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notesMasterIdLst>
    <p:notesMasterId r:id="rId29"/>
  </p:notesMasterIdLst>
  <p:handoutMasterIdLst>
    <p:handoutMasterId r:id="rId30"/>
  </p:handoutMasterIdLst>
  <p:sldIdLst>
    <p:sldId id="4603" r:id="rId2"/>
    <p:sldId id="4726" r:id="rId3"/>
    <p:sldId id="4692" r:id="rId4"/>
    <p:sldId id="4694" r:id="rId5"/>
    <p:sldId id="4695" r:id="rId6"/>
    <p:sldId id="4696" r:id="rId7"/>
    <p:sldId id="4711" r:id="rId8"/>
    <p:sldId id="4697" r:id="rId9"/>
    <p:sldId id="4727" r:id="rId10"/>
    <p:sldId id="4699" r:id="rId11"/>
    <p:sldId id="4708" r:id="rId12"/>
    <p:sldId id="4712" r:id="rId13"/>
    <p:sldId id="4706" r:id="rId14"/>
    <p:sldId id="4710" r:id="rId15"/>
    <p:sldId id="4715" r:id="rId16"/>
    <p:sldId id="4714" r:id="rId17"/>
    <p:sldId id="4716" r:id="rId18"/>
    <p:sldId id="4717" r:id="rId19"/>
    <p:sldId id="4718" r:id="rId20"/>
    <p:sldId id="4719" r:id="rId21"/>
    <p:sldId id="4659" r:id="rId22"/>
    <p:sldId id="4720" r:id="rId23"/>
    <p:sldId id="4722" r:id="rId24"/>
    <p:sldId id="4723" r:id="rId25"/>
    <p:sldId id="4725" r:id="rId26"/>
    <p:sldId id="4724" r:id="rId27"/>
    <p:sldId id="4728" r:id="rId28"/>
  </p:sldIdLst>
  <p:sldSz cx="12192000" cy="6858000"/>
  <p:notesSz cx="6797675" cy="9926638"/>
  <p:embeddedFontLst>
    <p:embeddedFont>
      <p:font typeface="Arial Black" panose="020B0A04020102020204" pitchFamily="34" charset="0"/>
      <p:bold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Medium" panose="020F0502020204030203" pitchFamily="34" charset="0"/>
      <p:regular r:id="rId38"/>
      <p:italic r:id="rId39"/>
    </p:embeddedFont>
    <p:embeddedFont>
      <p:font typeface="Poppins" panose="00000500000000000000" pitchFamily="50" charset="0"/>
      <p:regular r:id="rId40"/>
      <p:bold r:id="rId41"/>
      <p:italic r:id="rId42"/>
      <p:boldItalic r:id="rId43"/>
    </p:embeddedFont>
    <p:embeddedFont>
      <p:font typeface="Poppins SemiBold" panose="00000700000000000000" pitchFamily="50" charset="0"/>
      <p:bold r:id="rId44"/>
      <p:boldItalic r:id="rId45"/>
    </p:embeddedFont>
    <p:embeddedFont>
      <p:font typeface="Yoxall" panose="020B0500000000000000" pitchFamily="34" charset="0"/>
      <p:regular r:id="rId46"/>
      <p:bold r:id="rId47"/>
    </p:embeddedFont>
  </p:embeddedFontLst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FF540A"/>
    <a:srgbClr val="FF9A6D"/>
    <a:srgbClr val="85BFFF"/>
    <a:srgbClr val="FCB67C"/>
    <a:srgbClr val="0086BC"/>
    <a:srgbClr val="009AD7"/>
    <a:srgbClr val="003876"/>
    <a:srgbClr val="F57205"/>
    <a:srgbClr val="004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2287" autoAdjust="0"/>
  </p:normalViewPr>
  <p:slideViewPr>
    <p:cSldViewPr snapToGrid="0">
      <p:cViewPr>
        <p:scale>
          <a:sx n="66" d="100"/>
          <a:sy n="66" d="100"/>
        </p:scale>
        <p:origin x="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716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%20Presentations\National%20IT%20Conference\2025\MSM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%20Presentations\National%20IT%20Conference\2025\MSM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No. of Orders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Sheet1!$B$11:$B$15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Sheet1!$C$11:$C$15</c:f>
              <c:numCache>
                <c:formatCode>_-* #,##0_-;\-* #,##0_-;_-* "-"??_-;_-@_-</c:formatCode>
                <c:ptCount val="5"/>
                <c:pt idx="0">
                  <c:v>400</c:v>
                </c:pt>
                <c:pt idx="1">
                  <c:v>800</c:v>
                </c:pt>
                <c:pt idx="2">
                  <c:v>1400</c:v>
                </c:pt>
                <c:pt idx="3">
                  <c:v>2000</c:v>
                </c:pt>
                <c:pt idx="4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1D-42CB-B626-DD7658EA279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330424080"/>
        <c:axId val="1330430320"/>
      </c:lineChart>
      <c:catAx>
        <c:axId val="133042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pPr>
            <a:endParaRPr lang="en-FJ"/>
          </a:p>
        </c:txPr>
        <c:crossAx val="1330430320"/>
        <c:crosses val="autoZero"/>
        <c:auto val="1"/>
        <c:lblAlgn val="ctr"/>
        <c:lblOffset val="100"/>
        <c:noMultiLvlLbl val="0"/>
      </c:catAx>
      <c:valAx>
        <c:axId val="1330430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5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Number of Orders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J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pPr>
            <a:endParaRPr lang="en-FJ"/>
          </a:p>
        </c:txPr>
        <c:crossAx val="1330424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FJ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Sheet1!$B$146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Sheet1!$C$145:$H$145</c:f>
              <c:strCache>
                <c:ptCount val="4"/>
                <c:pt idx="0">
                  <c:v>Procedural Challenge</c:v>
                </c:pt>
                <c:pt idx="1">
                  <c:v>Structural Barriers</c:v>
                </c:pt>
                <c:pt idx="2">
                  <c:v>Product Mismatch </c:v>
                </c:pt>
                <c:pt idx="3">
                  <c:v>Geographical Barriers</c:v>
                </c:pt>
              </c:strCache>
              <c:extLst/>
            </c:strRef>
          </c:cat>
          <c:val>
            <c:numRef>
              <c:f>Sheet1!$C$146:$H$146</c:f>
              <c:numCache>
                <c:formatCode>0%</c:formatCode>
                <c:ptCount val="4"/>
                <c:pt idx="0">
                  <c:v>0.16428571428571428</c:v>
                </c:pt>
                <c:pt idx="1">
                  <c:v>4.2857142857142858E-2</c:v>
                </c:pt>
                <c:pt idx="2">
                  <c:v>5.000000000000001E-2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87-407E-BE9C-5D1175D578A6}"/>
            </c:ext>
          </c:extLst>
        </c:ser>
        <c:ser>
          <c:idx val="2"/>
          <c:order val="1"/>
          <c:tx>
            <c:strRef>
              <c:f>Sheet1!$B$147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Sheet1!$C$145:$H$145</c:f>
              <c:strCache>
                <c:ptCount val="4"/>
                <c:pt idx="0">
                  <c:v>Procedural Challenge</c:v>
                </c:pt>
                <c:pt idx="1">
                  <c:v>Structural Barriers</c:v>
                </c:pt>
                <c:pt idx="2">
                  <c:v>Product Mismatch </c:v>
                </c:pt>
                <c:pt idx="3">
                  <c:v>Geographical Barriers</c:v>
                </c:pt>
              </c:strCache>
              <c:extLst/>
            </c:strRef>
          </c:cat>
          <c:val>
            <c:numRef>
              <c:f>Sheet1!$C$147:$H$147</c:f>
              <c:numCache>
                <c:formatCode>0%</c:formatCode>
                <c:ptCount val="4"/>
                <c:pt idx="0">
                  <c:v>0.55714285714285716</c:v>
                </c:pt>
                <c:pt idx="1">
                  <c:v>0.2</c:v>
                </c:pt>
                <c:pt idx="2">
                  <c:v>0.36428571428571427</c:v>
                </c:pt>
                <c:pt idx="3">
                  <c:v>0.19285714285714287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287-407E-BE9C-5D1175D578A6}"/>
            </c:ext>
          </c:extLst>
        </c:ser>
        <c:ser>
          <c:idx val="3"/>
          <c:order val="2"/>
          <c:tx>
            <c:strRef>
              <c:f>Sheet1!$B$148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9A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Sheet1!$C$145:$H$145</c:f>
              <c:strCache>
                <c:ptCount val="4"/>
                <c:pt idx="0">
                  <c:v>Procedural Challenge</c:v>
                </c:pt>
                <c:pt idx="1">
                  <c:v>Structural Barriers</c:v>
                </c:pt>
                <c:pt idx="2">
                  <c:v>Product Mismatch </c:v>
                </c:pt>
                <c:pt idx="3">
                  <c:v>Geographical Barriers</c:v>
                </c:pt>
              </c:strCache>
              <c:extLst/>
            </c:strRef>
          </c:cat>
          <c:val>
            <c:numRef>
              <c:f>Sheet1!$C$148:$H$148</c:f>
              <c:numCache>
                <c:formatCode>0%</c:formatCode>
                <c:ptCount val="4"/>
                <c:pt idx="0">
                  <c:v>0.27857142857142858</c:v>
                </c:pt>
                <c:pt idx="1">
                  <c:v>0.75714285714285712</c:v>
                </c:pt>
                <c:pt idx="2">
                  <c:v>0.58571428571428574</c:v>
                </c:pt>
                <c:pt idx="3">
                  <c:v>0.80714285714285716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287-407E-BE9C-5D1175D578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86663264"/>
        <c:axId val="1686716064"/>
      </c:barChart>
      <c:catAx>
        <c:axId val="168666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pPr>
            <a:endParaRPr lang="en-FJ"/>
          </a:p>
        </c:txPr>
        <c:crossAx val="1686716064"/>
        <c:crosses val="autoZero"/>
        <c:auto val="1"/>
        <c:lblAlgn val="ctr"/>
        <c:lblOffset val="100"/>
        <c:noMultiLvlLbl val="0"/>
      </c:catAx>
      <c:valAx>
        <c:axId val="1686716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666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defRPr>
          </a:pPr>
          <a:endParaRPr lang="en-FJ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200"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pPr>
      <a:endParaRPr lang="en-FJ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Sheet1!$B$146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Sheet1!$C$145:$H$145</c:f>
              <c:strCache>
                <c:ptCount val="2"/>
                <c:pt idx="0">
                  <c:v>Digital Readiness</c:v>
                </c:pt>
                <c:pt idx="1">
                  <c:v>FinTech Perceived Usefulness</c:v>
                </c:pt>
              </c:strCache>
              <c:extLst/>
            </c:strRef>
          </c:cat>
          <c:val>
            <c:numRef>
              <c:f>Sheet1!$C$146:$H$146</c:f>
              <c:numCache>
                <c:formatCode>0%</c:formatCode>
                <c:ptCount val="2"/>
                <c:pt idx="1">
                  <c:v>5.7142857142857141E-2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D5C-484B-960E-88E61BA00BAA}"/>
            </c:ext>
          </c:extLst>
        </c:ser>
        <c:ser>
          <c:idx val="2"/>
          <c:order val="1"/>
          <c:tx>
            <c:strRef>
              <c:f>Sheet1!$B$147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Sheet1!$C$145:$H$145</c:f>
              <c:strCache>
                <c:ptCount val="2"/>
                <c:pt idx="0">
                  <c:v>Digital Readiness</c:v>
                </c:pt>
                <c:pt idx="1">
                  <c:v>FinTech Perceived Usefulness</c:v>
                </c:pt>
              </c:strCache>
              <c:extLst/>
            </c:strRef>
          </c:cat>
          <c:val>
            <c:numRef>
              <c:f>Sheet1!$C$147:$H$147</c:f>
              <c:numCache>
                <c:formatCode>0%</c:formatCode>
                <c:ptCount val="2"/>
                <c:pt idx="0">
                  <c:v>0.14285714285714285</c:v>
                </c:pt>
                <c:pt idx="1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5C-484B-960E-88E61BA00BAA}"/>
            </c:ext>
          </c:extLst>
        </c:ser>
        <c:ser>
          <c:idx val="3"/>
          <c:order val="2"/>
          <c:tx>
            <c:strRef>
              <c:f>Sheet1!$B$148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9A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pPr>
                <a:endParaRPr lang="en-FJ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Sheet1!$C$145:$H$145</c:f>
              <c:strCache>
                <c:ptCount val="2"/>
                <c:pt idx="0">
                  <c:v>Digital Readiness</c:v>
                </c:pt>
                <c:pt idx="1">
                  <c:v>FinTech Perceived Usefulness</c:v>
                </c:pt>
              </c:strCache>
              <c:extLst/>
            </c:strRef>
          </c:cat>
          <c:val>
            <c:numRef>
              <c:f>Sheet1!$C$148:$H$148</c:f>
              <c:numCache>
                <c:formatCode>0%</c:formatCode>
                <c:ptCount val="2"/>
                <c:pt idx="0">
                  <c:v>0.85714285714285721</c:v>
                </c:pt>
                <c:pt idx="1">
                  <c:v>0.84285714285714286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5C-484B-960E-88E61BA00B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86663264"/>
        <c:axId val="1686716064"/>
      </c:barChart>
      <c:catAx>
        <c:axId val="168666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pPr>
            <a:endParaRPr lang="en-FJ"/>
          </a:p>
        </c:txPr>
        <c:crossAx val="1686716064"/>
        <c:crosses val="autoZero"/>
        <c:auto val="1"/>
        <c:lblAlgn val="ctr"/>
        <c:lblOffset val="100"/>
        <c:noMultiLvlLbl val="0"/>
      </c:catAx>
      <c:valAx>
        <c:axId val="1686716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666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defRPr>
          </a:pPr>
          <a:endParaRPr lang="en-FJ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200"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pPr>
      <a:endParaRPr lang="en-FJ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D4F82-1B1D-CD88-CB3D-D02754A28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B3E23-F940-CD2B-9328-924034C785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EF2D-CAFC-4EFB-AE56-61CD85DDB948}" type="datetimeFigureOut">
              <a:rPr lang="en-FJ" smtClean="0"/>
              <a:t>18/09/2025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D3E28-1F4C-9A28-11E2-6F256CB785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CFE99-35CA-0467-CBFE-2652CDB2E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6754-D00A-488C-BEE9-0373AC51A44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92731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E947-E918-4108-A15F-4DF5DE2DC2E3}" type="datetimeFigureOut">
              <a:rPr lang="en-FJ" smtClean="0"/>
              <a:t>18/09/2025</a:t>
            </a:fld>
            <a:endParaRPr lang="en-F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3ABB-E29F-42F2-8073-DDF492825962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01648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Ni </a:t>
            </a:r>
            <a:r>
              <a:rPr lang="en-US" b="0" dirty="0" err="1"/>
              <a:t>sa</a:t>
            </a:r>
            <a:r>
              <a:rPr lang="en-US" b="0" dirty="0"/>
              <a:t> </a:t>
            </a:r>
            <a:r>
              <a:rPr lang="en-US" b="0" dirty="0" err="1"/>
              <a:t>yadra</a:t>
            </a:r>
            <a:r>
              <a:rPr lang="en-US" b="0" dirty="0"/>
              <a:t> </a:t>
            </a:r>
            <a:r>
              <a:rPr lang="en-US" b="0" dirty="0" err="1"/>
              <a:t>vinaka</a:t>
            </a:r>
            <a:r>
              <a:rPr lang="en-US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Today, we will explore a journey.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 journey that's required because of three numbers.</a:t>
            </a:r>
            <a:endParaRPr lang="en-FJ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48C88-B41B-4C5A-A68D-1A1C2A3D5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85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good news: the tools are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13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4669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6CF3-BAE8-E353-4218-E7AC4A9C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4D76E-A6DC-AA4D-0CE8-17458F9B2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EEDEE-2326-E4D6-891E-1616E5D67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Imagine this.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An SME applies once.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They compare options instantly.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They select what works for them.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This is a digital lending marketplace.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BDFF2-2BD1-1FF8-8D02-63D63C24C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14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9859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BBC69-08B4-5547-51FD-9E79906B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E8EA1-5A94-EB0D-6F9C-FD7E49464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38240-65BD-5E6A-330B-363035FC7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016C2-1ECC-8B08-A124-A06E9680C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16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52380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63F5-98A9-FA23-67CA-0FD8CDFD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47A81-0CCE-8654-4ECA-A3CC77B8F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6B345-F717-E063-9992-8DFAEBDB1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AU" dirty="0" err="1"/>
              <a:t>FundFina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3112-EEEB-EF1C-64B7-7F4AD59FA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17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32730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7416-D1CA-B1EE-9C2F-ABD792A4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7BA69-F49C-20D9-DA46-F03665482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747DA-7623-68A4-9F4A-172BF9B92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59A79-7072-E2A8-A698-13D5485D9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19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408244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21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06063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77722-72F1-B3F0-2E6A-7855B80E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E5965-1F7A-E237-4F8D-9A778A695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6FE42-EAF5-DBED-686F-D3E9E4E90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B0572-C357-0434-F5BC-FDF8F0266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2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21387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BD1BD-6EDE-C678-8E7E-18D6A4273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42D29-CF98-D9BA-9C34-B221DF99F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33037-3288-1E3F-4F07-5B1977D43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 journey where Pacific SMEs use AI and automation to thrive.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This is about transforming business, not just technology.</a:t>
            </a:r>
            <a:endParaRPr lang="en-FJ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4209-C519-2D1B-D8BE-F39C32386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48C88-B41B-4C5A-A68D-1A1C2A3D5E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It was simple. It solved a business problem.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It was too successful, too quickly.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lesson: technology is never the problem. The business model is.</a:t>
            </a: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5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64958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Understand the business problem first.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tech already exists.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Data is critical, especially for small businesses.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business model must adapt.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That is the real challenge.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6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72715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Let’s step back.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Are financing conditions a threat to SMEs?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Yes. And not just in Asia.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This is our Pacific reality too.</a:t>
            </a:r>
          </a:p>
          <a:p>
            <a:pPr marL="228600" indent="-228600">
              <a:buFont typeface="+mj-lt"/>
              <a:buAutoNum type="arabicPeriod"/>
            </a:pP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8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35665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E086-46E6-FA9B-0D5D-8169569D3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48804-399A-315A-F27D-DFD46A9FD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D7E41-5C0C-896C-9927-3E8A851F5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FJ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8A1F4-C806-B1BC-72D1-C56E3D735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9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80631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Research showed that the threat to the Financing Conditions for SMEs in Fiji, can be categorized  into ….</a:t>
            </a: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10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75577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When we look at the market, there is a clear gap.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One side has access.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other is shut out.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Who fills this missing quadrant?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This is where digital solutions must step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3ABB-E29F-42F2-8073-DDF492825962}" type="slidenum">
              <a:rPr lang="en-FJ" smtClean="0"/>
              <a:t>11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62954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4E2D18"/>
            </a:gs>
            <a:gs pos="100000">
              <a:srgbClr val="8B634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E2ED-E280-DE99-1DC2-B1D2693B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J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83BA4-C070-AF25-C78B-80C311BB6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FJ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FDF7-C721-B5BE-C271-BC33F85C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55CB-B3A7-4332-83CA-0C77FB8A1CA5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3234D-C9DD-53A7-EFC1-91CD68AC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FD64-14FE-A06A-87D2-918D79E3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5D987CE-01C0-F273-0A88-FEED037E793F}"/>
              </a:ext>
            </a:extLst>
          </p:cNvPr>
          <p:cNvSpPr/>
          <p:nvPr userDrawn="1"/>
        </p:nvSpPr>
        <p:spPr>
          <a:xfrm flipV="1">
            <a:off x="9398001" y="0"/>
            <a:ext cx="2793999" cy="2801256"/>
          </a:xfrm>
          <a:prstGeom prst="triangle">
            <a:avLst/>
          </a:prstGeom>
          <a:gradFill>
            <a:gsLst>
              <a:gs pos="0">
                <a:srgbClr val="4E2D18"/>
              </a:gs>
              <a:gs pos="100000">
                <a:srgbClr val="8B634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B4F0513-6A88-ADB9-93EC-694198D01818}"/>
              </a:ext>
            </a:extLst>
          </p:cNvPr>
          <p:cNvSpPr/>
          <p:nvPr userDrawn="1"/>
        </p:nvSpPr>
        <p:spPr>
          <a:xfrm rot="16200000">
            <a:off x="8792028" y="3458028"/>
            <a:ext cx="4056744" cy="2743200"/>
          </a:xfrm>
          <a:prstGeom prst="homePlate">
            <a:avLst/>
          </a:prstGeom>
          <a:gradFill>
            <a:gsLst>
              <a:gs pos="0">
                <a:srgbClr val="4E2D18"/>
              </a:gs>
              <a:gs pos="100000">
                <a:srgbClr val="8B634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2915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4E2D18"/>
            </a:gs>
            <a:gs pos="100000">
              <a:srgbClr val="8B634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1CDE4-3DBA-D4A8-D1FA-6EAD0519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28BD0-FFEF-6AC3-8C0A-BC67E30C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92949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E92-966C-932E-7875-C3C1897F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6776-9DFD-DDDA-6853-18588B89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9E44C-F7A8-B97B-C27C-42420B19B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9CEA6-E3BA-8A8B-661E-A5F83D17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0872-CCB6-444C-ABB5-2710690F67EB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2AEEC-AE22-C182-FE25-DD969C07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3F063-E234-22F4-FCD5-6468AD9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4204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8301-79EA-35EF-1DA9-649FA2E8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AB7E9-D2E3-49EE-A120-078E89D8A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C285B-CCF8-AE5A-CE15-B6CA349D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4C477-6352-F799-AF56-60F8E966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5C-A900-4BF5-B71B-5CD45262E172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A3288-0BEF-8CF7-B13A-F15113BB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04C48-BB10-B7EF-5417-F2B4BE77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72278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4F9F-CB05-DBD7-DF66-ACF591F6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0DC0C-0A93-812E-138A-92E7D063D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DB2E-ECF4-4A56-9F5E-7DB43461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14BA-CF47-4D0D-B92A-5EE302CA22DE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F5F2F-7D64-E36F-EA54-8896CCB2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23FDC-3415-427A-FD0C-EFE1D475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46333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4E2F2-D8F6-EE6F-0D44-28BDB2F61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569E3-8FDA-6766-4227-5EF8A8AC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562D5-35B0-93DE-2FF1-BC1E2ACC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EC7-A355-4224-97EA-D5C9DE30B3AF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63E9-8B73-E452-F9A4-634F40D5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9230-F37D-60F3-269C-89EC6CF4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908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E354-9021-920F-1B9F-023FE53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2" y="365126"/>
            <a:ext cx="9916412" cy="589534"/>
          </a:xfrm>
        </p:spPr>
        <p:txBody>
          <a:bodyPr tIns="0" bIns="0">
            <a:normAutofit/>
          </a:bodyPr>
          <a:lstStyle>
            <a:lvl1pPr defTabSz="939800">
              <a:defRPr sz="3300" b="1">
                <a:solidFill>
                  <a:srgbClr val="4E2D18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2231-F7B3-CAAE-B399-2131E9B3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1" y="1635697"/>
            <a:ext cx="11523711" cy="4541266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J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A971-7336-94B5-64BB-C143D798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92" y="6356350"/>
            <a:ext cx="5367130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Yoxall" panose="020B0500000000000000" pitchFamily="34" charset="0"/>
              </a:defRPr>
            </a:lvl1pPr>
          </a:lstStyle>
          <a:p>
            <a:r>
              <a:rPr lang="en-US" dirty="0"/>
              <a:t>FHL Group Submission to the National Budget </a:t>
            </a:r>
            <a:endParaRPr lang="en-FJ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778E-5857-EFA0-6EE8-A9046BB6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oxall" panose="020B0500000000000000" pitchFamily="34" charset="0"/>
              </a:defRPr>
            </a:lvl1pPr>
          </a:lstStyle>
          <a:p>
            <a:fld id="{BFB82A87-D109-405E-9FC6-F26F9A692BC3}" type="slidenum">
              <a:rPr lang="en-FJ" smtClean="0"/>
              <a:pPr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0425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rgbClr val="4E2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2D71BD-9483-E687-D78C-3DF2537079E5}"/>
              </a:ext>
            </a:extLst>
          </p:cNvPr>
          <p:cNvSpPr/>
          <p:nvPr userDrawn="1"/>
        </p:nvSpPr>
        <p:spPr>
          <a:xfrm>
            <a:off x="0" y="-6330"/>
            <a:ext cx="12192000" cy="138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E354-9021-920F-1B9F-023FE53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2" y="365126"/>
            <a:ext cx="9916412" cy="846966"/>
          </a:xfrm>
        </p:spPr>
        <p:txBody>
          <a:bodyPr>
            <a:normAutofit/>
          </a:bodyPr>
          <a:lstStyle>
            <a:lvl1pPr defTabSz="939800">
              <a:defRPr sz="4000" b="0">
                <a:solidFill>
                  <a:srgbClr val="4E2D18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2231-F7B3-CAAE-B399-2131E9B3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1" y="1635697"/>
            <a:ext cx="11523711" cy="4541266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J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A971-7336-94B5-64BB-C143D798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92" y="6356350"/>
            <a:ext cx="5367130" cy="365125"/>
          </a:xfrm>
        </p:spPr>
        <p:txBody>
          <a:bodyPr/>
          <a:lstStyle>
            <a:lvl1pPr algn="l">
              <a:defRPr>
                <a:latin typeface="Yoxall" panose="020B0500000000000000" pitchFamily="34" charset="0"/>
              </a:defRPr>
            </a:lvl1pPr>
          </a:lstStyle>
          <a:p>
            <a:r>
              <a:rPr lang="en-US"/>
              <a:t>FHL Group Submission to the National Budget </a:t>
            </a:r>
            <a:endParaRPr lang="en-FJ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778E-5857-EFA0-6EE8-A9046BB6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oxall" panose="020B0500000000000000" pitchFamily="34" charset="0"/>
              </a:defRPr>
            </a:lvl1pPr>
          </a:lstStyle>
          <a:p>
            <a:fld id="{BFB82A87-D109-405E-9FC6-F26F9A692BC3}" type="slidenum">
              <a:rPr lang="en-FJ" smtClean="0"/>
              <a:pPr/>
              <a:t>‹#›</a:t>
            </a:fld>
            <a:endParaRPr lang="en-FJ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237D4-1348-1F67-C3FC-B62067A85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3395" y="256195"/>
            <a:ext cx="635603" cy="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Dark">
    <p:bg>
      <p:bgPr>
        <a:solidFill>
          <a:srgbClr val="4E2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2D71BD-9483-E687-D78C-3DF2537079E5}"/>
              </a:ext>
            </a:extLst>
          </p:cNvPr>
          <p:cNvSpPr/>
          <p:nvPr userDrawn="1"/>
        </p:nvSpPr>
        <p:spPr>
          <a:xfrm>
            <a:off x="0" y="-6330"/>
            <a:ext cx="12192000" cy="138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E354-9021-920F-1B9F-023FE53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2" y="365126"/>
            <a:ext cx="9916412" cy="846966"/>
          </a:xfrm>
        </p:spPr>
        <p:txBody>
          <a:bodyPr>
            <a:normAutofit/>
          </a:bodyPr>
          <a:lstStyle>
            <a:lvl1pPr defTabSz="939800">
              <a:defRPr sz="4000" b="0">
                <a:solidFill>
                  <a:srgbClr val="4E2D18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2231-F7B3-CAAE-B399-2131E9B3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1" y="1635697"/>
            <a:ext cx="11523711" cy="4541266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J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A971-7336-94B5-64BB-C143D798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92" y="6356350"/>
            <a:ext cx="5367130" cy="365125"/>
          </a:xfrm>
        </p:spPr>
        <p:txBody>
          <a:bodyPr/>
          <a:lstStyle>
            <a:lvl1pPr algn="l">
              <a:defRPr>
                <a:latin typeface="Yoxall" panose="020B0500000000000000" pitchFamily="34" charset="0"/>
              </a:defRPr>
            </a:lvl1pPr>
          </a:lstStyle>
          <a:p>
            <a:r>
              <a:rPr lang="en-US"/>
              <a:t>FHL Group Submission to the National Budget </a:t>
            </a:r>
            <a:endParaRPr lang="en-FJ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778E-5857-EFA0-6EE8-A9046BB6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oxall" panose="020B0500000000000000" pitchFamily="34" charset="0"/>
              </a:defRPr>
            </a:lvl1pPr>
          </a:lstStyle>
          <a:p>
            <a:fld id="{BFB82A87-D109-405E-9FC6-F26F9A692BC3}" type="slidenum">
              <a:rPr lang="en-FJ" smtClean="0"/>
              <a:pPr/>
              <a:t>‹#›</a:t>
            </a:fld>
            <a:endParaRPr lang="en-FJ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237D4-1348-1F67-C3FC-B62067A85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3395" y="256195"/>
            <a:ext cx="635603" cy="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2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adient">
    <p:bg>
      <p:bgPr>
        <a:gradFill>
          <a:gsLst>
            <a:gs pos="0">
              <a:srgbClr val="4E2D18"/>
            </a:gs>
            <a:gs pos="100000">
              <a:srgbClr val="8B634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E354-9021-920F-1B9F-023FE53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2" y="365126"/>
            <a:ext cx="9916412" cy="846966"/>
          </a:xfrm>
        </p:spPr>
        <p:txBody>
          <a:bodyPr>
            <a:normAutofit/>
          </a:bodyPr>
          <a:lstStyle>
            <a:lvl1pPr defTabSz="939800">
              <a:defRPr sz="4000" b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2231-F7B3-CAAE-B399-2131E9B3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1" y="1635697"/>
            <a:ext cx="11523711" cy="4541266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J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778E-5857-EFA0-6EE8-A9046BB6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308" cy="365125"/>
          </a:xfrm>
        </p:spPr>
        <p:txBody>
          <a:bodyPr/>
          <a:lstStyle>
            <a:lvl1pPr>
              <a:defRPr>
                <a:latin typeface="Yoxall" panose="020B0500000000000000" pitchFamily="34" charset="0"/>
              </a:defRPr>
            </a:lvl1pPr>
          </a:lstStyle>
          <a:p>
            <a:fld id="{BFB82A87-D109-405E-9FC6-F26F9A692BC3}" type="slidenum">
              <a:rPr lang="en-FJ" smtClean="0"/>
              <a:pPr/>
              <a:t>‹#›</a:t>
            </a:fld>
            <a:endParaRPr lang="en-FJ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5D707-32A1-4756-CB00-C44A7AAA0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3395" y="256195"/>
            <a:ext cx="635603" cy="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4E2D18"/>
            </a:gs>
            <a:gs pos="100000">
              <a:srgbClr val="8B634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ED95-36BA-D523-8381-6EB52B96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178925" cy="1222148"/>
          </a:xfrm>
        </p:spPr>
        <p:txBody>
          <a:bodyPr anchor="ctr" anchorCtr="0">
            <a:noAutofit/>
          </a:bodyPr>
          <a:lstStyle>
            <a:lvl1pPr>
              <a:defRPr sz="5000">
                <a:solidFill>
                  <a:srgbClr val="F6EDBD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J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EDC7B-4630-4FB8-EA2A-B45229F89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9750-9B80-69AD-4D34-EB4A5825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fld id="{BFB82A87-D109-405E-9FC6-F26F9A692BC3}" type="slidenum">
              <a:rPr lang="en-FJ" smtClean="0"/>
              <a:pPr/>
              <a:t>‹#›</a:t>
            </a:fld>
            <a:endParaRPr lang="en-FJ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13EFB5F1-8A7F-F6D9-7A52-A735F0562A19}"/>
              </a:ext>
            </a:extLst>
          </p:cNvPr>
          <p:cNvSpPr/>
          <p:nvPr userDrawn="1"/>
        </p:nvSpPr>
        <p:spPr>
          <a:xfrm>
            <a:off x="8343900" y="1"/>
            <a:ext cx="3848100" cy="6858000"/>
          </a:xfrm>
          <a:prstGeom prst="diamond">
            <a:avLst/>
          </a:prstGeom>
          <a:gradFill>
            <a:gsLst>
              <a:gs pos="0">
                <a:srgbClr val="4E2D18"/>
              </a:gs>
              <a:gs pos="100000">
                <a:srgbClr val="8B634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7E16F-24AA-4CFD-728F-6B0F5DB0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3395" y="256195"/>
            <a:ext cx="635603" cy="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7F6A-AEF1-EDFE-56DC-C0E7D527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803A-33C7-D94E-3505-91A07D178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DF7C8-48D0-10B4-E6AE-B913DB68F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C7E55-7D4C-5A86-6435-A0393D67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FD69-E1E3-4089-98F0-BCB35C6BF49C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0F678-A88B-987B-BCD6-CFDA5DA3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B805A-9061-55D8-83E1-0B78CDCE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71077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6524-526C-7B19-BD30-241373C3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8C8FC-E0F5-BB67-657B-0C011D6D5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1C36F-7E09-94A0-181B-D03E57320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35185-1471-491E-F324-CE4CA2207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285CA-51B9-D911-0B5F-FDAF15A42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B1613-2861-0720-2A03-CC1A20C8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CD1-DBA7-4988-9932-29D6CE24D1DF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36A91-B370-C7EA-7908-C276A5F9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DA95A-2EFD-4D90-E26F-515F83D6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44737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E274-5F4A-8584-531B-85403798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5FA12-D6CB-3DA8-029E-D844E1BA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17E9-21CA-402F-9134-76B458FE8DA9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5BB2A-6BC3-F4DE-4EC1-4B7CA072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9C486-C38A-515E-02EB-EA629F27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31595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4DE9A-D26E-CE93-8F32-ECCDFEEA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9582-BA4B-F576-A329-91D9DB5E0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3028-A6BC-820C-AFCD-21CF7B52A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F9D27-AEC9-4A1A-A33C-18292F5D9F36}" type="datetime8">
              <a:rPr lang="en-FJ" smtClean="0"/>
              <a:t>18/09/2025 9:50 am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52A6-2D8F-4C88-4CAB-CC548C600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FHL Group Submission to the National Budget </a:t>
            </a:r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E9D0-2592-6FAA-3616-1097DF0C4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82A87-D109-405E-9FC6-F26F9A692BC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651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7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F8ABE9B0-16A2-671E-050B-52FEB2EC1A01}"/>
              </a:ext>
            </a:extLst>
          </p:cNvPr>
          <p:cNvGrpSpPr/>
          <p:nvPr/>
        </p:nvGrpSpPr>
        <p:grpSpPr>
          <a:xfrm rot="19857771">
            <a:off x="8985981" y="4284957"/>
            <a:ext cx="3556211" cy="2759544"/>
            <a:chOff x="2438400" y="1005871"/>
            <a:chExt cx="6414912" cy="4977833"/>
          </a:xfrm>
          <a:solidFill>
            <a:schemeClr val="accent2">
              <a:alpha val="50000"/>
            </a:schemeClr>
          </a:solidFill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3811D3-E781-9384-E916-B6B3AE805ECB}"/>
                </a:ext>
              </a:extLst>
            </p:cNvPr>
            <p:cNvCxnSpPr/>
            <p:nvPr/>
          </p:nvCxnSpPr>
          <p:spPr>
            <a:xfrm flipV="1">
              <a:off x="2614864" y="3850104"/>
              <a:ext cx="1411705" cy="2133600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34587C-90C7-4362-2DF6-40C6527E2D43}"/>
                </a:ext>
              </a:extLst>
            </p:cNvPr>
            <p:cNvCxnSpPr/>
            <p:nvPr/>
          </p:nvCxnSpPr>
          <p:spPr>
            <a:xfrm>
              <a:off x="4026569" y="3866146"/>
              <a:ext cx="1267327" cy="88231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6F3F6B6-3E58-B65D-5602-4F54CD5730D9}"/>
                </a:ext>
              </a:extLst>
            </p:cNvPr>
            <p:cNvCxnSpPr/>
            <p:nvPr/>
          </p:nvCxnSpPr>
          <p:spPr>
            <a:xfrm flipH="1">
              <a:off x="2614864" y="4780546"/>
              <a:ext cx="2662990" cy="1199465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F49BEE6-D8C2-B4CF-5291-1273855007EE}"/>
                </a:ext>
              </a:extLst>
            </p:cNvPr>
            <p:cNvCxnSpPr/>
            <p:nvPr/>
          </p:nvCxnSpPr>
          <p:spPr>
            <a:xfrm>
              <a:off x="2470485" y="3850104"/>
              <a:ext cx="2823411" cy="914400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E414F8-A493-5679-CE16-18EF6DA21E81}"/>
                </a:ext>
              </a:extLst>
            </p:cNvPr>
            <p:cNvCxnSpPr/>
            <p:nvPr/>
          </p:nvCxnSpPr>
          <p:spPr>
            <a:xfrm flipV="1">
              <a:off x="2438400" y="2823411"/>
              <a:ext cx="3834062" cy="1026694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157F50-3D4E-2A00-071E-F1EA3EA88E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0231" y="2180695"/>
              <a:ext cx="1666449" cy="649161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568CB7-9EF7-1507-B39F-2B35057D4E54}"/>
                </a:ext>
              </a:extLst>
            </p:cNvPr>
            <p:cNvCxnSpPr/>
            <p:nvPr/>
          </p:nvCxnSpPr>
          <p:spPr>
            <a:xfrm flipH="1">
              <a:off x="4026568" y="2130450"/>
              <a:ext cx="633663" cy="1732003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7BAC8D-1843-1919-F617-9B5F9E2EC64D}"/>
                </a:ext>
              </a:extLst>
            </p:cNvPr>
            <p:cNvCxnSpPr/>
            <p:nvPr/>
          </p:nvCxnSpPr>
          <p:spPr>
            <a:xfrm>
              <a:off x="4058654" y="3900350"/>
              <a:ext cx="3547859" cy="102917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249767-B943-D635-3D95-83F36C505CF2}"/>
                </a:ext>
              </a:extLst>
            </p:cNvPr>
            <p:cNvCxnSpPr>
              <a:cxnSpLocks/>
            </p:cNvCxnSpPr>
            <p:nvPr/>
          </p:nvCxnSpPr>
          <p:spPr>
            <a:xfrm>
              <a:off x="5293895" y="4752157"/>
              <a:ext cx="2423966" cy="206942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579829-80D4-591B-F884-4FA90E7D0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416" y="2374232"/>
              <a:ext cx="1107852" cy="2518579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0096C19-4096-259D-AF81-B60272F3F65F}"/>
                </a:ext>
              </a:extLst>
            </p:cNvPr>
            <p:cNvCxnSpPr/>
            <p:nvPr/>
          </p:nvCxnSpPr>
          <p:spPr>
            <a:xfrm flipH="1">
              <a:off x="5277855" y="2374233"/>
              <a:ext cx="3547859" cy="240631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D1E4D89-8919-D296-1261-29EAAAE65906}"/>
                </a:ext>
              </a:extLst>
            </p:cNvPr>
            <p:cNvCxnSpPr/>
            <p:nvPr/>
          </p:nvCxnSpPr>
          <p:spPr>
            <a:xfrm flipH="1" flipV="1">
              <a:off x="6248401" y="2823412"/>
              <a:ext cx="1435769" cy="2119645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9776253-ECEE-1128-7391-FF649CFF8337}"/>
                </a:ext>
              </a:extLst>
            </p:cNvPr>
            <p:cNvCxnSpPr/>
            <p:nvPr/>
          </p:nvCxnSpPr>
          <p:spPr>
            <a:xfrm flipV="1">
              <a:off x="6302617" y="2374233"/>
              <a:ext cx="2550695" cy="449180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2C1F5C5-FE4A-D0F1-C161-A5338CBDAC15}"/>
                </a:ext>
              </a:extLst>
            </p:cNvPr>
            <p:cNvCxnSpPr/>
            <p:nvPr/>
          </p:nvCxnSpPr>
          <p:spPr>
            <a:xfrm flipV="1">
              <a:off x="4660231" y="1005871"/>
              <a:ext cx="1238496" cy="1124581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F3F8F5A-0F87-6630-7616-30C71199631C}"/>
                </a:ext>
              </a:extLst>
            </p:cNvPr>
            <p:cNvCxnSpPr>
              <a:cxnSpLocks/>
            </p:cNvCxnSpPr>
            <p:nvPr/>
          </p:nvCxnSpPr>
          <p:spPr>
            <a:xfrm>
              <a:off x="5889383" y="1005871"/>
              <a:ext cx="399120" cy="185861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E8F4028-7086-BEDD-359D-AADE6BD34B89}"/>
                </a:ext>
              </a:extLst>
            </p:cNvPr>
            <p:cNvCxnSpPr/>
            <p:nvPr/>
          </p:nvCxnSpPr>
          <p:spPr>
            <a:xfrm flipH="1">
              <a:off x="5250253" y="2914731"/>
              <a:ext cx="995592" cy="1898902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FB4179-15B7-9089-EEA8-558E907995F8}"/>
                </a:ext>
              </a:extLst>
            </p:cNvPr>
            <p:cNvCxnSpPr/>
            <p:nvPr/>
          </p:nvCxnSpPr>
          <p:spPr>
            <a:xfrm>
              <a:off x="4644190" y="2164653"/>
              <a:ext cx="621140" cy="267143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FBD891-05B0-E4A2-1AB1-0A58A22FF6C0}"/>
              </a:ext>
            </a:extLst>
          </p:cNvPr>
          <p:cNvGrpSpPr/>
          <p:nvPr/>
        </p:nvGrpSpPr>
        <p:grpSpPr>
          <a:xfrm rot="7142229" flipH="1">
            <a:off x="-870316" y="87374"/>
            <a:ext cx="4755805" cy="3690403"/>
            <a:chOff x="2438400" y="1005871"/>
            <a:chExt cx="6414912" cy="4977833"/>
          </a:xfrm>
          <a:solidFill>
            <a:schemeClr val="accent2">
              <a:alpha val="50000"/>
            </a:schemeClr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2F45E1-2A88-C352-B4CA-32963ADBD293}"/>
                </a:ext>
              </a:extLst>
            </p:cNvPr>
            <p:cNvCxnSpPr/>
            <p:nvPr/>
          </p:nvCxnSpPr>
          <p:spPr>
            <a:xfrm flipV="1">
              <a:off x="2614864" y="3850104"/>
              <a:ext cx="1411705" cy="2133600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76AF41-4929-F621-75E2-A18283DE3457}"/>
                </a:ext>
              </a:extLst>
            </p:cNvPr>
            <p:cNvCxnSpPr/>
            <p:nvPr/>
          </p:nvCxnSpPr>
          <p:spPr>
            <a:xfrm>
              <a:off x="4026569" y="3866146"/>
              <a:ext cx="1267327" cy="88231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482770-BA2A-0458-C3BE-66F7F49EE7A5}"/>
                </a:ext>
              </a:extLst>
            </p:cNvPr>
            <p:cNvCxnSpPr/>
            <p:nvPr/>
          </p:nvCxnSpPr>
          <p:spPr>
            <a:xfrm flipH="1">
              <a:off x="2614864" y="4780546"/>
              <a:ext cx="2662990" cy="1199465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05984A-27C3-1BD0-A6D6-8A0E82930ABA}"/>
                </a:ext>
              </a:extLst>
            </p:cNvPr>
            <p:cNvCxnSpPr/>
            <p:nvPr/>
          </p:nvCxnSpPr>
          <p:spPr>
            <a:xfrm>
              <a:off x="2470485" y="3850104"/>
              <a:ext cx="2823411" cy="914400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C51861-FB9F-410E-D788-7681FF3678F3}"/>
                </a:ext>
              </a:extLst>
            </p:cNvPr>
            <p:cNvCxnSpPr/>
            <p:nvPr/>
          </p:nvCxnSpPr>
          <p:spPr>
            <a:xfrm flipV="1">
              <a:off x="2438400" y="2823411"/>
              <a:ext cx="3834062" cy="1026694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FB8D3A-2F80-E4BA-1121-A33DF86A9B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0231" y="2180695"/>
              <a:ext cx="1666449" cy="649161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7A373C-B0D6-CAA3-E81F-A31A9FCF752C}"/>
                </a:ext>
              </a:extLst>
            </p:cNvPr>
            <p:cNvCxnSpPr/>
            <p:nvPr/>
          </p:nvCxnSpPr>
          <p:spPr>
            <a:xfrm flipH="1">
              <a:off x="4026568" y="2130450"/>
              <a:ext cx="633663" cy="1732003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B6F20A-1FE9-E29A-B04C-75FAD1CCBCE7}"/>
                </a:ext>
              </a:extLst>
            </p:cNvPr>
            <p:cNvCxnSpPr/>
            <p:nvPr/>
          </p:nvCxnSpPr>
          <p:spPr>
            <a:xfrm>
              <a:off x="4058654" y="3900350"/>
              <a:ext cx="3547859" cy="102917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057A44F-264E-9ADA-B97F-3246A8126F8F}"/>
                </a:ext>
              </a:extLst>
            </p:cNvPr>
            <p:cNvCxnSpPr>
              <a:cxnSpLocks/>
            </p:cNvCxnSpPr>
            <p:nvPr/>
          </p:nvCxnSpPr>
          <p:spPr>
            <a:xfrm>
              <a:off x="5293895" y="4752157"/>
              <a:ext cx="2423966" cy="206942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4442B9-F70C-4671-BC24-256738269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416" y="2374232"/>
              <a:ext cx="1107852" cy="2518579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3FDE33-2C8A-21F7-849C-803EAA29251B}"/>
                </a:ext>
              </a:extLst>
            </p:cNvPr>
            <p:cNvCxnSpPr/>
            <p:nvPr/>
          </p:nvCxnSpPr>
          <p:spPr>
            <a:xfrm flipH="1">
              <a:off x="5277855" y="2374233"/>
              <a:ext cx="3547859" cy="240631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709D54-BABD-8193-0303-335EEE28BB59}"/>
                </a:ext>
              </a:extLst>
            </p:cNvPr>
            <p:cNvCxnSpPr/>
            <p:nvPr/>
          </p:nvCxnSpPr>
          <p:spPr>
            <a:xfrm flipH="1" flipV="1">
              <a:off x="6248401" y="2823412"/>
              <a:ext cx="1435769" cy="2119645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EB324B-1AA4-1E0D-4B5C-A5D3EFC384D7}"/>
                </a:ext>
              </a:extLst>
            </p:cNvPr>
            <p:cNvCxnSpPr/>
            <p:nvPr/>
          </p:nvCxnSpPr>
          <p:spPr>
            <a:xfrm flipV="1">
              <a:off x="6302617" y="2374233"/>
              <a:ext cx="2550695" cy="449180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3CCE1-CC47-C190-4F17-167083FB9414}"/>
                </a:ext>
              </a:extLst>
            </p:cNvPr>
            <p:cNvCxnSpPr/>
            <p:nvPr/>
          </p:nvCxnSpPr>
          <p:spPr>
            <a:xfrm flipV="1">
              <a:off x="4660231" y="1005871"/>
              <a:ext cx="1238496" cy="1124581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0CD85E-EDB2-DE59-18C8-A007624FEEC8}"/>
                </a:ext>
              </a:extLst>
            </p:cNvPr>
            <p:cNvCxnSpPr>
              <a:cxnSpLocks/>
            </p:cNvCxnSpPr>
            <p:nvPr/>
          </p:nvCxnSpPr>
          <p:spPr>
            <a:xfrm>
              <a:off x="5889383" y="1005871"/>
              <a:ext cx="399120" cy="185861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87A913-F9D5-E257-D799-2FB3BF88E6F4}"/>
                </a:ext>
              </a:extLst>
            </p:cNvPr>
            <p:cNvCxnSpPr/>
            <p:nvPr/>
          </p:nvCxnSpPr>
          <p:spPr>
            <a:xfrm flipH="1">
              <a:off x="5250253" y="2914731"/>
              <a:ext cx="995592" cy="1898902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C24449-E967-3B2B-BA18-8E43F19F7D86}"/>
                </a:ext>
              </a:extLst>
            </p:cNvPr>
            <p:cNvCxnSpPr/>
            <p:nvPr/>
          </p:nvCxnSpPr>
          <p:spPr>
            <a:xfrm>
              <a:off x="4644190" y="2164653"/>
              <a:ext cx="621140" cy="2671436"/>
            </a:xfrm>
            <a:prstGeom prst="line">
              <a:avLst/>
            </a:prstGeom>
            <a:grpFill/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69BC56F-7EC9-93E1-76CA-A3180E52D3BE}"/>
              </a:ext>
            </a:extLst>
          </p:cNvPr>
          <p:cNvSpPr/>
          <p:nvPr/>
        </p:nvSpPr>
        <p:spPr>
          <a:xfrm rot="7142229" flipH="1">
            <a:off x="3091157" y="2562526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B144A0-7A43-A318-D969-C2524A99B8A4}"/>
              </a:ext>
            </a:extLst>
          </p:cNvPr>
          <p:cNvSpPr/>
          <p:nvPr/>
        </p:nvSpPr>
        <p:spPr>
          <a:xfrm rot="7142229" flipH="1">
            <a:off x="2047043" y="1671390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601D4A-62CF-4BBA-44B0-97476C383CEE}"/>
              </a:ext>
            </a:extLst>
          </p:cNvPr>
          <p:cNvSpPr/>
          <p:nvPr/>
        </p:nvSpPr>
        <p:spPr>
          <a:xfrm rot="7142229" flipH="1">
            <a:off x="3234727" y="247289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3CD9E89-E42A-808E-3A6C-2DFDEECB02A3}"/>
              </a:ext>
            </a:extLst>
          </p:cNvPr>
          <p:cNvSpPr/>
          <p:nvPr/>
        </p:nvSpPr>
        <p:spPr>
          <a:xfrm rot="7142229" flipH="1">
            <a:off x="1231483" y="57475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CEF1910-4632-7EE2-1024-602301450D83}"/>
              </a:ext>
            </a:extLst>
          </p:cNvPr>
          <p:cNvSpPr/>
          <p:nvPr/>
        </p:nvSpPr>
        <p:spPr>
          <a:xfrm rot="7142229" flipH="1">
            <a:off x="486809" y="1613913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27AECD-A8E3-FD58-4709-1C56C247CD6E}"/>
              </a:ext>
            </a:extLst>
          </p:cNvPr>
          <p:cNvSpPr/>
          <p:nvPr/>
        </p:nvSpPr>
        <p:spPr>
          <a:xfrm rot="7142229" flipH="1">
            <a:off x="615730" y="2727998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3C3F6D-51D3-A275-FFAF-8A2F2E775261}"/>
              </a:ext>
            </a:extLst>
          </p:cNvPr>
          <p:cNvSpPr/>
          <p:nvPr/>
        </p:nvSpPr>
        <p:spPr>
          <a:xfrm rot="7142229" flipH="1">
            <a:off x="84531" y="3735450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48239DA-27B9-C340-7A5A-948CC8CEEF48}"/>
              </a:ext>
            </a:extLst>
          </p:cNvPr>
          <p:cNvSpPr/>
          <p:nvPr/>
        </p:nvSpPr>
        <p:spPr>
          <a:xfrm rot="7142229" flipH="1">
            <a:off x="1910188" y="2967982"/>
            <a:ext cx="149487" cy="149487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0C8F97C4-846D-8906-87FD-DCF0A74FB599}"/>
              </a:ext>
            </a:extLst>
          </p:cNvPr>
          <p:cNvSpPr txBox="1">
            <a:spLocks/>
          </p:cNvSpPr>
          <p:nvPr/>
        </p:nvSpPr>
        <p:spPr>
          <a:xfrm>
            <a:off x="1762792" y="1734638"/>
            <a:ext cx="9454208" cy="3544795"/>
          </a:xfrm>
          <a:prstGeom prst="rect">
            <a:avLst/>
          </a:prstGeom>
          <a:solidFill>
            <a:srgbClr val="002856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AI, and Automation: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Leveraging Digital Platforms to Transform Pacific SMEs for a Connected Business Landscape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9FC710-904E-76F1-69E2-7EE111B8413D}"/>
              </a:ext>
            </a:extLst>
          </p:cNvPr>
          <p:cNvSpPr txBox="1"/>
          <p:nvPr/>
        </p:nvSpPr>
        <p:spPr>
          <a:xfrm>
            <a:off x="1764000" y="5334020"/>
            <a:ext cx="576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Sitiveni Nabuka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14063-5108-1F47-904C-32FD68A272BE}"/>
              </a:ext>
            </a:extLst>
          </p:cNvPr>
          <p:cNvSpPr txBox="1"/>
          <p:nvPr/>
        </p:nvSpPr>
        <p:spPr>
          <a:xfrm>
            <a:off x="1764000" y="619684"/>
            <a:ext cx="576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6th National Conference on IT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6F3745A-E94E-CCE7-7976-DA9B0DCFF2BE}"/>
              </a:ext>
            </a:extLst>
          </p:cNvPr>
          <p:cNvSpPr/>
          <p:nvPr/>
        </p:nvSpPr>
        <p:spPr>
          <a:xfrm rot="19857771">
            <a:off x="10181254" y="4368814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73997B-7D9A-7132-2345-17EB376C5805}"/>
              </a:ext>
            </a:extLst>
          </p:cNvPr>
          <p:cNvSpPr/>
          <p:nvPr/>
        </p:nvSpPr>
        <p:spPr>
          <a:xfrm rot="19857771">
            <a:off x="10847611" y="5149563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25C9594-1557-AE09-8696-344F14189290}"/>
              </a:ext>
            </a:extLst>
          </p:cNvPr>
          <p:cNvSpPr/>
          <p:nvPr/>
        </p:nvSpPr>
        <p:spPr>
          <a:xfrm rot="19857771">
            <a:off x="11912500" y="4261458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CF499C-04E1-6A2E-81A3-8468709C7A61}"/>
              </a:ext>
            </a:extLst>
          </p:cNvPr>
          <p:cNvSpPr/>
          <p:nvPr/>
        </p:nvSpPr>
        <p:spPr>
          <a:xfrm rot="19857771">
            <a:off x="12054436" y="5759408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306E13-E9FE-A7DE-AB09-157CDE5F3BFB}"/>
              </a:ext>
            </a:extLst>
          </p:cNvPr>
          <p:cNvSpPr/>
          <p:nvPr/>
        </p:nvSpPr>
        <p:spPr>
          <a:xfrm rot="19857771">
            <a:off x="10890591" y="6316247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9F3949B-4272-CE34-8688-700714086646}"/>
              </a:ext>
            </a:extLst>
          </p:cNvPr>
          <p:cNvSpPr/>
          <p:nvPr/>
        </p:nvSpPr>
        <p:spPr>
          <a:xfrm rot="19857771">
            <a:off x="10057520" y="6219845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20361B-CFD4-D279-3685-BED52B736E2E}"/>
              </a:ext>
            </a:extLst>
          </p:cNvPr>
          <p:cNvSpPr/>
          <p:nvPr/>
        </p:nvSpPr>
        <p:spPr>
          <a:xfrm rot="19857771">
            <a:off x="9304185" y="6617055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CD91060-219C-E641-87D0-FA4E67ACF26C}"/>
              </a:ext>
            </a:extLst>
          </p:cNvPr>
          <p:cNvSpPr/>
          <p:nvPr/>
        </p:nvSpPr>
        <p:spPr>
          <a:xfrm rot="19857771">
            <a:off x="9878069" y="5251898"/>
            <a:ext cx="111781" cy="111781"/>
          </a:xfrm>
          <a:prstGeom prst="ellipse">
            <a:avLst/>
          </a:prstGeom>
          <a:solidFill>
            <a:srgbClr val="85BFFF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9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F487C-E1E6-9555-6107-8C9D6E9CB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EC3A38-97D2-14D3-EBBC-7A946C760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363248"/>
              </p:ext>
            </p:extLst>
          </p:nvPr>
        </p:nvGraphicFramePr>
        <p:xfrm>
          <a:off x="1632856" y="1364344"/>
          <a:ext cx="8788401" cy="434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2DFEA6-16CB-4B0D-745A-496CE637A3EB}"/>
              </a:ext>
            </a:extLst>
          </p:cNvPr>
          <p:cNvSpPr txBox="1"/>
          <p:nvPr/>
        </p:nvSpPr>
        <p:spPr>
          <a:xfrm>
            <a:off x="1529427" y="6161717"/>
            <a:ext cx="878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1200" i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MSME Survey Results, June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701BF-C975-74B0-3C69-ABB8D8C164A3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SME Problem in Fiji – Research Results</a:t>
            </a:r>
          </a:p>
        </p:txBody>
      </p:sp>
    </p:spTree>
    <p:extLst>
      <p:ext uri="{BB962C8B-B14F-4D97-AF65-F5344CB8AC3E}">
        <p14:creationId xmlns:p14="http://schemas.microsoft.com/office/powerpoint/2010/main" val="42764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Up-Down 8">
            <a:extLst>
              <a:ext uri="{FF2B5EF4-FFF2-40B4-BE49-F238E27FC236}">
                <a16:creationId xmlns:a16="http://schemas.microsoft.com/office/drawing/2014/main" id="{6D80FF47-C1C0-82BC-C7DF-CCE97CEACF45}"/>
              </a:ext>
            </a:extLst>
          </p:cNvPr>
          <p:cNvSpPr/>
          <p:nvPr/>
        </p:nvSpPr>
        <p:spPr>
          <a:xfrm>
            <a:off x="5884290" y="1778036"/>
            <a:ext cx="442158" cy="4406221"/>
          </a:xfrm>
          <a:prstGeom prst="upDownArrow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 sz="1300">
              <a:solidFill>
                <a:srgbClr val="002856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902B5D1A-1C59-EF67-99E9-8FB50B97BC59}"/>
              </a:ext>
            </a:extLst>
          </p:cNvPr>
          <p:cNvSpPr/>
          <p:nvPr/>
        </p:nvSpPr>
        <p:spPr>
          <a:xfrm rot="16200000">
            <a:off x="5868455" y="-541968"/>
            <a:ext cx="442158" cy="9055338"/>
          </a:xfrm>
          <a:prstGeom prst="upDownArrow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rgbClr val="002856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80CF01-EF79-7D82-35A8-5CA2D982B16E}"/>
              </a:ext>
            </a:extLst>
          </p:cNvPr>
          <p:cNvSpPr txBox="1">
            <a:spLocks/>
          </p:cNvSpPr>
          <p:nvPr/>
        </p:nvSpPr>
        <p:spPr>
          <a:xfrm>
            <a:off x="5266781" y="1280997"/>
            <a:ext cx="1656534" cy="48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9AD7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High Financing Approval Rate</a:t>
            </a:r>
            <a:endParaRPr lang="en-FJ" sz="1300" dirty="0">
              <a:solidFill>
                <a:srgbClr val="009AD7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384565-3FD3-17DA-C77A-56F272E27B56}"/>
              </a:ext>
            </a:extLst>
          </p:cNvPr>
          <p:cNvSpPr txBox="1">
            <a:spLocks/>
          </p:cNvSpPr>
          <p:nvPr/>
        </p:nvSpPr>
        <p:spPr>
          <a:xfrm>
            <a:off x="5266781" y="6191552"/>
            <a:ext cx="1656534" cy="48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9AD7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Low Financing Approval Rate</a:t>
            </a:r>
            <a:endParaRPr lang="en-FJ" sz="1300" dirty="0">
              <a:solidFill>
                <a:srgbClr val="009AD7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24A68E-3E83-71DC-6994-F1B66F4BB382}"/>
              </a:ext>
            </a:extLst>
          </p:cNvPr>
          <p:cNvSpPr txBox="1">
            <a:spLocks/>
          </p:cNvSpPr>
          <p:nvPr/>
        </p:nvSpPr>
        <p:spPr>
          <a:xfrm>
            <a:off x="10650009" y="3728980"/>
            <a:ext cx="1324277" cy="48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9AD7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Online &amp; Digital Access</a:t>
            </a:r>
            <a:endParaRPr lang="en-FJ" sz="1300" dirty="0">
              <a:solidFill>
                <a:srgbClr val="009AD7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57C6898-3172-0928-E677-4DEFD88D3278}"/>
              </a:ext>
            </a:extLst>
          </p:cNvPr>
          <p:cNvSpPr txBox="1">
            <a:spLocks/>
          </p:cNvSpPr>
          <p:nvPr/>
        </p:nvSpPr>
        <p:spPr>
          <a:xfrm>
            <a:off x="102343" y="3677042"/>
            <a:ext cx="1491192" cy="48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9AD7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Manual &amp; Complex Process</a:t>
            </a:r>
            <a:endParaRPr lang="en-FJ" sz="1300" dirty="0">
              <a:solidFill>
                <a:srgbClr val="009AD7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8D40F22-2818-C28F-3AF1-20251A95306C}"/>
              </a:ext>
            </a:extLst>
          </p:cNvPr>
          <p:cNvSpPr txBox="1">
            <a:spLocks/>
          </p:cNvSpPr>
          <p:nvPr/>
        </p:nvSpPr>
        <p:spPr>
          <a:xfrm>
            <a:off x="2335180" y="2433690"/>
            <a:ext cx="1941606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Government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9B0DFA5-545E-49D0-A8EF-E8DA2BD28273}"/>
              </a:ext>
            </a:extLst>
          </p:cNvPr>
          <p:cNvSpPr txBox="1">
            <a:spLocks/>
          </p:cNvSpPr>
          <p:nvPr/>
        </p:nvSpPr>
        <p:spPr>
          <a:xfrm>
            <a:off x="3607662" y="2884147"/>
            <a:ext cx="1941606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MSME Schemes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F7C3A0-B539-749A-64E9-45AA23DC1623}"/>
              </a:ext>
            </a:extLst>
          </p:cNvPr>
          <p:cNvSpPr txBox="1">
            <a:spLocks/>
          </p:cNvSpPr>
          <p:nvPr/>
        </p:nvSpPr>
        <p:spPr>
          <a:xfrm>
            <a:off x="2497216" y="4490037"/>
            <a:ext cx="1941606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Microfinance Inst.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6FA8A-E5F6-0F0B-612E-9AB443535178}"/>
              </a:ext>
            </a:extLst>
          </p:cNvPr>
          <p:cNvSpPr txBox="1">
            <a:spLocks/>
          </p:cNvSpPr>
          <p:nvPr/>
        </p:nvSpPr>
        <p:spPr>
          <a:xfrm>
            <a:off x="1979597" y="5010725"/>
            <a:ext cx="1941606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Credit Unions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F883491-4EA9-E12E-AF88-8917647685DD}"/>
              </a:ext>
            </a:extLst>
          </p:cNvPr>
          <p:cNvSpPr txBox="1">
            <a:spLocks/>
          </p:cNvSpPr>
          <p:nvPr/>
        </p:nvSpPr>
        <p:spPr>
          <a:xfrm>
            <a:off x="6074682" y="3119676"/>
            <a:ext cx="1941606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MFL;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FDB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0249AE-756B-EECB-CF95-81D6D950F4EA}"/>
              </a:ext>
            </a:extLst>
          </p:cNvPr>
          <p:cNvSpPr txBox="1">
            <a:spLocks/>
          </p:cNvSpPr>
          <p:nvPr/>
        </p:nvSpPr>
        <p:spPr>
          <a:xfrm>
            <a:off x="7364519" y="3329570"/>
            <a:ext cx="2172417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BSP Bank;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HFC Bank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0DE535F-8DAC-1134-E36E-F396D1893423}"/>
              </a:ext>
            </a:extLst>
          </p:cNvPr>
          <p:cNvSpPr txBox="1">
            <a:spLocks/>
          </p:cNvSpPr>
          <p:nvPr/>
        </p:nvSpPr>
        <p:spPr>
          <a:xfrm>
            <a:off x="6478079" y="4806835"/>
            <a:ext cx="1941606" cy="43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ANZ; Westpac</a:t>
            </a:r>
            <a:endParaRPr lang="en-FJ" sz="15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C21633-EF04-3C27-F4A2-50D453861242}"/>
              </a:ext>
            </a:extLst>
          </p:cNvPr>
          <p:cNvSpPr>
            <a:spLocks noChangeAspect="1"/>
          </p:cNvSpPr>
          <p:nvPr/>
        </p:nvSpPr>
        <p:spPr>
          <a:xfrm>
            <a:off x="3092640" y="2733338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AAA58DB-F49D-75AB-DF76-2D22D995EB1C}"/>
              </a:ext>
            </a:extLst>
          </p:cNvPr>
          <p:cNvSpPr>
            <a:spLocks noChangeAspect="1"/>
          </p:cNvSpPr>
          <p:nvPr/>
        </p:nvSpPr>
        <p:spPr>
          <a:xfrm>
            <a:off x="4424733" y="3237351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1C6175-BE48-8CFE-D7BF-E40B34903A99}"/>
              </a:ext>
            </a:extLst>
          </p:cNvPr>
          <p:cNvSpPr>
            <a:spLocks noChangeAspect="1"/>
          </p:cNvSpPr>
          <p:nvPr/>
        </p:nvSpPr>
        <p:spPr>
          <a:xfrm>
            <a:off x="3263538" y="4294359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B0C369-734E-4CEF-89CE-FDFB22503A1A}"/>
              </a:ext>
            </a:extLst>
          </p:cNvPr>
          <p:cNvSpPr>
            <a:spLocks noChangeAspect="1"/>
          </p:cNvSpPr>
          <p:nvPr/>
        </p:nvSpPr>
        <p:spPr>
          <a:xfrm>
            <a:off x="2770400" y="5347380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0CA5F1-CD00-3682-1B62-1F6A57652954}"/>
              </a:ext>
            </a:extLst>
          </p:cNvPr>
          <p:cNvSpPr>
            <a:spLocks noChangeAspect="1"/>
          </p:cNvSpPr>
          <p:nvPr/>
        </p:nvSpPr>
        <p:spPr>
          <a:xfrm>
            <a:off x="7703393" y="3433584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D42871-BDF5-1FF3-F76C-AB6AFA7B9BC3}"/>
              </a:ext>
            </a:extLst>
          </p:cNvPr>
          <p:cNvSpPr>
            <a:spLocks noChangeAspect="1"/>
          </p:cNvSpPr>
          <p:nvPr/>
        </p:nvSpPr>
        <p:spPr>
          <a:xfrm>
            <a:off x="7274519" y="5150945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B99D4-E714-057C-A4A5-3CF8063E60AD}"/>
              </a:ext>
            </a:extLst>
          </p:cNvPr>
          <p:cNvSpPr>
            <a:spLocks noChangeAspect="1"/>
          </p:cNvSpPr>
          <p:nvPr/>
        </p:nvSpPr>
        <p:spPr>
          <a:xfrm>
            <a:off x="6620483" y="3074566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9CB31-0D7F-5313-55DA-F53BFF476541}"/>
              </a:ext>
            </a:extLst>
          </p:cNvPr>
          <p:cNvSpPr txBox="1"/>
          <p:nvPr/>
        </p:nvSpPr>
        <p:spPr>
          <a:xfrm>
            <a:off x="8002109" y="6272506"/>
            <a:ext cx="4233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1200" i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Financial Institutions Survey, June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38B51-0DEE-FA3E-2840-AC7B5B86B5BB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Market Gap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49201DC-3345-DFEB-FB66-FE9EDEE696B0}"/>
              </a:ext>
            </a:extLst>
          </p:cNvPr>
          <p:cNvSpPr/>
          <p:nvPr/>
        </p:nvSpPr>
        <p:spPr>
          <a:xfrm>
            <a:off x="9260338" y="758744"/>
            <a:ext cx="2242611" cy="1315343"/>
          </a:xfrm>
          <a:prstGeom prst="wedgeRoundRectCallout">
            <a:avLst>
              <a:gd name="adj1" fmla="val -43787"/>
              <a:gd name="adj2" fmla="val 8732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can we fill this quadrant?</a:t>
            </a:r>
            <a:endParaRPr lang="en-FJ" sz="25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1149BE-B012-1CF8-8F38-51BE4BB8752A}"/>
              </a:ext>
            </a:extLst>
          </p:cNvPr>
          <p:cNvSpPr>
            <a:spLocks noChangeAspect="1"/>
          </p:cNvSpPr>
          <p:nvPr/>
        </p:nvSpPr>
        <p:spPr>
          <a:xfrm>
            <a:off x="8751219" y="2383451"/>
            <a:ext cx="720000" cy="720000"/>
          </a:xfrm>
          <a:prstGeom prst="ellipse">
            <a:avLst/>
          </a:prstGeom>
          <a:solidFill>
            <a:srgbClr val="009A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  <a:endParaRPr lang="en-FJ" sz="3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542EB-4186-5687-A32E-6BDF61B95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E53D6-3B2E-5845-09BB-5205D9832BCC}"/>
              </a:ext>
            </a:extLst>
          </p:cNvPr>
          <p:cNvSpPr txBox="1"/>
          <p:nvPr/>
        </p:nvSpPr>
        <p:spPr>
          <a:xfrm>
            <a:off x="2706913" y="2010637"/>
            <a:ext cx="7866743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Technology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Already Exists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E61C1-7168-50FC-2BFB-0154AC50E684}"/>
              </a:ext>
            </a:extLst>
          </p:cNvPr>
          <p:cNvSpPr>
            <a:spLocks noChangeAspect="1"/>
          </p:cNvSpPr>
          <p:nvPr/>
        </p:nvSpPr>
        <p:spPr>
          <a:xfrm>
            <a:off x="2446191" y="2373624"/>
            <a:ext cx="77400" cy="1548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EBF91-4945-EA5D-85A1-2C8FF74EF33B}"/>
              </a:ext>
            </a:extLst>
          </p:cNvPr>
          <p:cNvSpPr txBox="1"/>
          <p:nvPr/>
        </p:nvSpPr>
        <p:spPr>
          <a:xfrm>
            <a:off x="341086" y="1152882"/>
            <a:ext cx="18070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ln w="34925">
                  <a:solidFill>
                    <a:srgbClr val="00285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2</a:t>
            </a:r>
            <a:endParaRPr lang="en-FJ" sz="25000" dirty="0">
              <a:ln w="34925">
                <a:solidFill>
                  <a:srgbClr val="002856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4B4B8A-EBEF-9011-4F53-F8A30436FE8A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Addressing Procedural Problem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CE29B5-7067-C689-8945-784A392D8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7" y="1555363"/>
            <a:ext cx="7339054" cy="47002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045ECB-53BC-E4FD-DDC2-32DC06171234}"/>
              </a:ext>
            </a:extLst>
          </p:cNvPr>
          <p:cNvSpPr txBox="1"/>
          <p:nvPr/>
        </p:nvSpPr>
        <p:spPr>
          <a:xfrm>
            <a:off x="8345715" y="1582440"/>
            <a:ext cx="3272972" cy="461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en-US" sz="2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SMEs</a:t>
            </a: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One application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Multiple loan offers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Plans &amp; forecasts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Lenders</a:t>
            </a: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qualified leads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Automate docs</a:t>
            </a:r>
          </a:p>
        </p:txBody>
      </p:sp>
    </p:spTree>
    <p:extLst>
      <p:ext uri="{BB962C8B-B14F-4D97-AF65-F5344CB8AC3E}">
        <p14:creationId xmlns:p14="http://schemas.microsoft.com/office/powerpoint/2010/main" val="375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0258A-C546-ADAC-7DD4-D7A01392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AE5157-86CC-72F8-8952-C5F776E7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7" y="1582440"/>
            <a:ext cx="7295258" cy="4657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90A5C-2256-2E5D-F411-6C1B0599868B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Apply </a:t>
            </a:r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Wingdings" panose="05000000000000000000" pitchFamily="2" charset="2"/>
              </a:rPr>
              <a:t> Compare  Select</a:t>
            </a:r>
            <a:endParaRPr lang="en-US" sz="3000" dirty="0">
              <a:solidFill>
                <a:srgbClr val="FF540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FAB94-0341-57C7-7EF4-F287DC4ACE88}"/>
              </a:ext>
            </a:extLst>
          </p:cNvPr>
          <p:cNvSpPr txBox="1"/>
          <p:nvPr/>
        </p:nvSpPr>
        <p:spPr>
          <a:xfrm>
            <a:off x="8860971" y="2575619"/>
            <a:ext cx="23803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B2B2C </a:t>
            </a:r>
          </a:p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Digital </a:t>
            </a:r>
          </a:p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Lending Marketplace</a:t>
            </a:r>
          </a:p>
          <a:p>
            <a:endParaRPr lang="en-FJ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D4878-6EE1-8A8C-BCE7-FA72DFA2E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70FA3-EE2D-80B3-CFF6-13A3E6B39EAD}"/>
              </a:ext>
            </a:extLst>
          </p:cNvPr>
          <p:cNvSpPr txBox="1"/>
          <p:nvPr/>
        </p:nvSpPr>
        <p:spPr>
          <a:xfrm>
            <a:off x="2706913" y="2010637"/>
            <a:ext cx="7866743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 is Critical, Especially for SMEs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14407-EF9E-B8F0-CD40-558477D4C7BF}"/>
              </a:ext>
            </a:extLst>
          </p:cNvPr>
          <p:cNvSpPr>
            <a:spLocks noChangeAspect="1"/>
          </p:cNvSpPr>
          <p:nvPr/>
        </p:nvSpPr>
        <p:spPr>
          <a:xfrm>
            <a:off x="2446191" y="2373624"/>
            <a:ext cx="77400" cy="1548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EA4CC-7326-769A-F35D-6B0AE2034E0C}"/>
              </a:ext>
            </a:extLst>
          </p:cNvPr>
          <p:cNvSpPr txBox="1"/>
          <p:nvPr/>
        </p:nvSpPr>
        <p:spPr>
          <a:xfrm>
            <a:off x="341086" y="1152882"/>
            <a:ext cx="18070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ln w="34925">
                  <a:solidFill>
                    <a:srgbClr val="00285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3</a:t>
            </a:r>
            <a:endParaRPr lang="en-FJ" sz="25000" dirty="0">
              <a:ln w="34925">
                <a:solidFill>
                  <a:srgbClr val="002856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B3D44-E58D-1D3C-CCDF-F3B2252C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A26A01-AEF5-1D05-B0B3-BDFE44F9F40E}"/>
              </a:ext>
            </a:extLst>
          </p:cNvPr>
          <p:cNvSpPr txBox="1"/>
          <p:nvPr/>
        </p:nvSpPr>
        <p:spPr>
          <a:xfrm>
            <a:off x="644056" y="360000"/>
            <a:ext cx="11054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Addressing Structural Problem </a:t>
            </a:r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Wingdings" panose="05000000000000000000" pitchFamily="2" charset="2"/>
              </a:rPr>
              <a:t> Leverage Transactional Data</a:t>
            </a:r>
            <a:endParaRPr lang="en-US" sz="3000" dirty="0">
              <a:solidFill>
                <a:srgbClr val="FF540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FCB81D-13D8-E6D8-E206-30DB6510B490}"/>
              </a:ext>
            </a:extLst>
          </p:cNvPr>
          <p:cNvSpPr txBox="1"/>
          <p:nvPr/>
        </p:nvSpPr>
        <p:spPr>
          <a:xfrm>
            <a:off x="1284515" y="6204645"/>
            <a:ext cx="873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Caire, D. and Fernandez Vidal, M. (2024) </a:t>
            </a:r>
            <a:r>
              <a:rPr lang="en-US" sz="12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Leveraging transactional data for micro and small enterprise (MSE) lending.</a:t>
            </a:r>
            <a:endParaRPr lang="en-FJ" sz="12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31553B6-DE58-19CA-57F0-45AAA7F18945}"/>
              </a:ext>
            </a:extLst>
          </p:cNvPr>
          <p:cNvSpPr/>
          <p:nvPr/>
        </p:nvSpPr>
        <p:spPr>
          <a:xfrm>
            <a:off x="1284515" y="1436914"/>
            <a:ext cx="8737600" cy="4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9F3268F3-B2D7-6CFB-DEBE-09EEAA903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8216"/>
              </p:ext>
            </p:extLst>
          </p:nvPr>
        </p:nvGraphicFramePr>
        <p:xfrm>
          <a:off x="1455327" y="1614619"/>
          <a:ext cx="8421644" cy="403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76571" imgH="2290704" progId="Excel.Sheet.12">
                  <p:embed/>
                </p:oleObj>
              </mc:Choice>
              <mc:Fallback>
                <p:oleObj name="Worksheet" r:id="rId3" imgW="4776571" imgH="2290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5327" y="1614619"/>
                        <a:ext cx="8421644" cy="403869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4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B7196E-D0D4-C4BD-3FBC-B55A91DC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1FBD60-B23A-7456-0CA2-F16D63A74906}"/>
              </a:ext>
            </a:extLst>
          </p:cNvPr>
          <p:cNvSpPr txBox="1"/>
          <p:nvPr/>
        </p:nvSpPr>
        <p:spPr>
          <a:xfrm>
            <a:off x="644056" y="360000"/>
            <a:ext cx="11054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Credit Scoring Model Transformation</a:t>
            </a:r>
          </a:p>
        </p:txBody>
      </p:sp>
      <p:pic>
        <p:nvPicPr>
          <p:cNvPr id="3" name="Picture 2" descr="A computer with gears on it&#10;&#10;AI-generated content may be incorrect.">
            <a:extLst>
              <a:ext uri="{FF2B5EF4-FFF2-40B4-BE49-F238E27FC236}">
                <a16:creationId xmlns:a16="http://schemas.microsoft.com/office/drawing/2014/main" id="{B7B5C555-DA3F-B1C3-B3C7-CB7BCE34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80" y="2837290"/>
            <a:ext cx="1981700" cy="1981700"/>
          </a:xfrm>
          <a:prstGeom prst="rect">
            <a:avLst/>
          </a:prstGeom>
        </p:spPr>
      </p:pic>
      <p:pic>
        <p:nvPicPr>
          <p:cNvPr id="5" name="Picture 4" descr="A white icon of a store&#10;&#10;AI-generated content may be incorrect.">
            <a:extLst>
              <a:ext uri="{FF2B5EF4-FFF2-40B4-BE49-F238E27FC236}">
                <a16:creationId xmlns:a16="http://schemas.microsoft.com/office/drawing/2014/main" id="{92B4F1FA-874F-43FC-93F0-53E3BF596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7" y="3520202"/>
            <a:ext cx="1393055" cy="1393055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207CFE9-6FC0-A231-D4B6-9714E929C307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3692433" y="2983261"/>
            <a:ext cx="94267" cy="3765725"/>
          </a:xfrm>
          <a:prstGeom prst="bentConnector3">
            <a:avLst>
              <a:gd name="adj1" fmla="val -242503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4AA2AF-865D-DCC8-E909-65F2588ABA38}"/>
              </a:ext>
            </a:extLst>
          </p:cNvPr>
          <p:cNvSpPr txBox="1"/>
          <p:nvPr/>
        </p:nvSpPr>
        <p:spPr>
          <a:xfrm>
            <a:off x="2198062" y="5334765"/>
            <a:ext cx="2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540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transaction data</a:t>
            </a:r>
            <a:endParaRPr lang="en-FJ" sz="2000" dirty="0">
              <a:solidFill>
                <a:srgbClr val="FF540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1FD657-BF0F-E8AB-B97C-66967AD7A2D0}"/>
              </a:ext>
            </a:extLst>
          </p:cNvPr>
          <p:cNvSpPr txBox="1"/>
          <p:nvPr/>
        </p:nvSpPr>
        <p:spPr>
          <a:xfrm>
            <a:off x="2444896" y="3902390"/>
            <a:ext cx="103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MSME</a:t>
            </a:r>
            <a:endParaRPr lang="en-FJ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 descr="A white building with columns&#10;&#10;AI-generated content may be incorrect.">
            <a:extLst>
              <a:ext uri="{FF2B5EF4-FFF2-40B4-BE49-F238E27FC236}">
                <a16:creationId xmlns:a16="http://schemas.microsoft.com/office/drawing/2014/main" id="{6FAC0D80-1BE1-3E59-3618-B4FEC2996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27" y="3560528"/>
            <a:ext cx="1393055" cy="1393055"/>
          </a:xfrm>
          <a:prstGeom prst="rect">
            <a:avLst/>
          </a:prstGeom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B251296-E0DA-BB5B-45BD-5CABF66089D2}"/>
              </a:ext>
            </a:extLst>
          </p:cNvPr>
          <p:cNvCxnSpPr>
            <a:cxnSpLocks/>
            <a:stCxn id="3" idx="3"/>
            <a:endCxn id="17" idx="2"/>
          </p:cNvCxnSpPr>
          <p:nvPr/>
        </p:nvCxnSpPr>
        <p:spPr>
          <a:xfrm>
            <a:off x="6613280" y="3828140"/>
            <a:ext cx="2893575" cy="1125443"/>
          </a:xfrm>
          <a:prstGeom prst="bentConnector4">
            <a:avLst>
              <a:gd name="adj1" fmla="val 37964"/>
              <a:gd name="adj2" fmla="val 120312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5024CD-383B-FF41-D67E-4B38D1B6E58B}"/>
              </a:ext>
            </a:extLst>
          </p:cNvPr>
          <p:cNvSpPr txBox="1"/>
          <p:nvPr/>
        </p:nvSpPr>
        <p:spPr>
          <a:xfrm>
            <a:off x="6971916" y="5334765"/>
            <a:ext cx="2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540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partnership</a:t>
            </a:r>
            <a:endParaRPr lang="en-FJ" sz="2000" dirty="0">
              <a:solidFill>
                <a:srgbClr val="FF540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47D95B-6C6E-5C23-EE74-20C047DB1FE5}"/>
              </a:ext>
            </a:extLst>
          </p:cNvPr>
          <p:cNvSpPr txBox="1"/>
          <p:nvPr/>
        </p:nvSpPr>
        <p:spPr>
          <a:xfrm>
            <a:off x="10203382" y="4302500"/>
            <a:ext cx="103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lender</a:t>
            </a:r>
            <a:endParaRPr lang="en-FJ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8CFAE8-6BFC-6D75-FBCD-3EDF7E39D711}"/>
              </a:ext>
            </a:extLst>
          </p:cNvPr>
          <p:cNvSpPr txBox="1"/>
          <p:nvPr/>
        </p:nvSpPr>
        <p:spPr>
          <a:xfrm>
            <a:off x="4943857" y="4302752"/>
            <a:ext cx="145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9AD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Platform</a:t>
            </a:r>
            <a:endParaRPr lang="en-FJ" sz="2000" dirty="0">
              <a:solidFill>
                <a:srgbClr val="009AD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6DE02DB-253A-BD08-206A-C1759B33407A}"/>
              </a:ext>
            </a:extLst>
          </p:cNvPr>
          <p:cNvCxnSpPr>
            <a:cxnSpLocks/>
            <a:stCxn id="5" idx="0"/>
            <a:endCxn id="17" idx="0"/>
          </p:cNvCxnSpPr>
          <p:nvPr/>
        </p:nvCxnSpPr>
        <p:spPr>
          <a:xfrm rot="16200000" flipH="1">
            <a:off x="5661617" y="-284710"/>
            <a:ext cx="40326" cy="7650150"/>
          </a:xfrm>
          <a:prstGeom prst="bentConnector3">
            <a:avLst>
              <a:gd name="adj1" fmla="val -3680221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55F069-AAC5-ED9E-751F-D5D556159A50}"/>
              </a:ext>
            </a:extLst>
          </p:cNvPr>
          <p:cNvSpPr txBox="1"/>
          <p:nvPr/>
        </p:nvSpPr>
        <p:spPr>
          <a:xfrm>
            <a:off x="5669571" y="2103319"/>
            <a:ext cx="1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9AD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 score</a:t>
            </a:r>
            <a:endParaRPr lang="en-FJ" sz="2000" dirty="0">
              <a:solidFill>
                <a:srgbClr val="009AD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79F096-27EA-B23A-E705-F02E2591ABD6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611851" y="2046263"/>
            <a:ext cx="10579" cy="791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DD8F8-9B9A-FFF8-1EEA-388296CA6B65}"/>
              </a:ext>
            </a:extLst>
          </p:cNvPr>
          <p:cNvSpPr txBox="1"/>
          <p:nvPr/>
        </p:nvSpPr>
        <p:spPr>
          <a:xfrm>
            <a:off x="2023890" y="1604015"/>
            <a:ext cx="2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540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Applies for loan</a:t>
            </a:r>
            <a:endParaRPr lang="en-FJ" sz="2000" dirty="0">
              <a:solidFill>
                <a:srgbClr val="FF540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18B32-1521-CBD4-407B-550861AE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76903-31F7-C0C7-5FD6-78F0F0B40033}"/>
              </a:ext>
            </a:extLst>
          </p:cNvPr>
          <p:cNvSpPr txBox="1"/>
          <p:nvPr/>
        </p:nvSpPr>
        <p:spPr>
          <a:xfrm>
            <a:off x="2706913" y="2010637"/>
            <a:ext cx="7866743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Model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Must Adapt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124A9-F6ED-E42D-7461-6DA1CB0567C9}"/>
              </a:ext>
            </a:extLst>
          </p:cNvPr>
          <p:cNvSpPr>
            <a:spLocks noChangeAspect="1"/>
          </p:cNvSpPr>
          <p:nvPr/>
        </p:nvSpPr>
        <p:spPr>
          <a:xfrm>
            <a:off x="2446191" y="2373624"/>
            <a:ext cx="77400" cy="1548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AA99F-14C7-4CB0-E404-BAF7D056C3D1}"/>
              </a:ext>
            </a:extLst>
          </p:cNvPr>
          <p:cNvSpPr txBox="1"/>
          <p:nvPr/>
        </p:nvSpPr>
        <p:spPr>
          <a:xfrm>
            <a:off x="341086" y="1152882"/>
            <a:ext cx="18070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ln w="34925">
                  <a:solidFill>
                    <a:srgbClr val="00285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4</a:t>
            </a:r>
            <a:endParaRPr lang="en-FJ" sz="25000" dirty="0">
              <a:ln w="34925">
                <a:solidFill>
                  <a:srgbClr val="002856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024AC-6DAE-543C-148F-3C7D6C9D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4128E9-A74B-C6F1-ACEC-28814BBABF0F}"/>
              </a:ext>
            </a:extLst>
          </p:cNvPr>
          <p:cNvSpPr txBox="1"/>
          <p:nvPr/>
        </p:nvSpPr>
        <p:spPr>
          <a:xfrm>
            <a:off x="644056" y="360000"/>
            <a:ext cx="11054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Putting It All Together </a:t>
            </a:r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Wingdings" panose="05000000000000000000" pitchFamily="2" charset="2"/>
              </a:rPr>
              <a:t> Business Model Must Adapt</a:t>
            </a:r>
            <a:endParaRPr lang="en-US" sz="3000" dirty="0">
              <a:solidFill>
                <a:srgbClr val="FF540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2" name="Recording_v2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08BDDB43-D658-4CD3-23D1-8D1812FA3E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r="14229"/>
          <a:stretch>
            <a:fillRect/>
          </a:stretch>
        </p:blipFill>
        <p:spPr>
          <a:xfrm>
            <a:off x="2174581" y="1354500"/>
            <a:ext cx="78428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CE9E2C-A11C-F4FF-8A48-B5FB4FA2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5A4FA3-1FEA-25C1-3E7F-7C6568B69E49}"/>
              </a:ext>
            </a:extLst>
          </p:cNvPr>
          <p:cNvSpPr txBox="1">
            <a:spLocks/>
          </p:cNvSpPr>
          <p:nvPr/>
        </p:nvSpPr>
        <p:spPr>
          <a:xfrm>
            <a:off x="576471" y="1914821"/>
            <a:ext cx="10704758" cy="251929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00" b="1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18% </a:t>
            </a:r>
            <a:r>
              <a:rPr lang="en-US" sz="8500" dirty="0">
                <a:solidFill>
                  <a:srgbClr val="FF540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8500" b="1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8500" b="1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60%</a:t>
            </a:r>
            <a:r>
              <a:rPr lang="en-US" sz="8500" b="1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8500" dirty="0">
                <a:solidFill>
                  <a:srgbClr val="FF540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8500" b="1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$2 Billion</a:t>
            </a:r>
          </a:p>
        </p:txBody>
      </p:sp>
    </p:spTree>
    <p:extLst>
      <p:ext uri="{BB962C8B-B14F-4D97-AF65-F5344CB8AC3E}">
        <p14:creationId xmlns:p14="http://schemas.microsoft.com/office/powerpoint/2010/main" val="40605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49538-4060-48EB-9039-061C1A21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A40B8-8490-A4D4-5AA6-179B3AE88461}"/>
              </a:ext>
            </a:extLst>
          </p:cNvPr>
          <p:cNvSpPr txBox="1"/>
          <p:nvPr/>
        </p:nvSpPr>
        <p:spPr>
          <a:xfrm>
            <a:off x="2706913" y="2010637"/>
            <a:ext cx="7866743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What’s Next?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19B6B0-BE01-4BC0-29E8-35C37D5F3DA5}"/>
              </a:ext>
            </a:extLst>
          </p:cNvPr>
          <p:cNvSpPr>
            <a:spLocks noChangeAspect="1"/>
          </p:cNvSpPr>
          <p:nvPr/>
        </p:nvSpPr>
        <p:spPr>
          <a:xfrm>
            <a:off x="2446191" y="2373624"/>
            <a:ext cx="77400" cy="1548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2FFA26-416B-AF3F-1675-C3E8B089F947}"/>
              </a:ext>
            </a:extLst>
          </p:cNvPr>
          <p:cNvSpPr/>
          <p:nvPr/>
        </p:nvSpPr>
        <p:spPr>
          <a:xfrm>
            <a:off x="1206745" y="3362138"/>
            <a:ext cx="1891360" cy="1693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riangle 3">
            <a:extLst>
              <a:ext uri="{FF2B5EF4-FFF2-40B4-BE49-F238E27FC236}">
                <a16:creationId xmlns:a16="http://schemas.microsoft.com/office/drawing/2014/main" id="{5642FE9E-5F59-6A43-3FC5-32FD44FD479E}"/>
              </a:ext>
            </a:extLst>
          </p:cNvPr>
          <p:cNvSpPr/>
          <p:nvPr/>
        </p:nvSpPr>
        <p:spPr>
          <a:xfrm>
            <a:off x="1190651" y="1596159"/>
            <a:ext cx="9970617" cy="1170549"/>
          </a:xfrm>
          <a:prstGeom prst="triangle">
            <a:avLst>
              <a:gd name="adj" fmla="val 50000"/>
            </a:avLst>
          </a:prstGeom>
          <a:solidFill>
            <a:srgbClr val="FCB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247FE7F0-3B81-F39A-7D2B-9796C96552BA}"/>
              </a:ext>
            </a:extLst>
          </p:cNvPr>
          <p:cNvSpPr/>
          <p:nvPr/>
        </p:nvSpPr>
        <p:spPr>
          <a:xfrm>
            <a:off x="698046" y="5105642"/>
            <a:ext cx="10997200" cy="1126370"/>
          </a:xfrm>
          <a:prstGeom prst="trapezoid">
            <a:avLst>
              <a:gd name="adj" fmla="val 46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117E90-C5C6-A531-0052-88419C07A991}"/>
              </a:ext>
            </a:extLst>
          </p:cNvPr>
          <p:cNvSpPr txBox="1">
            <a:spLocks/>
          </p:cNvSpPr>
          <p:nvPr/>
        </p:nvSpPr>
        <p:spPr>
          <a:xfrm>
            <a:off x="3624279" y="2164819"/>
            <a:ext cx="4883709" cy="51167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Transforming Fiji into an innovative, cyber resilient, and digitally empowered society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EAD29-7D98-1FD9-10DA-ED220E3391F8}"/>
              </a:ext>
            </a:extLst>
          </p:cNvPr>
          <p:cNvSpPr txBox="1"/>
          <p:nvPr/>
        </p:nvSpPr>
        <p:spPr>
          <a:xfrm>
            <a:off x="1190651" y="3715542"/>
            <a:ext cx="1891360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MSME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Policy Framework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10C03-3EEE-BE82-9EB6-82E4DBBE3192}"/>
              </a:ext>
            </a:extLst>
          </p:cNvPr>
          <p:cNvSpPr/>
          <p:nvPr/>
        </p:nvSpPr>
        <p:spPr>
          <a:xfrm>
            <a:off x="3223269" y="3378910"/>
            <a:ext cx="1891360" cy="1693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9C5B6-AA88-D9AE-F8BC-CC6180118915}"/>
              </a:ext>
            </a:extLst>
          </p:cNvPr>
          <p:cNvSpPr txBox="1"/>
          <p:nvPr/>
        </p:nvSpPr>
        <p:spPr>
          <a:xfrm>
            <a:off x="3215323" y="3715542"/>
            <a:ext cx="189136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National Financial Inclusion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F9690-8AAC-2CFB-AEB0-D6E479C5ACB7}"/>
              </a:ext>
            </a:extLst>
          </p:cNvPr>
          <p:cNvSpPr/>
          <p:nvPr/>
        </p:nvSpPr>
        <p:spPr>
          <a:xfrm>
            <a:off x="5244806" y="3378910"/>
            <a:ext cx="1891360" cy="1693452"/>
          </a:xfrm>
          <a:prstGeom prst="rect">
            <a:avLst/>
          </a:prstGeom>
          <a:solidFill>
            <a:srgbClr val="F57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2B958-A6E3-8FDE-F075-22ECA865C05F}"/>
              </a:ext>
            </a:extLst>
          </p:cNvPr>
          <p:cNvSpPr txBox="1"/>
          <p:nvPr/>
        </p:nvSpPr>
        <p:spPr>
          <a:xfrm>
            <a:off x="5230279" y="3715542"/>
            <a:ext cx="1891360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Fiji National Digital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Strategy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E7B06-68BC-25B9-ED6C-E516ACC024F2}"/>
              </a:ext>
            </a:extLst>
          </p:cNvPr>
          <p:cNvSpPr/>
          <p:nvPr/>
        </p:nvSpPr>
        <p:spPr>
          <a:xfrm>
            <a:off x="7261330" y="3378910"/>
            <a:ext cx="1891360" cy="1693452"/>
          </a:xfrm>
          <a:prstGeom prst="rect">
            <a:avLst/>
          </a:prstGeom>
          <a:solidFill>
            <a:srgbClr val="00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59162-69F0-3102-7404-BE5236777548}"/>
              </a:ext>
            </a:extLst>
          </p:cNvPr>
          <p:cNvSpPr txBox="1"/>
          <p:nvPr/>
        </p:nvSpPr>
        <p:spPr>
          <a:xfrm>
            <a:off x="7261330" y="3715542"/>
            <a:ext cx="1891360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Fiji’s National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E-Commerce Strategy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E6E44-243A-BCD5-8E99-DC3E4C5169A2}"/>
              </a:ext>
            </a:extLst>
          </p:cNvPr>
          <p:cNvSpPr/>
          <p:nvPr/>
        </p:nvSpPr>
        <p:spPr>
          <a:xfrm>
            <a:off x="9269908" y="3378910"/>
            <a:ext cx="1891360" cy="1693452"/>
          </a:xfrm>
          <a:prstGeom prst="rect">
            <a:avLst/>
          </a:prstGeom>
          <a:solidFill>
            <a:srgbClr val="00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48E46-165C-7C90-059F-68D933E1C482}"/>
              </a:ext>
            </a:extLst>
          </p:cNvPr>
          <p:cNvSpPr txBox="1"/>
          <p:nvPr/>
        </p:nvSpPr>
        <p:spPr>
          <a:xfrm>
            <a:off x="9269908" y="3715542"/>
            <a:ext cx="1891360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Access to Business Funding Act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A7A8E20-BB79-9A8A-C7C3-4D0D24196E33}"/>
              </a:ext>
            </a:extLst>
          </p:cNvPr>
          <p:cNvSpPr txBox="1">
            <a:spLocks/>
          </p:cNvSpPr>
          <p:nvPr/>
        </p:nvSpPr>
        <p:spPr>
          <a:xfrm>
            <a:off x="1425782" y="5539132"/>
            <a:ext cx="9340435" cy="28084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People and Partnership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16C3C-AC02-CB58-AF57-D1C78146A5B9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Frameworks Are In Place (mostly)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EF27A-338A-9A7C-5B94-FA6CD8E07C9B}"/>
              </a:ext>
            </a:extLst>
          </p:cNvPr>
          <p:cNvSpPr/>
          <p:nvPr/>
        </p:nvSpPr>
        <p:spPr>
          <a:xfrm>
            <a:off x="1190651" y="2795736"/>
            <a:ext cx="9970617" cy="551888"/>
          </a:xfrm>
          <a:prstGeom prst="rect">
            <a:avLst/>
          </a:prstGeom>
          <a:solidFill>
            <a:srgbClr val="85B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09142-016D-6987-B76B-1EC3170D105B}"/>
              </a:ext>
            </a:extLst>
          </p:cNvPr>
          <p:cNvSpPr txBox="1">
            <a:spLocks/>
          </p:cNvSpPr>
          <p:nvPr/>
        </p:nvSpPr>
        <p:spPr>
          <a:xfrm>
            <a:off x="1483981" y="2968125"/>
            <a:ext cx="9340435" cy="28084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Automation and AI</a:t>
            </a:r>
          </a:p>
        </p:txBody>
      </p:sp>
    </p:spTree>
    <p:extLst>
      <p:ext uri="{BB962C8B-B14F-4D97-AF65-F5344CB8AC3E}">
        <p14:creationId xmlns:p14="http://schemas.microsoft.com/office/powerpoint/2010/main" val="33837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CA67A-2A5C-DBC8-5489-621AB92DF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E34852-4CF9-8DD8-4B98-56D3ED1E4BBA}"/>
              </a:ext>
            </a:extLst>
          </p:cNvPr>
          <p:cNvSpPr txBox="1"/>
          <p:nvPr/>
        </p:nvSpPr>
        <p:spPr>
          <a:xfrm>
            <a:off x="1500398" y="6161717"/>
            <a:ext cx="878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1200" i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MSME Survey Results, June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4DFEC-87C4-1FC5-866C-7347A60AA3BF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SMEs are Ready!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967885-A50F-F336-5114-91A270AF0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86413"/>
              </p:ext>
            </p:extLst>
          </p:nvPr>
        </p:nvGraphicFramePr>
        <p:xfrm>
          <a:off x="1632856" y="1763487"/>
          <a:ext cx="8788401" cy="306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91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894E3-896F-F061-0119-339371F53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2290DC-37A0-107C-3267-3F0D2511CD42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But where are IT Professionals in the Hype Curve?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367399-851E-CB23-C8DA-B508702D3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/>
          <a:stretch>
            <a:fillRect/>
          </a:stretch>
        </p:blipFill>
        <p:spPr bwMode="auto">
          <a:xfrm>
            <a:off x="1906609" y="1840265"/>
            <a:ext cx="8505960" cy="44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F35B0-A0BD-6289-4034-3DF01D24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0393BA-0C40-0845-2E22-776DE59B2D9B}"/>
              </a:ext>
            </a:extLst>
          </p:cNvPr>
          <p:cNvSpPr/>
          <p:nvPr/>
        </p:nvSpPr>
        <p:spPr>
          <a:xfrm>
            <a:off x="10182867" y="0"/>
            <a:ext cx="937849" cy="3150863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61A37-EB24-E323-4EEF-6B92444EC3A0}"/>
              </a:ext>
            </a:extLst>
          </p:cNvPr>
          <p:cNvSpPr txBox="1"/>
          <p:nvPr/>
        </p:nvSpPr>
        <p:spPr>
          <a:xfrm>
            <a:off x="1071284" y="1195842"/>
            <a:ext cx="815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</a:t>
            </a:r>
            <a:endParaRPr lang="en-FJ" sz="10000" dirty="0">
              <a:solidFill>
                <a:schemeClr val="bg1"/>
              </a:solidFill>
              <a:latin typeface="Arial Black" panose="020B0A04020102020204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09903-B34D-2DFA-CC46-6E8B4D9E4C22}"/>
              </a:ext>
            </a:extLst>
          </p:cNvPr>
          <p:cNvSpPr txBox="1"/>
          <p:nvPr/>
        </p:nvSpPr>
        <p:spPr>
          <a:xfrm>
            <a:off x="2004550" y="1749004"/>
            <a:ext cx="7236042" cy="19021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Pacific SMEs are not behind, they are right on time 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3477D-60FE-A288-2FD9-174C50F8AA31}"/>
              </a:ext>
            </a:extLst>
          </p:cNvPr>
          <p:cNvSpPr txBox="1"/>
          <p:nvPr/>
        </p:nvSpPr>
        <p:spPr>
          <a:xfrm>
            <a:off x="2004550" y="3324520"/>
            <a:ext cx="7236042" cy="20588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but technologists must bridge the hype to productivity.</a:t>
            </a:r>
          </a:p>
        </p:txBody>
      </p:sp>
    </p:spTree>
    <p:extLst>
      <p:ext uri="{BB962C8B-B14F-4D97-AF65-F5344CB8AC3E}">
        <p14:creationId xmlns:p14="http://schemas.microsoft.com/office/powerpoint/2010/main" val="31149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FCD90-AF17-C888-D09B-8A77AAA1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B8959F-AC4A-C9A0-4BB0-0342167FBAA9}"/>
              </a:ext>
            </a:extLst>
          </p:cNvPr>
          <p:cNvSpPr txBox="1"/>
          <p:nvPr/>
        </p:nvSpPr>
        <p:spPr>
          <a:xfrm>
            <a:off x="2672207" y="1846992"/>
            <a:ext cx="7756308" cy="3116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are called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</a:t>
            </a:r>
            <a:r>
              <a:rPr lang="en-US" sz="6000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Action</a:t>
            </a: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</a:t>
            </a:r>
            <a:r>
              <a:rPr lang="en-US" sz="6000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Reshape</a:t>
            </a: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Industries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EAACD-C2C2-6D04-5283-15A5C4085CE8}"/>
              </a:ext>
            </a:extLst>
          </p:cNvPr>
          <p:cNvSpPr txBox="1"/>
          <p:nvPr/>
        </p:nvSpPr>
        <p:spPr>
          <a:xfrm>
            <a:off x="1618652" y="1252711"/>
            <a:ext cx="815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540A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</a:t>
            </a:r>
            <a:endParaRPr lang="en-FJ" sz="10000" dirty="0">
              <a:solidFill>
                <a:srgbClr val="FF540A"/>
              </a:solidFill>
              <a:latin typeface="Arial Black" panose="020B0A04020102020204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7FAAB-F84D-895B-447B-5C476E22C7B6}"/>
              </a:ext>
            </a:extLst>
          </p:cNvPr>
          <p:cNvSpPr txBox="1"/>
          <p:nvPr/>
        </p:nvSpPr>
        <p:spPr>
          <a:xfrm>
            <a:off x="2672207" y="5219682"/>
            <a:ext cx="9037752" cy="92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AU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</a:t>
            </a:r>
            <a:r>
              <a:rPr lang="en-AU" sz="25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Isimeli</a:t>
            </a:r>
            <a:r>
              <a:rPr lang="en-AU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AU" sz="25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Tagicakiverata</a:t>
            </a:r>
            <a:endParaRPr lang="en-AU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4000"/>
              </a:lnSpc>
            </a:pPr>
            <a:r>
              <a:rPr lang="en-AU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</a:t>
            </a:r>
            <a:r>
              <a:rPr lang="en-AU" sz="25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AU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September 2025 @ NCIT 2025</a:t>
            </a:r>
            <a:endParaRPr lang="en-FJ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82DB50-61A3-5CA6-B141-C0F69A14F5A4}"/>
              </a:ext>
            </a:extLst>
          </p:cNvPr>
          <p:cNvSpPr/>
          <p:nvPr/>
        </p:nvSpPr>
        <p:spPr>
          <a:xfrm>
            <a:off x="10182867" y="0"/>
            <a:ext cx="937849" cy="3150863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1210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5AD90-A12A-F23A-F2FC-74B85F167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1FE0-0960-ECD0-6083-F8044E67400F}"/>
              </a:ext>
            </a:extLst>
          </p:cNvPr>
          <p:cNvSpPr txBox="1"/>
          <p:nvPr/>
        </p:nvSpPr>
        <p:spPr>
          <a:xfrm>
            <a:off x="2706913" y="2010637"/>
            <a:ext cx="7866743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Vinaka </a:t>
            </a:r>
            <a:r>
              <a:rPr lang="en-US" sz="6000" dirty="0" err="1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Vakalevu</a:t>
            </a:r>
            <a:endParaRPr lang="en-US" sz="6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9D1E-21F6-E71B-BC6C-D967AD06E4D9}"/>
              </a:ext>
            </a:extLst>
          </p:cNvPr>
          <p:cNvSpPr>
            <a:spLocks noChangeAspect="1"/>
          </p:cNvSpPr>
          <p:nvPr/>
        </p:nvSpPr>
        <p:spPr>
          <a:xfrm>
            <a:off x="2446191" y="2373624"/>
            <a:ext cx="77400" cy="1548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78921-6E3A-FDFA-0BD5-1D5D3F8FE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4517"/>
            <a:ext cx="8885313" cy="61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48F3E-F96A-C495-23FD-730860EA0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ubtitle 2">
            <a:extLst>
              <a:ext uri="{FF2B5EF4-FFF2-40B4-BE49-F238E27FC236}">
                <a16:creationId xmlns:a16="http://schemas.microsoft.com/office/drawing/2014/main" id="{62C03EBF-C892-56E0-593C-EFF371AC3706}"/>
              </a:ext>
            </a:extLst>
          </p:cNvPr>
          <p:cNvSpPr txBox="1">
            <a:spLocks/>
          </p:cNvSpPr>
          <p:nvPr/>
        </p:nvSpPr>
        <p:spPr>
          <a:xfrm>
            <a:off x="1762792" y="1734638"/>
            <a:ext cx="9454208" cy="35447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solidFill>
                  <a:srgbClr val="FF540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AI, and Automation: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Leveraging Digital Platforms to Transform Pacific SMEs for a Connected Business Landscape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74CEAA-86A8-1990-E758-24A1F255C3AC}"/>
              </a:ext>
            </a:extLst>
          </p:cNvPr>
          <p:cNvSpPr txBox="1"/>
          <p:nvPr/>
        </p:nvSpPr>
        <p:spPr>
          <a:xfrm>
            <a:off x="1764000" y="5334020"/>
            <a:ext cx="576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Sitiveni Nabuka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AA4C-3BD2-2239-DCD7-69021A16C35F}"/>
              </a:ext>
            </a:extLst>
          </p:cNvPr>
          <p:cNvSpPr txBox="1"/>
          <p:nvPr/>
        </p:nvSpPr>
        <p:spPr>
          <a:xfrm>
            <a:off x="1764000" y="619684"/>
            <a:ext cx="576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6th National Conference on 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ADED7-96A1-90A5-00E3-76130FFCC58B}"/>
              </a:ext>
            </a:extLst>
          </p:cNvPr>
          <p:cNvSpPr>
            <a:spLocks noChangeAspect="1"/>
          </p:cNvSpPr>
          <p:nvPr/>
        </p:nvSpPr>
        <p:spPr>
          <a:xfrm>
            <a:off x="1443196" y="1932676"/>
            <a:ext cx="144000" cy="2880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CEAFD-DDB5-E129-5CDE-F6207A59E851}"/>
              </a:ext>
            </a:extLst>
          </p:cNvPr>
          <p:cNvSpPr txBox="1"/>
          <p:nvPr/>
        </p:nvSpPr>
        <p:spPr>
          <a:xfrm>
            <a:off x="1431235" y="2010637"/>
            <a:ext cx="4826795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eChutney</a:t>
            </a: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Project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2479B-5EE1-31D8-3E43-B8E7ED43A101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Once upon a time, before AI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C1F33-CB53-F8F6-84F1-870F6E884A51}"/>
              </a:ext>
            </a:extLst>
          </p:cNvPr>
          <p:cNvSpPr>
            <a:spLocks noChangeAspect="1"/>
          </p:cNvSpPr>
          <p:nvPr/>
        </p:nvSpPr>
        <p:spPr>
          <a:xfrm>
            <a:off x="878653" y="1989000"/>
            <a:ext cx="144000" cy="2880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DF8F61-1662-2EDA-37F1-F2D32DDC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b="6413"/>
          <a:stretch/>
        </p:blipFill>
        <p:spPr>
          <a:xfrm>
            <a:off x="6987990" y="0"/>
            <a:ext cx="52446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692DD-9A99-3203-F77E-D2A6EF33100A}"/>
              </a:ext>
            </a:extLst>
          </p:cNvPr>
          <p:cNvSpPr txBox="1"/>
          <p:nvPr/>
        </p:nvSpPr>
        <p:spPr>
          <a:xfrm>
            <a:off x="8171543" y="6359500"/>
            <a:ext cx="3606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1200" i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Abel Cain, ITC Services, 2003</a:t>
            </a:r>
          </a:p>
        </p:txBody>
      </p:sp>
    </p:spTree>
    <p:extLst>
      <p:ext uri="{BB962C8B-B14F-4D97-AF65-F5344CB8AC3E}">
        <p14:creationId xmlns:p14="http://schemas.microsoft.com/office/powerpoint/2010/main" val="11301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BF4092-E28D-659D-3F1B-C4C2AD2EAB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487886"/>
              </p:ext>
            </p:extLst>
          </p:nvPr>
        </p:nvGraphicFramePr>
        <p:xfrm>
          <a:off x="1643269" y="1273599"/>
          <a:ext cx="8905461" cy="464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154653-B733-4907-8B31-300252B01651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Very successful… perhaps too successful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20339-82BB-4E0B-D5BF-EC15F8FF971B}"/>
              </a:ext>
            </a:extLst>
          </p:cNvPr>
          <p:cNvSpPr txBox="1"/>
          <p:nvPr/>
        </p:nvSpPr>
        <p:spPr>
          <a:xfrm>
            <a:off x="1643269" y="6139320"/>
            <a:ext cx="890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1200" i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Abel Cain, ITC Services, 2003</a:t>
            </a:r>
          </a:p>
        </p:txBody>
      </p:sp>
    </p:spTree>
    <p:extLst>
      <p:ext uri="{BB962C8B-B14F-4D97-AF65-F5344CB8AC3E}">
        <p14:creationId xmlns:p14="http://schemas.microsoft.com/office/powerpoint/2010/main" val="42023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3D3CFE-9058-B42A-124B-7F3DE8984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CB490-07B8-428B-5AD2-80171095F339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Point Is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6C8BC-3DEA-0718-251A-E64365049EB5}"/>
              </a:ext>
            </a:extLst>
          </p:cNvPr>
          <p:cNvSpPr txBox="1"/>
          <p:nvPr/>
        </p:nvSpPr>
        <p:spPr>
          <a:xfrm>
            <a:off x="1431235" y="1923175"/>
            <a:ext cx="9660835" cy="3428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15963" indent="-715963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Understand the Business Problem</a:t>
            </a:r>
          </a:p>
          <a:p>
            <a:pPr marL="715963" indent="-715963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Technology Already Exists</a:t>
            </a:r>
          </a:p>
          <a:p>
            <a:pPr marL="715963" indent="-715963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 is Critical, Especially for SMEs</a:t>
            </a:r>
          </a:p>
          <a:p>
            <a:pPr marL="715963" indent="-715963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Business Model Must Adapt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CD726-DB6B-16F3-146F-F916779C54A9}"/>
              </a:ext>
            </a:extLst>
          </p:cNvPr>
          <p:cNvSpPr>
            <a:spLocks noChangeAspect="1"/>
          </p:cNvSpPr>
          <p:nvPr/>
        </p:nvSpPr>
        <p:spPr>
          <a:xfrm>
            <a:off x="878653" y="2056395"/>
            <a:ext cx="162000" cy="3240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E22B3-5E28-C09A-F74D-6C71195D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7EF6B-1533-C1C0-FF8F-BED7A37F7202}"/>
              </a:ext>
            </a:extLst>
          </p:cNvPr>
          <p:cNvSpPr txBox="1"/>
          <p:nvPr/>
        </p:nvSpPr>
        <p:spPr>
          <a:xfrm>
            <a:off x="2706913" y="2010637"/>
            <a:ext cx="7866743" cy="285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Understand the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Problem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285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3F367-153B-5264-676E-39EE48B8A2D8}"/>
              </a:ext>
            </a:extLst>
          </p:cNvPr>
          <p:cNvSpPr>
            <a:spLocks noChangeAspect="1"/>
          </p:cNvSpPr>
          <p:nvPr/>
        </p:nvSpPr>
        <p:spPr>
          <a:xfrm>
            <a:off x="2446191" y="2373624"/>
            <a:ext cx="77400" cy="1548000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4DCC7-891D-A802-B9D2-D4EADA510980}"/>
              </a:ext>
            </a:extLst>
          </p:cNvPr>
          <p:cNvSpPr txBox="1"/>
          <p:nvPr/>
        </p:nvSpPr>
        <p:spPr>
          <a:xfrm>
            <a:off x="341086" y="1152882"/>
            <a:ext cx="18070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ln w="34925">
                  <a:solidFill>
                    <a:srgbClr val="00285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1</a:t>
            </a:r>
            <a:endParaRPr lang="en-FJ" sz="25000" dirty="0">
              <a:ln w="34925">
                <a:solidFill>
                  <a:srgbClr val="002856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94892-224B-DAE7-B7CB-D80F3ABA7119}"/>
              </a:ext>
            </a:extLst>
          </p:cNvPr>
          <p:cNvSpPr/>
          <p:nvPr/>
        </p:nvSpPr>
        <p:spPr>
          <a:xfrm>
            <a:off x="10182867" y="0"/>
            <a:ext cx="937849" cy="3150863"/>
          </a:xfrm>
          <a:prstGeom prst="rect">
            <a:avLst/>
          </a:prstGeom>
          <a:solidFill>
            <a:srgbClr val="FF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46299-4275-19C5-0C12-03B91B737DB3}"/>
              </a:ext>
            </a:extLst>
          </p:cNvPr>
          <p:cNvSpPr txBox="1"/>
          <p:nvPr/>
        </p:nvSpPr>
        <p:spPr>
          <a:xfrm>
            <a:off x="1071284" y="1195842"/>
            <a:ext cx="815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</a:t>
            </a:r>
            <a:endParaRPr lang="en-FJ" sz="10000" dirty="0">
              <a:solidFill>
                <a:schemeClr val="bg1"/>
              </a:solidFill>
              <a:latin typeface="Arial Black" panose="020B0A04020102020204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B4927-3819-6684-E18A-90B1B6676C79}"/>
              </a:ext>
            </a:extLst>
          </p:cNvPr>
          <p:cNvSpPr txBox="1"/>
          <p:nvPr/>
        </p:nvSpPr>
        <p:spPr>
          <a:xfrm>
            <a:off x="2004550" y="1749004"/>
            <a:ext cx="6863679" cy="3428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Are Financing Conditions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Threat to SMEs’ Performance, Growth,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Transformation?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B6460-5FB1-8685-67BF-E964E05C7FB1}"/>
              </a:ext>
            </a:extLst>
          </p:cNvPr>
          <p:cNvSpPr txBox="1"/>
          <p:nvPr/>
        </p:nvSpPr>
        <p:spPr>
          <a:xfrm>
            <a:off x="2005199" y="5312249"/>
            <a:ext cx="729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… Asian Development Bank Institute,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1DA84-8E0E-9587-B504-7D4E840E66A0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SME Problem in 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23163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DE52B-9A02-61A3-4B0A-B3668B724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94AB0C-5A04-08E9-DE86-2516747E7EAB}"/>
              </a:ext>
            </a:extLst>
          </p:cNvPr>
          <p:cNvSpPr txBox="1"/>
          <p:nvPr/>
        </p:nvSpPr>
        <p:spPr>
          <a:xfrm>
            <a:off x="1679872" y="2477875"/>
            <a:ext cx="9206789" cy="1570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can Automation and AI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Transform the Financing Conditions?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08306-7954-1B8D-01CF-B90ADCCB06B3}"/>
              </a:ext>
            </a:extLst>
          </p:cNvPr>
          <p:cNvSpPr txBox="1"/>
          <p:nvPr/>
        </p:nvSpPr>
        <p:spPr>
          <a:xfrm>
            <a:off x="644056" y="360000"/>
            <a:ext cx="1044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540A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$2 Billion Question </a:t>
            </a:r>
          </a:p>
        </p:txBody>
      </p:sp>
    </p:spTree>
    <p:extLst>
      <p:ext uri="{BB962C8B-B14F-4D97-AF65-F5344CB8AC3E}">
        <p14:creationId xmlns:p14="http://schemas.microsoft.com/office/powerpoint/2010/main" val="16080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709</Words>
  <Application>Microsoft Office PowerPoint</Application>
  <PresentationFormat>Widescreen</PresentationFormat>
  <Paragraphs>155</Paragraphs>
  <Slides>27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Lato Black</vt:lpstr>
      <vt:lpstr>Aptos Display</vt:lpstr>
      <vt:lpstr>Yoxall</vt:lpstr>
      <vt:lpstr>Lato Medium</vt:lpstr>
      <vt:lpstr>Arial</vt:lpstr>
      <vt:lpstr>Poppins</vt:lpstr>
      <vt:lpstr>Poppins SemiBold</vt:lpstr>
      <vt:lpstr>Lato</vt:lpstr>
      <vt:lpstr>Arial Black</vt:lpstr>
      <vt:lpstr>Aptos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Sitiveni Nabuka</dc:creator>
  <cp:lastModifiedBy>Sitiveni Nabuka</cp:lastModifiedBy>
  <cp:revision>1466</cp:revision>
  <cp:lastPrinted>2025-03-13T23:15:36Z</cp:lastPrinted>
  <dcterms:created xsi:type="dcterms:W3CDTF">2025-03-11T02:35:21Z</dcterms:created>
  <dcterms:modified xsi:type="dcterms:W3CDTF">2025-09-17T23:25:05Z</dcterms:modified>
</cp:coreProperties>
</file>