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to centre. Plant feet. One beat before speaking. Bula vinaka.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four beats — the storm, the reroute, the clinic and the bank, the ticket at sunrise. Your engineer was asleep the whole time. Then let the line sit; this slide holds for ~90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datasheet says AI-powered. Most of it is AI bolted on. A smart speedometer on a horse.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faces, and you need both. Face one: AI running the network — the next slide unpacks it. Face two: the network running AI, inference happening on site instead of 3,000km away in Sydney.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upgrades. Intent-based is the one I'd single out — the resort GM doesn't care about VLANs. And the reasoning runs on open models we can host here: Llama, Mistral, Qwen, DeepSeek, Gemma.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assume this needs a data centre. It does not. One interactive session on an 8B model at 30 tokens per second runs on a serious workstation — a 16GB NVIDIA card, 64GB of RAM, a recent 8 to 16 core CPU. That is a box we can build, ship and service from Suva. Scale by adding nodes per site, not by signing cloud contracts.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already run a SOC, you will hear echoes of tools you own. The difference isn't more automation — it's that nobody wrote the playbook in advance.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reasons this matters more here than in Silicon Valley: the size of our teams, and the conditions our networks live 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 teams here carry enormous scope. AI native doesn't replace that engineer — it takes the triage off them so their judgement goes where it counts.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cyclone season is an audit nobody booked. California does not get tested this way — and the people who understand these conditions live here. That leads straight into who answers the phone at 2am.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1994: one shop, one employee, toner. What scaled was trust — one repair ticket, one warranty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three sentences come up in nearly every customer meeting. The first is a gap in what people know we do. The second is a gap in what they think is possible. The third is the one that costs them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first look, not a launch. Two facts so you know it's real: Anthropic Registered Partner, and Axelera AI for edge inference.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year Fiji trains good engineers, and Auckland, Brisbane and Sydney collect them. Then walk the sequence — interesting problems draw talent, trust keeps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cities, four beats — slow down. Then: check your programme, this is the first AI session of NCIT 2026. And the vanua was never only the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at the code — scan it and my details are in your phone. Vinaka vakalevu.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sv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sv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5000"/>
          </a:blip>
          <a:srcRect l="370" r="370" t="0" b="0"/>
          <a:stretch/>
        </p:blipFill>
        <p:spPr>
          <a:xfrm>
            <a:off x="0" y="0"/>
            <a:ext cx="18287987" cy="1028697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7987" cy="10286978"/>
          </a:xfrm>
          <a:prstGeom prst="rect">
            <a:avLst/>
          </a:prstGeom>
          <a:gradFill rotWithShape="1">
            <a:gsLst>
              <a:gs pos="0">
                <a:srgbClr val="000000">
                  <a:alpha val="94000"/>
                </a:srgbClr>
              </a:gs>
              <a:gs pos="58000">
                <a:srgbClr val="000000">
                  <a:alpha val="72000"/>
                </a:srgbClr>
              </a:gs>
              <a:gs pos="100000">
                <a:srgbClr val="000000">
                  <a:alpha val="45000"/>
                </a:srgbClr>
              </a:gs>
            </a:gsLst>
            <a:lin ang="0" scaled="0"/>
          </a:gradFill>
          <a:ln/>
        </p:spPr>
      </p:sp>
      <p:sp>
        <p:nvSpPr>
          <p:cNvPr id="4" name="Text 1"/>
          <p:cNvSpPr/>
          <p:nvPr/>
        </p:nvSpPr>
        <p:spPr>
          <a:xfrm>
            <a:off x="1428740" y="4607396"/>
            <a:ext cx="15893422" cy="29870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89"/>
              </a:lnSpc>
              <a:buNone/>
            </a:pPr>
            <a:r>
              <a:rPr lang="en-US" sz="12900" b="1" spc="-451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NATIVE NETWORKING</a:t>
            </a:r>
            <a:endParaRPr lang="en-US" sz="12900" dirty="0"/>
          </a:p>
        </p:txBody>
      </p:sp>
      <p:sp>
        <p:nvSpPr>
          <p:cNvPr id="5" name="Shape 2"/>
          <p:cNvSpPr/>
          <p:nvPr/>
        </p:nvSpPr>
        <p:spPr>
          <a:xfrm>
            <a:off x="1428740" y="8051632"/>
            <a:ext cx="3428993" cy="76136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6" name="Text 3"/>
          <p:cNvSpPr/>
          <p:nvPr/>
        </p:nvSpPr>
        <p:spPr>
          <a:xfrm>
            <a:off x="1428740" y="8508695"/>
            <a:ext cx="16973558" cy="3876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spc="102" kern="0" dirty="0">
                <a:solidFill>
                  <a:srgbClr val="FFFFFF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Donald Hough · Director of Enterprise Solutions</a:t>
            </a:r>
            <a:endParaRPr lang="en-US" sz="25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64" y="8291535"/>
            <a:ext cx="2857480" cy="9477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5000"/>
          </a:blip>
          <a:srcRect l="370" r="370" t="0" b="0"/>
          <a:stretch/>
        </p:blipFill>
        <p:spPr>
          <a:xfrm>
            <a:off x="0" y="0"/>
            <a:ext cx="18287987" cy="1028697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7987" cy="10286978"/>
          </a:xfrm>
          <a:prstGeom prst="rect">
            <a:avLst/>
          </a:prstGeom>
          <a:gradFill rotWithShape="1">
            <a:gsLst>
              <a:gs pos="0">
                <a:srgbClr val="000000">
                  <a:alpha val="82000"/>
                </a:srgbClr>
              </a:gs>
              <a:gs pos="55000">
                <a:srgbClr val="000000">
                  <a:alpha val="55000"/>
                </a:srgbClr>
              </a:gs>
              <a:gs pos="100000">
                <a:srgbClr val="000000">
                  <a:alpha val="25000"/>
                </a:srgbClr>
              </a:gs>
            </a:gsLst>
            <a:lin ang="0" scaled="0"/>
          </a:gradFill>
          <a:ln/>
        </p:spPr>
      </p:sp>
      <p:sp>
        <p:nvSpPr>
          <p:cNvPr id="4" name="Text 1"/>
          <p:cNvSpPr/>
          <p:nvPr/>
        </p:nvSpPr>
        <p:spPr>
          <a:xfrm>
            <a:off x="1428740" y="1390672"/>
            <a:ext cx="7561538" cy="309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FFFFFF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NIGHT, FOUR BEATS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428740" y="2004817"/>
            <a:ext cx="2409743" cy="617193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200" spc="-84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02:00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3981349" y="2166546"/>
            <a:ext cx="4451163" cy="8477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287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Surge floods a fibre segment off the Koro Sea.</a:t>
            </a:r>
            <a:endParaRPr lang="en-US" sz="2550" dirty="0"/>
          </a:p>
        </p:txBody>
      </p:sp>
      <p:sp>
        <p:nvSpPr>
          <p:cNvPr id="7" name="Text 4"/>
          <p:cNvSpPr/>
          <p:nvPr/>
        </p:nvSpPr>
        <p:spPr>
          <a:xfrm>
            <a:off x="1428740" y="3319027"/>
            <a:ext cx="2409743" cy="617193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200" spc="-8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02:04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3981349" y="3480756"/>
            <a:ext cx="4451163" cy="8477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287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has already rerouted itself.</a:t>
            </a:r>
            <a:endParaRPr lang="en-US" sz="2550" dirty="0"/>
          </a:p>
        </p:txBody>
      </p:sp>
      <p:sp>
        <p:nvSpPr>
          <p:cNvPr id="9" name="Text 6"/>
          <p:cNvSpPr/>
          <p:nvPr/>
        </p:nvSpPr>
        <p:spPr>
          <a:xfrm>
            <a:off x="1428740" y="4633236"/>
            <a:ext cx="2409743" cy="617193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200" spc="-8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02:10</a:t>
            </a:r>
            <a:endParaRPr lang="en-US" sz="4200" dirty="0"/>
          </a:p>
        </p:txBody>
      </p:sp>
      <p:sp>
        <p:nvSpPr>
          <p:cNvPr id="10" name="Text 7"/>
          <p:cNvSpPr/>
          <p:nvPr/>
        </p:nvSpPr>
        <p:spPr>
          <a:xfrm>
            <a:off x="3981349" y="4794965"/>
            <a:ext cx="4451163" cy="8477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287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clinic and the bank are protected first.</a:t>
            </a:r>
            <a:endParaRPr lang="en-US" sz="2550" dirty="0"/>
          </a:p>
        </p:txBody>
      </p:sp>
      <p:sp>
        <p:nvSpPr>
          <p:cNvPr id="11" name="Text 8"/>
          <p:cNvSpPr/>
          <p:nvPr/>
        </p:nvSpPr>
        <p:spPr>
          <a:xfrm>
            <a:off x="1428740" y="5947446"/>
            <a:ext cx="2409743" cy="617193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200" spc="-8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Sunrise</a:t>
            </a:r>
            <a:endParaRPr lang="en-US" sz="4200" dirty="0"/>
          </a:p>
        </p:txBody>
      </p:sp>
      <p:sp>
        <p:nvSpPr>
          <p:cNvPr id="12" name="Text 9"/>
          <p:cNvSpPr/>
          <p:nvPr/>
        </p:nvSpPr>
        <p:spPr>
          <a:xfrm>
            <a:off x="3981349" y="6109174"/>
            <a:ext cx="4451163" cy="12525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287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ticket, root cause included. The network wrote it.</a:t>
            </a:r>
            <a:endParaRPr lang="en-US" sz="2550" dirty="0"/>
          </a:p>
        </p:txBody>
      </p:sp>
      <p:sp>
        <p:nvSpPr>
          <p:cNvPr id="13" name="Shape 10"/>
          <p:cNvSpPr/>
          <p:nvPr/>
        </p:nvSpPr>
        <p:spPr>
          <a:xfrm>
            <a:off x="1428740" y="7761677"/>
            <a:ext cx="6874125" cy="26085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14" name="Text 11"/>
          <p:cNvSpPr/>
          <p:nvPr/>
        </p:nvSpPr>
        <p:spPr>
          <a:xfrm>
            <a:off x="1428740" y="8054463"/>
            <a:ext cx="7080349" cy="8799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659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engineer was at home, asleep, the whole time.</a:t>
            </a:r>
            <a:endParaRPr lang="en-US" sz="2550" dirty="0"/>
          </a:p>
        </p:txBody>
      </p:sp>
      <p:sp>
        <p:nvSpPr>
          <p:cNvPr id="15" name="Text 12"/>
          <p:cNvSpPr/>
          <p:nvPr/>
        </p:nvSpPr>
        <p:spPr>
          <a:xfrm>
            <a:off x="9160093" y="3776416"/>
            <a:ext cx="7930129" cy="27721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511"/>
              </a:lnSpc>
              <a:buNone/>
            </a:pPr>
            <a:r>
              <a:rPr lang="en-US" sz="6900" b="1" spc="-207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Nobody fixed it. That's the </a:t>
            </a:r>
            <a:pPr algn="l" indent="0" marL="0">
              <a:lnSpc>
                <a:spcPct val="90511"/>
              </a:lnSpc>
              <a:buNone/>
            </a:pPr>
            <a:r>
              <a:rPr lang="en-US" sz="6900" b="1" spc="-207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point.</a:t>
            </a:r>
            <a:endParaRPr lang="en-US" sz="6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3953" cy="10286978"/>
          </a:xfrm>
          <a:prstGeom prst="rect">
            <a:avLst/>
          </a:prstGeom>
          <a:solidFill>
            <a:srgbClr val="0A0A0A"/>
          </a:solidFill>
          <a:ln/>
        </p:spPr>
      </p:sp>
      <p:sp>
        <p:nvSpPr>
          <p:cNvPr id="3" name="Text 1"/>
          <p:cNvSpPr/>
          <p:nvPr/>
        </p:nvSpPr>
        <p:spPr>
          <a:xfrm>
            <a:off x="1428740" y="2314988"/>
            <a:ext cx="7543784" cy="2833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576" kern="0" dirty="0">
                <a:solidFill>
                  <a:srgbClr val="FFFFFF">
                    <a:alpha val="4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OF THE MARKET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428740" y="2769687"/>
            <a:ext cx="7063725" cy="18301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5033"/>
              </a:lnSpc>
              <a:buNone/>
            </a:pPr>
            <a:r>
              <a:rPr lang="en-US" sz="7200" b="1" spc="-180" kern="0" dirty="0">
                <a:solidFill>
                  <a:srgbClr val="FFFFFF">
                    <a:alpha val="4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BOLTED ON</a:t>
            </a:r>
            <a:endParaRPr lang="en-US" sz="7200" dirty="0"/>
          </a:p>
        </p:txBody>
      </p:sp>
      <p:sp>
        <p:nvSpPr>
          <p:cNvPr id="5" name="Shape 3"/>
          <p:cNvSpPr/>
          <p:nvPr/>
        </p:nvSpPr>
        <p:spPr>
          <a:xfrm>
            <a:off x="1428740" y="5095109"/>
            <a:ext cx="6857985" cy="15651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428740" y="5377460"/>
            <a:ext cx="7063725" cy="4427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287"/>
              </a:lnSpc>
              <a:buNone/>
            </a:pPr>
            <a:r>
              <a:rPr lang="en-US" sz="2550" dirty="0">
                <a:solidFill>
                  <a:srgbClr val="FFFFFF">
                    <a:alpha val="4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added afterwards</a:t>
            </a:r>
            <a:endParaRPr lang="en-US" sz="2550" dirty="0"/>
          </a:p>
        </p:txBody>
      </p:sp>
      <p:sp>
        <p:nvSpPr>
          <p:cNvPr id="7" name="Shape 5"/>
          <p:cNvSpPr/>
          <p:nvPr/>
        </p:nvSpPr>
        <p:spPr>
          <a:xfrm>
            <a:off x="1428740" y="6048852"/>
            <a:ext cx="6857985" cy="15651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428740" y="6331203"/>
            <a:ext cx="7063725" cy="4427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287"/>
              </a:lnSpc>
              <a:buNone/>
            </a:pPr>
            <a:r>
              <a:rPr lang="en-US" sz="2550" dirty="0">
                <a:solidFill>
                  <a:srgbClr val="FFFFFF">
                    <a:alpha val="4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old dashboards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1428740" y="7956339"/>
            <a:ext cx="6857985" cy="15651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428740" y="7002595"/>
            <a:ext cx="6857985" cy="15651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428740" y="7284946"/>
            <a:ext cx="7063725" cy="4427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287"/>
              </a:lnSpc>
              <a:buNone/>
            </a:pPr>
            <a:r>
              <a:rPr lang="en-US" sz="2550" dirty="0">
                <a:solidFill>
                  <a:srgbClr val="FFFFFF">
                    <a:alpha val="4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is the first responder</a:t>
            </a:r>
            <a:endParaRPr lang="en-US" sz="2550" dirty="0"/>
          </a:p>
        </p:txBody>
      </p:sp>
      <p:sp>
        <p:nvSpPr>
          <p:cNvPr id="12" name="Shape 10"/>
          <p:cNvSpPr/>
          <p:nvPr/>
        </p:nvSpPr>
        <p:spPr>
          <a:xfrm>
            <a:off x="9143953" y="1142943"/>
            <a:ext cx="47606" cy="8001091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10001181" y="2112908"/>
            <a:ext cx="7543874" cy="2833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576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MEAN BY AI NATIVE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0001181" y="2567608"/>
            <a:ext cx="7063809" cy="20915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4834"/>
              </a:lnSpc>
              <a:buNone/>
            </a:pPr>
            <a:r>
              <a:rPr lang="en-US" sz="8250" b="1" spc="-20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IN</a:t>
            </a:r>
            <a:endParaRPr lang="en-US" sz="8250" dirty="0"/>
          </a:p>
        </p:txBody>
      </p:sp>
      <p:sp>
        <p:nvSpPr>
          <p:cNvPr id="15" name="Shape 13"/>
          <p:cNvSpPr/>
          <p:nvPr/>
        </p:nvSpPr>
        <p:spPr>
          <a:xfrm>
            <a:off x="10001181" y="5154371"/>
            <a:ext cx="6858067" cy="15651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0001181" y="5436723"/>
            <a:ext cx="7063809" cy="490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403"/>
              </a:lnSpc>
              <a:buNone/>
            </a:pPr>
            <a:r>
              <a:rPr lang="en-US" sz="2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Designed for machine reasoning</a:t>
            </a:r>
            <a:endParaRPr lang="en-US" sz="2850" dirty="0"/>
          </a:p>
        </p:txBody>
      </p:sp>
      <p:sp>
        <p:nvSpPr>
          <p:cNvPr id="17" name="Shape 15"/>
          <p:cNvSpPr/>
          <p:nvPr/>
        </p:nvSpPr>
        <p:spPr>
          <a:xfrm>
            <a:off x="10001181" y="6155720"/>
            <a:ext cx="6858067" cy="15651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10001181" y="6438071"/>
            <a:ext cx="7063809" cy="490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403"/>
              </a:lnSpc>
              <a:buNone/>
            </a:pPr>
            <a:r>
              <a:rPr lang="en-US" sz="2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Telemetry from day one</a:t>
            </a:r>
            <a:endParaRPr lang="en-US" sz="2850" dirty="0"/>
          </a:p>
        </p:txBody>
      </p:sp>
      <p:sp>
        <p:nvSpPr>
          <p:cNvPr id="19" name="Shape 17"/>
          <p:cNvSpPr/>
          <p:nvPr/>
        </p:nvSpPr>
        <p:spPr>
          <a:xfrm>
            <a:off x="10001181" y="8158418"/>
            <a:ext cx="6858067" cy="15651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0001181" y="7157070"/>
            <a:ext cx="6858067" cy="15651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10001181" y="7439421"/>
            <a:ext cx="7063809" cy="490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403"/>
              </a:lnSpc>
              <a:buNone/>
            </a:pPr>
            <a:r>
              <a:rPr lang="en-US" sz="2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is the escalation point</a:t>
            </a:r>
            <a:endParaRPr lang="en-US" sz="2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28740" y="1047732"/>
            <a:ext cx="16973558" cy="309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624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FACES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428740" y="1509441"/>
            <a:ext cx="16973558" cy="737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796"/>
              </a:lnSpc>
              <a:buNone/>
            </a:pPr>
            <a:r>
              <a:rPr lang="en-US" sz="5400" b="1" spc="-162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need both to see the whole picture.</a:t>
            </a:r>
            <a:endParaRPr lang="en-US" sz="5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45274"/>
          <a:stretch/>
        </p:blipFill>
        <p:spPr>
          <a:xfrm>
            <a:off x="1428740" y="2704229"/>
            <a:ext cx="7000884" cy="266697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428740" y="5694989"/>
            <a:ext cx="7000884" cy="36519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428740" y="6074367"/>
            <a:ext cx="7700972" cy="640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815"/>
              </a:lnSpc>
              <a:buNone/>
            </a:pPr>
            <a:r>
              <a:rPr lang="en-US" sz="4650" b="1" spc="-93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RUNS THE NETWORK</a:t>
            </a:r>
            <a:endParaRPr lang="en-US" sz="4650" dirty="0"/>
          </a:p>
        </p:txBody>
      </p:sp>
      <p:sp>
        <p:nvSpPr>
          <p:cNvPr id="7" name="Text 4"/>
          <p:cNvSpPr/>
          <p:nvPr/>
        </p:nvSpPr>
        <p:spPr>
          <a:xfrm>
            <a:off x="1428740" y="6943333"/>
            <a:ext cx="1398196" cy="4762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82"/>
              </a:lnSpc>
              <a:buNone/>
            </a:pPr>
            <a:r>
              <a:rPr lang="en-US" sz="3450" spc="-69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02:00</a:t>
            </a:r>
            <a:endParaRPr lang="en-US" sz="3450" dirty="0"/>
          </a:p>
        </p:txBody>
      </p:sp>
      <p:sp>
        <p:nvSpPr>
          <p:cNvPr id="8" name="Text 5"/>
          <p:cNvSpPr/>
          <p:nvPr/>
        </p:nvSpPr>
        <p:spPr>
          <a:xfrm>
            <a:off x="2947474" y="7047674"/>
            <a:ext cx="3744812" cy="3847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639"/>
              </a:lnSpc>
              <a:buNone/>
            </a:pPr>
            <a:r>
              <a:rPr lang="en-US" sz="2100" dirty="0">
                <a:solidFill>
                  <a:srgbClr val="FFFFFF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acts without paging anyone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428740" y="7603861"/>
            <a:ext cx="359714" cy="4762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82"/>
              </a:lnSpc>
              <a:buNone/>
            </a:pPr>
            <a:r>
              <a:rPr lang="en-US" sz="3450" spc="-69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450" dirty="0"/>
          </a:p>
        </p:txBody>
      </p:sp>
      <p:sp>
        <p:nvSpPr>
          <p:cNvPr id="10" name="Text 7"/>
          <p:cNvSpPr/>
          <p:nvPr/>
        </p:nvSpPr>
        <p:spPr>
          <a:xfrm>
            <a:off x="1959902" y="7708203"/>
            <a:ext cx="3370089" cy="3847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639"/>
              </a:lnSpc>
              <a:buNone/>
            </a:pPr>
            <a:r>
              <a:rPr lang="en-US" sz="2100" dirty="0">
                <a:solidFill>
                  <a:srgbClr val="FFFFFF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ticket, root cause included</a:t>
            </a:r>
            <a:endParaRPr lang="en-US" sz="21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72522" y="5752702"/>
            <a:ext cx="1142943" cy="438070"/>
          </a:xfrm>
          <a:prstGeom prst="rect">
            <a:avLst/>
          </a:prstGeom>
        </p:spPr>
      </p:pic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/>
          <a:srcRect l="0" r="0" t="15885" b="15885"/>
          <a:stretch/>
        </p:blipFill>
        <p:spPr>
          <a:xfrm>
            <a:off x="9858363" y="2704229"/>
            <a:ext cx="7000884" cy="2666976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9858363" y="5694989"/>
            <a:ext cx="7000884" cy="36519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14" name="Text 9"/>
          <p:cNvSpPr/>
          <p:nvPr/>
        </p:nvSpPr>
        <p:spPr>
          <a:xfrm>
            <a:off x="9858363" y="6074367"/>
            <a:ext cx="7700972" cy="6404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815"/>
              </a:lnSpc>
              <a:buNone/>
            </a:pPr>
            <a:r>
              <a:rPr lang="en-US" sz="4650" b="1" spc="-93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NETWORK RUNS AI</a:t>
            </a:r>
            <a:endParaRPr lang="en-US" sz="4650" dirty="0"/>
          </a:p>
        </p:txBody>
      </p:sp>
      <p:sp>
        <p:nvSpPr>
          <p:cNvPr id="15" name="Text 10"/>
          <p:cNvSpPr/>
          <p:nvPr/>
        </p:nvSpPr>
        <p:spPr>
          <a:xfrm>
            <a:off x="9858363" y="6943333"/>
            <a:ext cx="1377393" cy="4762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82"/>
              </a:lnSpc>
              <a:buNone/>
            </a:pPr>
            <a:r>
              <a:rPr lang="en-US" sz="3450" spc="-69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&lt;5ms</a:t>
            </a:r>
            <a:endParaRPr lang="en-US" sz="3450" dirty="0"/>
          </a:p>
        </p:txBody>
      </p:sp>
      <p:sp>
        <p:nvSpPr>
          <p:cNvPr id="16" name="Text 11"/>
          <p:cNvSpPr/>
          <p:nvPr/>
        </p:nvSpPr>
        <p:spPr>
          <a:xfrm>
            <a:off x="11358187" y="7047674"/>
            <a:ext cx="3573008" cy="3847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639"/>
              </a:lnSpc>
              <a:buNone/>
            </a:pPr>
            <a:r>
              <a:rPr lang="en-US" sz="2100" dirty="0">
                <a:solidFill>
                  <a:srgbClr val="FFFFFF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site, not 70ms to Sydney</a:t>
            </a:r>
            <a:endParaRPr lang="en-US" sz="2100" dirty="0"/>
          </a:p>
        </p:txBody>
      </p:sp>
      <p:sp>
        <p:nvSpPr>
          <p:cNvPr id="17" name="Text 12"/>
          <p:cNvSpPr/>
          <p:nvPr/>
        </p:nvSpPr>
        <p:spPr>
          <a:xfrm>
            <a:off x="9858363" y="7603861"/>
            <a:ext cx="1072576" cy="4762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82"/>
              </a:lnSpc>
              <a:buNone/>
            </a:pPr>
            <a:r>
              <a:rPr lang="en-US" sz="3450" spc="-69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0km</a:t>
            </a:r>
            <a:endParaRPr lang="en-US" sz="3450" dirty="0"/>
          </a:p>
        </p:txBody>
      </p:sp>
      <p:sp>
        <p:nvSpPr>
          <p:cNvPr id="18" name="Text 13"/>
          <p:cNvSpPr/>
          <p:nvPr/>
        </p:nvSpPr>
        <p:spPr>
          <a:xfrm>
            <a:off x="11102387" y="7708203"/>
            <a:ext cx="3202678" cy="3847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639"/>
              </a:lnSpc>
              <a:buNone/>
            </a:pPr>
            <a:r>
              <a:rPr lang="en-US" sz="2100" dirty="0">
                <a:solidFill>
                  <a:srgbClr val="FFFFFF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data leaves Fiji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10000"/>
          </a:blip>
          <a:srcRect l="370" r="370" t="0" b="0"/>
          <a:stretch/>
        </p:blipFill>
        <p:spPr>
          <a:xfrm>
            <a:off x="0" y="0"/>
            <a:ext cx="18287987" cy="1028697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7987" cy="10286978"/>
          </a:xfrm>
          <a:prstGeom prst="rect">
            <a:avLst/>
          </a:prstGeom>
          <a:solidFill>
            <a:srgbClr val="000000">
              <a:alpha val="7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1428740" y="1047732"/>
            <a:ext cx="16973558" cy="9707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503"/>
              </a:lnSpc>
              <a:buNone/>
            </a:pPr>
            <a:r>
              <a:rPr lang="en-US" sz="7200" b="1" spc="-21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runs the network.</a:t>
            </a:r>
            <a:endParaRPr lang="en-US" sz="7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933"/>
          <a:stretch/>
        </p:blipFill>
        <p:spPr>
          <a:xfrm>
            <a:off x="1428740" y="3046925"/>
            <a:ext cx="3176699" cy="219067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428740" y="5523315"/>
            <a:ext cx="3176699" cy="36519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7" name="Text 3"/>
          <p:cNvSpPr/>
          <p:nvPr/>
        </p:nvSpPr>
        <p:spPr>
          <a:xfrm>
            <a:off x="1428740" y="5864635"/>
            <a:ext cx="3272000" cy="9181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851"/>
              </a:lnSpc>
              <a:buNone/>
            </a:pPr>
            <a:r>
              <a:rPr lang="en-US" sz="3150" spc="-63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STREAMING TELEMETRY</a:t>
            </a:r>
            <a:endParaRPr lang="en-US" sz="31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10148" y="4018438"/>
            <a:ext cx="438070" cy="247647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5"/>
          <a:srcRect l="0" r="0" t="0" b="7642"/>
          <a:stretch/>
        </p:blipFill>
        <p:spPr>
          <a:xfrm>
            <a:off x="5443510" y="3046925"/>
            <a:ext cx="3176699" cy="2190675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5443510" y="5523315"/>
            <a:ext cx="3176699" cy="36519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11" name="Text 5"/>
          <p:cNvSpPr/>
          <p:nvPr/>
        </p:nvSpPr>
        <p:spPr>
          <a:xfrm>
            <a:off x="5443510" y="5864635"/>
            <a:ext cx="3272000" cy="9181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851"/>
              </a:lnSpc>
              <a:buNone/>
            </a:pPr>
            <a:r>
              <a:rPr lang="en-US" sz="3150" spc="-63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ANOMALY DETECTION</a:t>
            </a:r>
            <a:endParaRPr lang="en-US" sz="31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4918" y="4018438"/>
            <a:ext cx="438070" cy="247647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8"/>
          <a:srcRect l="0" r="0" t="3821" b="3821"/>
          <a:stretch/>
        </p:blipFill>
        <p:spPr>
          <a:xfrm>
            <a:off x="9458281" y="3046925"/>
            <a:ext cx="3176699" cy="2190675"/>
          </a:xfrm>
          <a:prstGeom prst="rect">
            <a:avLst/>
          </a:prstGeom>
        </p:spPr>
      </p:pic>
      <p:sp>
        <p:nvSpPr>
          <p:cNvPr id="14" name="Shape 6"/>
          <p:cNvSpPr/>
          <p:nvPr/>
        </p:nvSpPr>
        <p:spPr>
          <a:xfrm>
            <a:off x="9458281" y="5523315"/>
            <a:ext cx="3176699" cy="36519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15" name="Text 7"/>
          <p:cNvSpPr/>
          <p:nvPr/>
        </p:nvSpPr>
        <p:spPr>
          <a:xfrm>
            <a:off x="9458281" y="5864635"/>
            <a:ext cx="3272000" cy="9181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851"/>
              </a:lnSpc>
              <a:buNone/>
            </a:pPr>
            <a:r>
              <a:rPr lang="en-US" sz="3150" spc="-63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INTENT-BASED OPERATIONS</a:t>
            </a:r>
            <a:endParaRPr lang="en-US" sz="31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939688" y="4018438"/>
            <a:ext cx="438070" cy="247647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11"/>
          <a:srcRect l="0" r="0" t="0" b="13356"/>
          <a:stretch/>
        </p:blipFill>
        <p:spPr>
          <a:xfrm>
            <a:off x="13473051" y="3046925"/>
            <a:ext cx="3386197" cy="2190675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13473051" y="5523315"/>
            <a:ext cx="3386197" cy="36519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19" name="Text 9"/>
          <p:cNvSpPr/>
          <p:nvPr/>
        </p:nvSpPr>
        <p:spPr>
          <a:xfrm>
            <a:off x="13473051" y="5864635"/>
            <a:ext cx="3487782" cy="9181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851"/>
              </a:lnSpc>
              <a:buNone/>
            </a:pPr>
            <a:r>
              <a:rPr lang="en-US" sz="3150" spc="-63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 HEALING</a:t>
            </a:r>
            <a:endParaRPr lang="en-US" sz="3150" dirty="0"/>
          </a:p>
        </p:txBody>
      </p:sp>
      <p:sp>
        <p:nvSpPr>
          <p:cNvPr id="20" name="Shape 10"/>
          <p:cNvSpPr/>
          <p:nvPr/>
        </p:nvSpPr>
        <p:spPr>
          <a:xfrm>
            <a:off x="1428740" y="7811158"/>
            <a:ext cx="15430507" cy="26085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</p:sp>
      <p:sp>
        <p:nvSpPr>
          <p:cNvPr id="21" name="Text 11"/>
          <p:cNvSpPr/>
          <p:nvPr/>
        </p:nvSpPr>
        <p:spPr>
          <a:xfrm>
            <a:off x="1428740" y="8199176"/>
            <a:ext cx="3237492" cy="10781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639"/>
              </a:lnSpc>
              <a:buNone/>
            </a:pPr>
            <a:r>
              <a:rPr lang="en-US" sz="2100" dirty="0">
                <a:solidFill>
                  <a:srgbClr val="FFFFFF">
                    <a:alpha val="8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models can be deployed for this service today</a:t>
            </a:r>
            <a:endParaRPr lang="en-US" sz="210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12"/>
          <a:srcRect l="0" r="0" t="-16686" b="-16686"/>
          <a:stretch/>
        </p:blipFill>
        <p:spPr>
          <a:xfrm>
            <a:off x="5238659" y="8404843"/>
            <a:ext cx="1943109" cy="628574"/>
          </a:xfrm>
          <a:prstGeom prst="rect">
            <a:avLst/>
          </a:prstGeom>
        </p:spPr>
      </p:pic>
      <p:pic>
        <p:nvPicPr>
          <p:cNvPr id="23" name="Image 9" descr="preencoded.png">    </p:cNvPr>
          <p:cNvPicPr>
            <a:picLocks noChangeAspect="1"/>
          </p:cNvPicPr>
          <p:nvPr/>
        </p:nvPicPr>
        <p:blipFill>
          <a:blip r:embed="rId13"/>
          <a:srcRect l="0" r="0" t="-9147" b="-9147"/>
          <a:stretch/>
        </p:blipFill>
        <p:spPr>
          <a:xfrm>
            <a:off x="7657988" y="8347700"/>
            <a:ext cx="1943109" cy="742942"/>
          </a:xfrm>
          <a:prstGeom prst="rect">
            <a:avLst/>
          </a:prstGeom>
        </p:spPr>
      </p:pic>
      <p:pic>
        <p:nvPicPr>
          <p:cNvPr id="24" name="Image 10" descr="preencoded.png">    </p:cNvPr>
          <p:cNvPicPr>
            <a:picLocks noChangeAspect="1"/>
          </p:cNvPicPr>
          <p:nvPr/>
        </p:nvPicPr>
        <p:blipFill>
          <a:blip r:embed="rId14"/>
          <a:srcRect l="0" r="0" t="-3424" b="-3424"/>
          <a:stretch/>
        </p:blipFill>
        <p:spPr>
          <a:xfrm>
            <a:off x="10077317" y="8433455"/>
            <a:ext cx="1943191" cy="571431"/>
          </a:xfrm>
          <a:prstGeom prst="rect">
            <a:avLst/>
          </a:prstGeom>
        </p:spPr>
      </p:pic>
      <p:pic>
        <p:nvPicPr>
          <p:cNvPr id="25" name="Image 11" descr="preencoded.png">    </p:cNvPr>
          <p:cNvPicPr>
            <a:picLocks noChangeAspect="1"/>
          </p:cNvPicPr>
          <p:nvPr/>
        </p:nvPicPr>
        <p:blipFill>
          <a:blip r:embed="rId15"/>
          <a:srcRect l="0" r="0" t="-3275" b="-3275"/>
          <a:stretch/>
        </p:blipFill>
        <p:spPr>
          <a:xfrm>
            <a:off x="12496728" y="8485788"/>
            <a:ext cx="1943109" cy="466682"/>
          </a:xfrm>
          <a:prstGeom prst="rect">
            <a:avLst/>
          </a:prstGeom>
        </p:spPr>
      </p:pic>
      <p:pic>
        <p:nvPicPr>
          <p:cNvPr id="26" name="Image 12" descr="preencoded.png">    </p:cNvPr>
          <p:cNvPicPr>
            <a:picLocks noChangeAspect="1"/>
          </p:cNvPicPr>
          <p:nvPr/>
        </p:nvPicPr>
        <p:blipFill>
          <a:blip r:embed="rId16"/>
          <a:srcRect l="0" r="0" t="-16723" b="-16723"/>
          <a:stretch/>
        </p:blipFill>
        <p:spPr>
          <a:xfrm>
            <a:off x="14916057" y="8442911"/>
            <a:ext cx="1943191" cy="5524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28740" y="1652503"/>
            <a:ext cx="8245527" cy="309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624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NODE LOOKS LIKE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428740" y="2114213"/>
            <a:ext cx="7720812" cy="17479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9064"/>
              </a:lnSpc>
              <a:buNone/>
            </a:pPr>
            <a:r>
              <a:rPr lang="en-US" sz="6600" b="1" spc="-198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data centre required.</a:t>
            </a:r>
            <a:endParaRPr lang="en-US" sz="6600" dirty="0"/>
          </a:p>
        </p:txBody>
      </p:sp>
      <p:sp>
        <p:nvSpPr>
          <p:cNvPr id="4" name="Shape 2"/>
          <p:cNvSpPr/>
          <p:nvPr/>
        </p:nvSpPr>
        <p:spPr>
          <a:xfrm>
            <a:off x="1428740" y="4300323"/>
            <a:ext cx="7495934" cy="15651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428740" y="4673179"/>
            <a:ext cx="1571614" cy="2833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32" kern="0" dirty="0">
                <a:solidFill>
                  <a:srgbClr val="FFFFFF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238407" y="4563621"/>
            <a:ext cx="3550680" cy="4429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287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16GB NVIDIA or larger</a:t>
            </a:r>
            <a:endParaRPr lang="en-US" sz="2550" dirty="0"/>
          </a:p>
        </p:txBody>
      </p:sp>
      <p:sp>
        <p:nvSpPr>
          <p:cNvPr id="7" name="Shape 5"/>
          <p:cNvSpPr/>
          <p:nvPr/>
        </p:nvSpPr>
        <p:spPr>
          <a:xfrm>
            <a:off x="1428740" y="5216079"/>
            <a:ext cx="7495934" cy="15651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428740" y="5588936"/>
            <a:ext cx="1571614" cy="2833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32" kern="0" dirty="0">
                <a:solidFill>
                  <a:srgbClr val="FFFFFF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238407" y="5479378"/>
            <a:ext cx="3036792" cy="4429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287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64GB system RAM</a:t>
            </a:r>
            <a:endParaRPr lang="en-US" sz="2550" dirty="0"/>
          </a:p>
        </p:txBody>
      </p:sp>
      <p:sp>
        <p:nvSpPr>
          <p:cNvPr id="10" name="Shape 8"/>
          <p:cNvSpPr/>
          <p:nvPr/>
        </p:nvSpPr>
        <p:spPr>
          <a:xfrm>
            <a:off x="1428740" y="7047593"/>
            <a:ext cx="7495934" cy="15651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428740" y="6131836"/>
            <a:ext cx="7495934" cy="15651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428740" y="6504692"/>
            <a:ext cx="1571614" cy="2833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32" kern="0" dirty="0">
                <a:solidFill>
                  <a:srgbClr val="FFFFFF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238407" y="6395135"/>
            <a:ext cx="2780162" cy="4429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287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 8–16 core</a:t>
            </a:r>
            <a:endParaRPr lang="en-US" sz="2550" dirty="0"/>
          </a:p>
        </p:txBody>
      </p:sp>
      <p:sp>
        <p:nvSpPr>
          <p:cNvPr id="14" name="Text 12"/>
          <p:cNvSpPr/>
          <p:nvPr/>
        </p:nvSpPr>
        <p:spPr>
          <a:xfrm>
            <a:off x="1428740" y="7539463"/>
            <a:ext cx="1012906" cy="7619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723"/>
              </a:lnSpc>
              <a:buNone/>
            </a:pPr>
            <a:r>
              <a:rPr lang="en-US" sz="5700" spc="-114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5700" dirty="0"/>
          </a:p>
        </p:txBody>
      </p:sp>
      <p:sp>
        <p:nvSpPr>
          <p:cNvPr id="15" name="Text 13"/>
          <p:cNvSpPr/>
          <p:nvPr/>
        </p:nvSpPr>
        <p:spPr>
          <a:xfrm>
            <a:off x="2651162" y="7842053"/>
            <a:ext cx="6461717" cy="8304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59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tokens per second — one interactive session on an 8B model</a:t>
            </a:r>
            <a:endParaRPr lang="en-US" sz="24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4846" b="4846"/>
          <a:stretch/>
        </p:blipFill>
        <p:spPr>
          <a:xfrm>
            <a:off x="9781902" y="0"/>
            <a:ext cx="8506005" cy="10286978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9781902" y="0"/>
            <a:ext cx="8506005" cy="10286978"/>
          </a:xfrm>
          <a:prstGeom prst="rect">
            <a:avLst/>
          </a:prstGeom>
          <a:gradFill rotWithShape="1">
            <a:gsLst>
              <a:gs pos="0">
                <a:srgbClr val="000000">
                  <a:alpha val="95000"/>
                </a:srgbClr>
              </a:gs>
              <a:gs pos="40000">
                <a:srgbClr val="000000">
                  <a:alpha val="30000"/>
                </a:srgbClr>
              </a:gs>
              <a:gs pos="100000">
                <a:srgbClr val="000000">
                  <a:alpha val="45000"/>
                </a:srgbClr>
              </a:gs>
            </a:gsLst>
            <a:lin ang="0" scaled="0"/>
          </a:gradFill>
          <a:ln/>
        </p:spPr>
      </p:sp>
      <p:sp>
        <p:nvSpPr>
          <p:cNvPr id="18" name="Text 15"/>
          <p:cNvSpPr/>
          <p:nvPr/>
        </p:nvSpPr>
        <p:spPr>
          <a:xfrm>
            <a:off x="10448625" y="8758380"/>
            <a:ext cx="7889813" cy="4237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535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nodes per site — not cloud contracts.</a:t>
            </a:r>
            <a:endParaRPr lang="en-US" sz="2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28740" y="1579301"/>
            <a:ext cx="15893422" cy="17479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9064"/>
              </a:lnSpc>
              <a:buNone/>
            </a:pPr>
            <a:r>
              <a:rPr lang="en-US" sz="6600" b="1" spc="-198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already own tools that watch. This one decides.</a:t>
            </a:r>
            <a:endParaRPr lang="en-US" sz="6600" dirty="0"/>
          </a:p>
        </p:txBody>
      </p:sp>
      <p:sp>
        <p:nvSpPr>
          <p:cNvPr id="3" name="Text 1"/>
          <p:cNvSpPr/>
          <p:nvPr/>
        </p:nvSpPr>
        <p:spPr>
          <a:xfrm>
            <a:off x="1428740" y="3822554"/>
            <a:ext cx="2943205" cy="2832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504" kern="0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857651" y="3822554"/>
            <a:ext cx="5886493" cy="2832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504" kern="0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DOES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144124" y="3822554"/>
            <a:ext cx="5886577" cy="2832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504" kern="0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STOPS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428740" y="4277253"/>
            <a:ext cx="2857480" cy="15651"/>
          </a:xfrm>
          <a:prstGeom prst="rect">
            <a:avLst/>
          </a:prstGeom>
          <a:solidFill>
            <a:srgbClr val="FFFFFF">
              <a:alpha val="26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1428740" y="4578655"/>
            <a:ext cx="2943205" cy="518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450" spc="-34" kern="0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SIEM</a:t>
            </a:r>
            <a:endParaRPr lang="en-US" sz="3450" dirty="0"/>
          </a:p>
        </p:txBody>
      </p:sp>
      <p:sp>
        <p:nvSpPr>
          <p:cNvPr id="8" name="Shape 6"/>
          <p:cNvSpPr/>
          <p:nvPr/>
        </p:nvSpPr>
        <p:spPr>
          <a:xfrm>
            <a:off x="4857651" y="4365943"/>
            <a:ext cx="5715042" cy="15651"/>
          </a:xfrm>
          <a:prstGeom prst="rect">
            <a:avLst/>
          </a:prstGeom>
          <a:solidFill>
            <a:srgbClr val="FFFFFF">
              <a:alpha val="26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4857651" y="4667345"/>
            <a:ext cx="5886493" cy="434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59"/>
              </a:lnSpc>
              <a:buNone/>
            </a:pPr>
            <a:r>
              <a:rPr lang="en-US" sz="2400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Collects and correlates the logs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11144124" y="4365943"/>
            <a:ext cx="5715123" cy="15651"/>
          </a:xfrm>
          <a:prstGeom prst="rect">
            <a:avLst/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1144124" y="4667345"/>
            <a:ext cx="5886577" cy="434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59"/>
              </a:lnSpc>
              <a:buNone/>
            </a:pPr>
            <a:r>
              <a:rPr lang="en-US" sz="2400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human still reads the dashboard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1428740" y="5349196"/>
            <a:ext cx="2857480" cy="15651"/>
          </a:xfrm>
          <a:prstGeom prst="rect">
            <a:avLst/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428740" y="5650597"/>
            <a:ext cx="2943205" cy="518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450" spc="-34" kern="0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NDR</a:t>
            </a:r>
            <a:endParaRPr lang="en-US" sz="3450" dirty="0"/>
          </a:p>
        </p:txBody>
      </p:sp>
      <p:sp>
        <p:nvSpPr>
          <p:cNvPr id="14" name="Shape 12"/>
          <p:cNvSpPr/>
          <p:nvPr/>
        </p:nvSpPr>
        <p:spPr>
          <a:xfrm>
            <a:off x="4857651" y="5437886"/>
            <a:ext cx="5715042" cy="15651"/>
          </a:xfrm>
          <a:prstGeom prst="rect">
            <a:avLst/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4857651" y="5739287"/>
            <a:ext cx="5886493" cy="434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59"/>
              </a:lnSpc>
              <a:buNone/>
            </a:pPr>
            <a:r>
              <a:rPr lang="en-US" sz="2400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Flags the traffic that looks wrong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11144124" y="5437886"/>
            <a:ext cx="5715123" cy="15651"/>
          </a:xfrm>
          <a:prstGeom prst="rect">
            <a:avLst/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1144124" y="5739287"/>
            <a:ext cx="5886577" cy="434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59"/>
              </a:lnSpc>
              <a:buNone/>
            </a:pPr>
            <a:r>
              <a:rPr lang="en-US" sz="2400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Hands you an alert, not an outcome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1428740" y="6421138"/>
            <a:ext cx="2857480" cy="15651"/>
          </a:xfrm>
          <a:prstGeom prst="rect">
            <a:avLst/>
          </a:prstGeom>
          <a:solidFill>
            <a:srgbClr val="FFFFFF">
              <a:alpha val="26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1428740" y="6722539"/>
            <a:ext cx="2943205" cy="518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450" spc="-34" kern="0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SOAR</a:t>
            </a:r>
            <a:endParaRPr lang="en-US" sz="3450" dirty="0"/>
          </a:p>
        </p:txBody>
      </p:sp>
      <p:sp>
        <p:nvSpPr>
          <p:cNvPr id="20" name="Shape 18"/>
          <p:cNvSpPr/>
          <p:nvPr/>
        </p:nvSpPr>
        <p:spPr>
          <a:xfrm>
            <a:off x="4857651" y="6509828"/>
            <a:ext cx="5715042" cy="15651"/>
          </a:xfrm>
          <a:prstGeom prst="rect">
            <a:avLst/>
          </a:prstGeom>
          <a:solidFill>
            <a:srgbClr val="FFFFFF">
              <a:alpha val="26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4857651" y="6811229"/>
            <a:ext cx="5886493" cy="434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59"/>
              </a:lnSpc>
              <a:buNone/>
            </a:pPr>
            <a:r>
              <a:rPr lang="en-US" sz="2400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Runs the playbook you wrote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11144124" y="6509828"/>
            <a:ext cx="5715123" cy="15651"/>
          </a:xfrm>
          <a:prstGeom prst="rect">
            <a:avLst/>
          </a:prstGeom>
          <a:solidFill>
            <a:srgbClr val="FFFFFF">
              <a:alpha val="26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1144124" y="6811229"/>
            <a:ext cx="5886577" cy="434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59"/>
              </a:lnSpc>
              <a:buNone/>
            </a:pPr>
            <a:r>
              <a:rPr lang="en-US" sz="2400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handles what you predicted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1428740" y="8657136"/>
            <a:ext cx="2857480" cy="36519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25" name="Shape 23"/>
          <p:cNvSpPr/>
          <p:nvPr/>
        </p:nvSpPr>
        <p:spPr>
          <a:xfrm>
            <a:off x="1428740" y="7493080"/>
            <a:ext cx="2857480" cy="36519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26" name="Text 24"/>
          <p:cNvSpPr/>
          <p:nvPr/>
        </p:nvSpPr>
        <p:spPr>
          <a:xfrm>
            <a:off x="1428740" y="7853450"/>
            <a:ext cx="2943205" cy="517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450" spc="-34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native</a:t>
            </a:r>
            <a:endParaRPr lang="en-US" sz="3450" dirty="0"/>
          </a:p>
        </p:txBody>
      </p:sp>
      <p:sp>
        <p:nvSpPr>
          <p:cNvPr id="27" name="Shape 25"/>
          <p:cNvSpPr/>
          <p:nvPr/>
        </p:nvSpPr>
        <p:spPr>
          <a:xfrm>
            <a:off x="4857651" y="8671157"/>
            <a:ext cx="5715042" cy="36519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28" name="Shape 26"/>
          <p:cNvSpPr/>
          <p:nvPr/>
        </p:nvSpPr>
        <p:spPr>
          <a:xfrm>
            <a:off x="4857651" y="7566119"/>
            <a:ext cx="5715042" cy="36519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29" name="Text 27"/>
          <p:cNvSpPr/>
          <p:nvPr/>
        </p:nvSpPr>
        <p:spPr>
          <a:xfrm>
            <a:off x="4857651" y="7926488"/>
            <a:ext cx="5886493" cy="4589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659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Reasons about faults nobody scripted</a:t>
            </a:r>
            <a:endParaRPr lang="en-US" sz="2550" dirty="0"/>
          </a:p>
        </p:txBody>
      </p:sp>
      <p:sp>
        <p:nvSpPr>
          <p:cNvPr id="30" name="Shape 28"/>
          <p:cNvSpPr/>
          <p:nvPr/>
        </p:nvSpPr>
        <p:spPr>
          <a:xfrm>
            <a:off x="11144124" y="8671157"/>
            <a:ext cx="5715123" cy="36519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31" name="Shape 29"/>
          <p:cNvSpPr/>
          <p:nvPr/>
        </p:nvSpPr>
        <p:spPr>
          <a:xfrm>
            <a:off x="11144124" y="7566119"/>
            <a:ext cx="5715123" cy="36519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32" name="Text 30"/>
          <p:cNvSpPr/>
          <p:nvPr/>
        </p:nvSpPr>
        <p:spPr>
          <a:xfrm>
            <a:off x="11144124" y="7926488"/>
            <a:ext cx="5886577" cy="4589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659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acts, then tells you what it did</a:t>
            </a:r>
            <a:endParaRPr lang="en-US" sz="2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60000"/>
          </a:blip>
          <a:srcRect l="370" r="370" t="0" b="0"/>
          <a:stretch/>
        </p:blipFill>
        <p:spPr>
          <a:xfrm>
            <a:off x="0" y="0"/>
            <a:ext cx="18287987" cy="1028697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7987" cy="10286978"/>
          </a:xfrm>
          <a:prstGeom prst="rect">
            <a:avLst/>
          </a:prstGeom>
          <a:gradFill rotWithShape="1">
            <a:gsLst>
              <a:gs pos="0">
                <a:srgbClr val="000000">
                  <a:alpha val="55000"/>
                </a:srgbClr>
              </a:gs>
              <a:gs pos="100000">
                <a:srgbClr val="000000">
                  <a:alpha val="80000"/>
                </a:srgbClr>
              </a:gs>
            </a:gsLst>
            <a:lin ang="5400000" scaled="0"/>
          </a:gradFill>
          <a:ln/>
        </p:spPr>
      </p:sp>
      <p:sp>
        <p:nvSpPr>
          <p:cNvPr id="4" name="Text 1"/>
          <p:cNvSpPr/>
          <p:nvPr/>
        </p:nvSpPr>
        <p:spPr>
          <a:xfrm>
            <a:off x="1428740" y="5566682"/>
            <a:ext cx="14354261" cy="3511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spc="810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REASONS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1428740" y="6203489"/>
            <a:ext cx="13440808" cy="25023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5263"/>
              </a:lnSpc>
              <a:buNone/>
            </a:pPr>
            <a:r>
              <a:rPr lang="en-US" sz="9900" b="1" spc="-34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MATTERS MORE HERE</a:t>
            </a:r>
            <a:endParaRPr lang="en-US" sz="9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38236" y="2557255"/>
            <a:ext cx="8600818" cy="170217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623"/>
              </a:lnSpc>
              <a:buNone/>
            </a:pPr>
            <a:r>
              <a:rPr lang="en-US" sz="6300" b="1" spc="-189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complement, not a </a:t>
            </a:r>
            <a:pPr algn="l" indent="0" marL="0">
              <a:lnSpc>
                <a:spcPct val="90623"/>
              </a:lnSpc>
              <a:buNone/>
            </a:pPr>
            <a:r>
              <a:rPr lang="en-US" sz="6300" b="1" spc="-189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replacement</a:t>
            </a:r>
            <a:pPr algn="l" indent="0" marL="0">
              <a:lnSpc>
                <a:spcPct val="90623"/>
              </a:lnSpc>
              <a:buNone/>
            </a:pPr>
            <a:r>
              <a:rPr lang="en-US" sz="6300" b="1" spc="-189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6300" dirty="0"/>
          </a:p>
        </p:txBody>
      </p:sp>
      <p:sp>
        <p:nvSpPr>
          <p:cNvPr id="3" name="Text 1"/>
          <p:cNvSpPr/>
          <p:nvPr/>
        </p:nvSpPr>
        <p:spPr>
          <a:xfrm>
            <a:off x="1238236" y="4602260"/>
            <a:ext cx="8600818" cy="8800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659"/>
              </a:lnSpc>
              <a:buNone/>
            </a:pPr>
            <a:r>
              <a:rPr lang="en-US" sz="2550" dirty="0">
                <a:solidFill>
                  <a:srgbClr val="FFFFFF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teams here carry the whole network, the servers, and everything with a power cord.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238236" y="5845958"/>
            <a:ext cx="342922" cy="3511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1752605" y="5825089"/>
            <a:ext cx="8441721" cy="4094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256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takes the triage, the log-reading and the 2am first response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1238236" y="6426844"/>
            <a:ext cx="342922" cy="3511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752605" y="6405976"/>
            <a:ext cx="8071017" cy="780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256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engineers keep the judgement calls, design and customer trust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1238236" y="7379121"/>
            <a:ext cx="342922" cy="3511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752605" y="7358252"/>
            <a:ext cx="7910437" cy="4094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256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team, far more network — and fewer nights lost to it</a:t>
            </a:r>
            <a:endParaRPr lang="en-US" sz="225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alphaModFix amt="85000"/>
          </a:blip>
          <a:srcRect l="27942" r="27942" t="0" b="0"/>
          <a:stretch/>
        </p:blipFill>
        <p:spPr>
          <a:xfrm>
            <a:off x="10159975" y="0"/>
            <a:ext cx="8128013" cy="10286978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10159975" y="0"/>
            <a:ext cx="8128013" cy="10286978"/>
          </a:xfrm>
          <a:prstGeom prst="rect">
            <a:avLst/>
          </a:prstGeom>
          <a:gradFill rotWithShape="1">
            <a:gsLst>
              <a:gs pos="0">
                <a:srgbClr val="000000">
                  <a:alpha val="95000"/>
                </a:srgbClr>
              </a:gs>
              <a:gs pos="45000">
                <a:srgbClr val="000000">
                  <a:alpha val="25000"/>
                </a:srgbClr>
              </a:gs>
              <a:gs pos="100000">
                <a:srgbClr val="000000">
                  <a:alpha val="40000"/>
                </a:srgbClr>
              </a:gs>
            </a:gsLst>
            <a:lin ang="0" scaled="0"/>
          </a:gra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370" r="370" t="0" b="0"/>
          <a:stretch/>
        </p:blipFill>
        <p:spPr>
          <a:xfrm>
            <a:off x="0" y="0"/>
            <a:ext cx="18287987" cy="1028697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7987" cy="10286978"/>
          </a:xfrm>
          <a:prstGeom prst="rect">
            <a:avLst/>
          </a:prstGeom>
          <a:gradFill rotWithShape="1">
            <a:gsLst>
              <a:gs pos="0">
                <a:srgbClr val="000000">
                  <a:alpha val="96000"/>
                </a:srgbClr>
              </a:gs>
              <a:gs pos="45000">
                <a:srgbClr val="000000">
                  <a:alpha val="72000"/>
                </a:srgbClr>
              </a:gs>
              <a:gs pos="100000">
                <a:srgbClr val="000000">
                  <a:alpha val="72000"/>
                </a:srgbClr>
              </a:gs>
            </a:gsLst>
            <a:lin ang="16200000" scaled="0"/>
          </a:gradFill>
          <a:ln/>
        </p:spPr>
      </p:sp>
      <p:sp>
        <p:nvSpPr>
          <p:cNvPr id="4" name="Text 1"/>
          <p:cNvSpPr/>
          <p:nvPr/>
        </p:nvSpPr>
        <p:spPr>
          <a:xfrm>
            <a:off x="1428740" y="1238236"/>
            <a:ext cx="13096844" cy="5333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384"/>
              </a:lnSpc>
              <a:buNone/>
            </a:pPr>
            <a:r>
              <a:rPr lang="en-US" sz="3000" dirty="0">
                <a:solidFill>
                  <a:srgbClr val="FFFFFF">
                    <a:alpha val="9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cyclone season is a penetration test nobody scheduled.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1428740" y="4991257"/>
            <a:ext cx="15304765" cy="21717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14"/>
              </a:lnSpc>
              <a:buNone/>
            </a:pPr>
            <a:r>
              <a:rPr lang="en-US" sz="8400" b="1" spc="-29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people who know what's best for Fiji are in Fiji.</a:t>
            </a:r>
            <a:endParaRPr lang="en-US" sz="8400" dirty="0"/>
          </a:p>
        </p:txBody>
      </p:sp>
      <p:sp>
        <p:nvSpPr>
          <p:cNvPr id="6" name="Shape 3"/>
          <p:cNvSpPr/>
          <p:nvPr/>
        </p:nvSpPr>
        <p:spPr>
          <a:xfrm>
            <a:off x="1428740" y="7543947"/>
            <a:ext cx="3238488" cy="57143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7" name="Text 4"/>
          <p:cNvSpPr/>
          <p:nvPr/>
        </p:nvSpPr>
        <p:spPr>
          <a:xfrm>
            <a:off x="1428740" y="8020166"/>
            <a:ext cx="13735010" cy="10666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783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Cyclone-resilient, island-scale, self-healing by necessity. These problems are ours — so is the work.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35965" r="13986" t="0" b="0"/>
          <a:stretch/>
        </p:blipFill>
        <p:spPr>
          <a:xfrm>
            <a:off x="0" y="0"/>
            <a:ext cx="9143953" cy="102869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392" y="1322361"/>
            <a:ext cx="4952944" cy="92447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096392" y="2780203"/>
            <a:ext cx="7963072" cy="11049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14"/>
              </a:lnSpc>
              <a:buNone/>
            </a:pPr>
            <a:r>
              <a:rPr lang="en-US" sz="8400" spc="-252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1994</a:t>
            </a:r>
            <a:endParaRPr lang="en-US" sz="8400" dirty="0"/>
          </a:p>
        </p:txBody>
      </p:sp>
      <p:sp>
        <p:nvSpPr>
          <p:cNvPr id="5" name="Text 1"/>
          <p:cNvSpPr/>
          <p:nvPr/>
        </p:nvSpPr>
        <p:spPr>
          <a:xfrm>
            <a:off x="10096392" y="4056507"/>
            <a:ext cx="7963072" cy="50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40"/>
              </a:lnSpc>
              <a:buNone/>
            </a:pPr>
            <a:r>
              <a:rPr lang="en-US" sz="2850" dirty="0">
                <a:solidFill>
                  <a:srgbClr val="FFFFFF">
                    <a:alpha val="8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shop. One employee. Toner cartridges.</a:t>
            </a:r>
            <a:endParaRPr lang="en-US" sz="2850" dirty="0"/>
          </a:p>
        </p:txBody>
      </p:sp>
      <p:sp>
        <p:nvSpPr>
          <p:cNvPr id="6" name="Text 2"/>
          <p:cNvSpPr/>
          <p:nvPr/>
        </p:nvSpPr>
        <p:spPr>
          <a:xfrm>
            <a:off x="10096392" y="5022314"/>
            <a:ext cx="7963072" cy="11049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14"/>
              </a:lnSpc>
              <a:buNone/>
            </a:pPr>
            <a:r>
              <a:rPr lang="en-US" sz="8400" spc="-252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8400" dirty="0"/>
          </a:p>
        </p:txBody>
      </p:sp>
      <p:sp>
        <p:nvSpPr>
          <p:cNvPr id="7" name="Text 3"/>
          <p:cNvSpPr/>
          <p:nvPr/>
        </p:nvSpPr>
        <p:spPr>
          <a:xfrm>
            <a:off x="10096392" y="6298619"/>
            <a:ext cx="7963072" cy="50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40"/>
              </a:lnSpc>
              <a:buNone/>
            </a:pPr>
            <a:r>
              <a:rPr lang="en-US" sz="2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Fiji's largest electronics retailer.</a:t>
            </a:r>
            <a:endParaRPr lang="en-US" sz="2850" dirty="0"/>
          </a:p>
        </p:txBody>
      </p:sp>
      <p:sp>
        <p:nvSpPr>
          <p:cNvPr id="8" name="Text 4"/>
          <p:cNvSpPr/>
          <p:nvPr/>
        </p:nvSpPr>
        <p:spPr>
          <a:xfrm>
            <a:off x="10096392" y="6902412"/>
            <a:ext cx="7963072" cy="366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spc="120" kern="0" dirty="0">
                <a:solidFill>
                  <a:srgbClr val="FFFFFF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stores · 130 staff</a:t>
            </a:r>
            <a:endParaRPr lang="en-US" sz="24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2430" b="2430"/>
          <a:stretch/>
        </p:blipFill>
        <p:spPr>
          <a:xfrm>
            <a:off x="10096392" y="7726381"/>
            <a:ext cx="2311483" cy="1238236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2430" b="2430"/>
          <a:stretch/>
        </p:blipFill>
        <p:spPr>
          <a:xfrm>
            <a:off x="12560229" y="7726381"/>
            <a:ext cx="2311483" cy="1238236"/>
          </a:xfrm>
          <a:prstGeom prst="rect">
            <a:avLst/>
          </a:prstGeom>
        </p:spPr>
      </p:pic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2430" b="2430"/>
          <a:stretch/>
        </p:blipFill>
        <p:spPr>
          <a:xfrm>
            <a:off x="15024066" y="7726381"/>
            <a:ext cx="2311483" cy="12382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40000"/>
          </a:blip>
          <a:srcRect l="0" r="0" t="49" b="49"/>
          <a:stretch/>
        </p:blipFill>
        <p:spPr>
          <a:xfrm>
            <a:off x="0" y="0"/>
            <a:ext cx="18287987" cy="1028697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7987" cy="10286978"/>
          </a:xfrm>
          <a:prstGeom prst="rect">
            <a:avLst/>
          </a:prstGeom>
          <a:solidFill>
            <a:srgbClr val="000000">
              <a:alpha val="72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1428740" y="3187622"/>
            <a:ext cx="16973558" cy="330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spc="672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SENTENCES I HEAR IN EVERY MEETING</a:t>
            </a:r>
            <a:endParaRPr lang="en-US" sz="2100" dirty="0"/>
          </a:p>
        </p:txBody>
      </p:sp>
      <p:sp>
        <p:nvSpPr>
          <p:cNvPr id="5" name="Shape 2"/>
          <p:cNvSpPr/>
          <p:nvPr/>
        </p:nvSpPr>
        <p:spPr>
          <a:xfrm>
            <a:off x="1428740" y="3975072"/>
            <a:ext cx="46953" cy="787450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894794" y="3975072"/>
            <a:ext cx="16507504" cy="825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044"/>
              </a:lnSpc>
              <a:buNone/>
            </a:pPr>
            <a:r>
              <a:rPr lang="en-US" sz="5850" spc="-17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"We didn't know you did that."</a:t>
            </a:r>
            <a:endParaRPr lang="en-US" sz="5850" dirty="0"/>
          </a:p>
        </p:txBody>
      </p:sp>
      <p:sp>
        <p:nvSpPr>
          <p:cNvPr id="7" name="Shape 4"/>
          <p:cNvSpPr/>
          <p:nvPr/>
        </p:nvSpPr>
        <p:spPr>
          <a:xfrm>
            <a:off x="1428740" y="5143448"/>
            <a:ext cx="46953" cy="787450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1894794" y="5143448"/>
            <a:ext cx="16507504" cy="825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044"/>
              </a:lnSpc>
              <a:buNone/>
            </a:pPr>
            <a:r>
              <a:rPr lang="en-US" sz="5850" spc="-17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"We didn't know that was possible."</a:t>
            </a:r>
            <a:endParaRPr lang="en-US" sz="5850" dirty="0"/>
          </a:p>
        </p:txBody>
      </p:sp>
      <p:sp>
        <p:nvSpPr>
          <p:cNvPr id="9" name="Shape 6"/>
          <p:cNvSpPr/>
          <p:nvPr/>
        </p:nvSpPr>
        <p:spPr>
          <a:xfrm>
            <a:off x="1428740" y="6311825"/>
            <a:ext cx="46953" cy="787450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10" name="Text 7"/>
          <p:cNvSpPr/>
          <p:nvPr/>
        </p:nvSpPr>
        <p:spPr>
          <a:xfrm>
            <a:off x="1894794" y="6311825"/>
            <a:ext cx="16507504" cy="825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044"/>
              </a:lnSpc>
              <a:buNone/>
            </a:pPr>
            <a:r>
              <a:rPr lang="en-US" sz="5850" spc="-17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"We've always done it </a:t>
            </a:r>
            <a:pPr algn="l" indent="0" marL="0">
              <a:lnSpc>
                <a:spcPct val="92044"/>
              </a:lnSpc>
              <a:buNone/>
            </a:pPr>
            <a:r>
              <a:rPr lang="en-US" sz="5850" spc="-175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way</a:t>
            </a:r>
            <a:pPr algn="l" indent="0" marL="0">
              <a:lnSpc>
                <a:spcPct val="92044"/>
              </a:lnSpc>
              <a:buNone/>
            </a:pPr>
            <a:r>
              <a:rPr lang="en-US" sz="5850" spc="-17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."</a:t>
            </a:r>
            <a:endParaRPr lang="en-US" sz="5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95588" y="1919633"/>
            <a:ext cx="2966492" cy="3511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spc="810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LOOK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3206844" y="2727950"/>
            <a:ext cx="11874219" cy="8763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7318"/>
              </a:lnSpc>
              <a:buNone/>
            </a:pPr>
            <a:r>
              <a:rPr lang="en-US" sz="6600" b="1" spc="-132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BONDWELL FOR BUSINESS</a:t>
            </a:r>
            <a:endParaRPr lang="en-US" sz="6600" dirty="0"/>
          </a:p>
        </p:txBody>
      </p:sp>
      <p:sp>
        <p:nvSpPr>
          <p:cNvPr id="4" name="Shape 2"/>
          <p:cNvSpPr/>
          <p:nvPr/>
        </p:nvSpPr>
        <p:spPr>
          <a:xfrm>
            <a:off x="6601045" y="4061479"/>
            <a:ext cx="5085816" cy="2147634"/>
          </a:xfrm>
          <a:prstGeom prst="rect">
            <a:avLst/>
          </a:prstGeom>
          <a:ln w="26085">
            <a:solidFill>
              <a:srgbClr val="FFFFFF">
                <a:alpha val="9000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alphaModFix amt="28000"/>
          </a:blip>
          <a:stretch>
            <a:fillRect/>
          </a:stretch>
        </p:blipFill>
        <p:spPr>
          <a:xfrm>
            <a:off x="3190842" y="4760647"/>
            <a:ext cx="11906222" cy="222246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427215" y="4373280"/>
            <a:ext cx="3776823" cy="15621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40"/>
              </a:lnSpc>
              <a:buNone/>
            </a:pPr>
            <a:r>
              <a:rPr lang="en-US" sz="12000" spc="12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B4B</a:t>
            </a:r>
            <a:endParaRPr lang="en-US" sz="12000" dirty="0"/>
          </a:p>
        </p:txBody>
      </p:sp>
      <p:sp>
        <p:nvSpPr>
          <p:cNvPr id="7" name="Text 4"/>
          <p:cNvSpPr/>
          <p:nvPr/>
        </p:nvSpPr>
        <p:spPr>
          <a:xfrm>
            <a:off x="7918189" y="6361468"/>
            <a:ext cx="2696681" cy="325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i="1" spc="98" kern="0" dirty="0">
                <a:solidFill>
                  <a:srgbClr val="FFFFFF">
                    <a:alpha val="4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 in development</a:t>
            </a:r>
            <a:endParaRPr lang="en-US" sz="19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784" y="7410260"/>
            <a:ext cx="3426873" cy="41907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588447" y="8019759"/>
            <a:ext cx="2461212" cy="309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78" kern="0" dirty="0">
                <a:solidFill>
                  <a:srgbClr val="FFFFFF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Registered Partner</a:t>
            </a:r>
            <a:endParaRPr lang="en-US" sz="1950" dirty="0"/>
          </a:p>
        </p:txBody>
      </p:sp>
      <p:sp>
        <p:nvSpPr>
          <p:cNvPr id="10" name="Shape 6"/>
          <p:cNvSpPr/>
          <p:nvPr/>
        </p:nvSpPr>
        <p:spPr>
          <a:xfrm>
            <a:off x="9277885" y="7393467"/>
            <a:ext cx="18993" cy="914371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066" y="7334123"/>
            <a:ext cx="3084015" cy="57143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154106" y="8095977"/>
            <a:ext cx="3454018" cy="309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78" kern="0" dirty="0">
                <a:solidFill>
                  <a:srgbClr val="FFFFFF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 inference, built in Fiji</a:t>
            </a:r>
            <a:endParaRPr lang="en-US" sz="1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60000"/>
          </a:blip>
          <a:srcRect l="25791" r="25791" t="0" b="0"/>
          <a:stretch/>
        </p:blipFill>
        <p:spPr>
          <a:xfrm>
            <a:off x="0" y="0"/>
            <a:ext cx="8920924" cy="1028697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8920924" cy="10286978"/>
          </a:xfrm>
          <a:prstGeom prst="rect">
            <a:avLst/>
          </a:prstGeom>
          <a:gradFill rotWithShape="1">
            <a:gsLst>
              <a:gs pos="0">
                <a:srgbClr val="000000">
                  <a:alpha val="55000"/>
                </a:srgbClr>
              </a:gs>
              <a:gs pos="100000">
                <a:srgbClr val="000000">
                  <a:alpha val="85000"/>
                </a:srgbClr>
              </a:gs>
            </a:gsLst>
            <a:lin ang="0" scaled="0"/>
          </a:gradFill>
          <a:ln/>
        </p:spPr>
      </p:sp>
      <p:sp>
        <p:nvSpPr>
          <p:cNvPr id="4" name="Text 1"/>
          <p:cNvSpPr/>
          <p:nvPr/>
        </p:nvSpPr>
        <p:spPr>
          <a:xfrm>
            <a:off x="1428740" y="3879901"/>
            <a:ext cx="5905049" cy="16076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661"/>
              </a:lnSpc>
              <a:buNone/>
            </a:pPr>
            <a:r>
              <a:rPr lang="en-US" sz="5700" strike="sngStrike" spc="-171" kern="0" dirty="0">
                <a:solidFill>
                  <a:srgbClr val="FFFFFF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exporting talent</a:t>
            </a:r>
            <a:endParaRPr lang="en-US" sz="5700" dirty="0"/>
          </a:p>
        </p:txBody>
      </p:sp>
      <p:sp>
        <p:nvSpPr>
          <p:cNvPr id="5" name="Text 2"/>
          <p:cNvSpPr/>
          <p:nvPr/>
        </p:nvSpPr>
        <p:spPr>
          <a:xfrm>
            <a:off x="1428740" y="5620034"/>
            <a:ext cx="7508006" cy="819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661"/>
              </a:lnSpc>
              <a:buNone/>
            </a:pPr>
            <a:r>
              <a:rPr lang="en-US" sz="5700" spc="-171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importing it.</a:t>
            </a:r>
            <a:endParaRPr lang="en-US" sz="5700" dirty="0"/>
          </a:p>
        </p:txBody>
      </p:sp>
      <p:sp>
        <p:nvSpPr>
          <p:cNvPr id="6" name="Text 3"/>
          <p:cNvSpPr/>
          <p:nvPr/>
        </p:nvSpPr>
        <p:spPr>
          <a:xfrm>
            <a:off x="9778152" y="2851856"/>
            <a:ext cx="7789205" cy="62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79"/>
              </a:lnSpc>
              <a:buNone/>
            </a:pPr>
            <a:r>
              <a:rPr lang="en-US" sz="4500" b="1" spc="-13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SEQUENCE</a:t>
            </a:r>
            <a:endParaRPr lang="en-US" sz="4500" dirty="0"/>
          </a:p>
        </p:txBody>
      </p:sp>
      <p:sp>
        <p:nvSpPr>
          <p:cNvPr id="7" name="Text 4"/>
          <p:cNvSpPr/>
          <p:nvPr/>
        </p:nvSpPr>
        <p:spPr>
          <a:xfrm>
            <a:off x="9778152" y="3966757"/>
            <a:ext cx="609563" cy="330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0616304" y="3872850"/>
            <a:ext cx="6255342" cy="4667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545"/>
              </a:lnSpc>
              <a:buNone/>
            </a:pPr>
            <a:r>
              <a:rPr lang="en-US" sz="2700" b="1" spc="-27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Businesses adopt AI native operations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9778152" y="4643018"/>
            <a:ext cx="609563" cy="330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10616304" y="4549111"/>
            <a:ext cx="4384774" cy="4667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545"/>
              </a:lnSpc>
              <a:buNone/>
            </a:pPr>
            <a:r>
              <a:rPr lang="en-US" sz="2700" b="1" spc="-27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national baseline rises</a:t>
            </a:r>
            <a:endParaRPr lang="en-US" sz="2700" dirty="0"/>
          </a:p>
        </p:txBody>
      </p:sp>
      <p:sp>
        <p:nvSpPr>
          <p:cNvPr id="11" name="Text 8"/>
          <p:cNvSpPr/>
          <p:nvPr/>
        </p:nvSpPr>
        <p:spPr>
          <a:xfrm>
            <a:off x="9778152" y="5319279"/>
            <a:ext cx="609563" cy="330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10616304" y="5225372"/>
            <a:ext cx="4350162" cy="4667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545"/>
              </a:lnSpc>
              <a:buNone/>
            </a:pPr>
            <a:r>
              <a:rPr lang="en-US" sz="2700" b="1" spc="-27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AI work appears here</a:t>
            </a:r>
            <a:endParaRPr lang="en-US" sz="2700" dirty="0"/>
          </a:p>
        </p:txBody>
      </p:sp>
      <p:sp>
        <p:nvSpPr>
          <p:cNvPr id="13" name="Text 10"/>
          <p:cNvSpPr/>
          <p:nvPr/>
        </p:nvSpPr>
        <p:spPr>
          <a:xfrm>
            <a:off x="9778152" y="5995540"/>
            <a:ext cx="609563" cy="330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10616304" y="5901633"/>
            <a:ext cx="6430231" cy="8953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545"/>
              </a:lnSpc>
              <a:buNone/>
            </a:pPr>
            <a:r>
              <a:rPr lang="en-US" sz="2700" b="1" spc="-27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Graduates stay. The diaspora comes home.</a:t>
            </a:r>
            <a:endParaRPr lang="en-US" sz="2700" dirty="0"/>
          </a:p>
        </p:txBody>
      </p:sp>
      <p:sp>
        <p:nvSpPr>
          <p:cNvPr id="15" name="Text 12"/>
          <p:cNvSpPr/>
          <p:nvPr/>
        </p:nvSpPr>
        <p:spPr>
          <a:xfrm>
            <a:off x="9778152" y="7100415"/>
            <a:ext cx="609563" cy="330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100" dirty="0"/>
          </a:p>
        </p:txBody>
      </p:sp>
      <p:sp>
        <p:nvSpPr>
          <p:cNvPr id="16" name="Text 13"/>
          <p:cNvSpPr/>
          <p:nvPr/>
        </p:nvSpPr>
        <p:spPr>
          <a:xfrm>
            <a:off x="10616304" y="7006508"/>
            <a:ext cx="4649474" cy="4667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545"/>
              </a:lnSpc>
              <a:buNone/>
            </a:pPr>
            <a:r>
              <a:rPr lang="en-US" sz="2700" b="1" spc="-27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follows the talent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3333" r="3333" t="0" b="0"/>
          <a:stretch/>
        </p:blipFill>
        <p:spPr>
          <a:xfrm>
            <a:off x="0" y="0"/>
            <a:ext cx="18287987" cy="1028697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8287987" cy="10286978"/>
          </a:xfrm>
          <a:prstGeom prst="rect">
            <a:avLst/>
          </a:prstGeom>
          <a:gradFill rotWithShape="1">
            <a:gsLst>
              <a:gs pos="0">
                <a:srgbClr val="000000">
                  <a:alpha val="92000"/>
                </a:srgbClr>
              </a:gs>
              <a:gs pos="52000">
                <a:srgbClr val="000000">
                  <a:alpha val="72000"/>
                </a:srgbClr>
              </a:gs>
              <a:gs pos="100000">
                <a:srgbClr val="000000">
                  <a:alpha val="35000"/>
                </a:srgbClr>
              </a:gs>
            </a:gsLst>
            <a:lin ang="0" scaled="0"/>
          </a:gradFill>
          <a:ln/>
        </p:spPr>
      </p:sp>
      <p:sp>
        <p:nvSpPr>
          <p:cNvPr id="4" name="Text 1"/>
          <p:cNvSpPr/>
          <p:nvPr/>
        </p:nvSpPr>
        <p:spPr>
          <a:xfrm>
            <a:off x="1428740" y="1142943"/>
            <a:ext cx="16973558" cy="9181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851"/>
              </a:lnSpc>
              <a:buNone/>
            </a:pPr>
            <a:r>
              <a:rPr lang="en-US" sz="6300" spc="-189" kern="0" dirty="0">
                <a:solidFill>
                  <a:srgbClr val="FFFFFF">
                    <a:alpha val="4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 FRANCISCO.</a:t>
            </a:r>
            <a:endParaRPr lang="en-US" sz="6300" dirty="0"/>
          </a:p>
        </p:txBody>
      </p:sp>
      <p:sp>
        <p:nvSpPr>
          <p:cNvPr id="5" name="Text 2"/>
          <p:cNvSpPr/>
          <p:nvPr/>
        </p:nvSpPr>
        <p:spPr>
          <a:xfrm>
            <a:off x="1428740" y="2156275"/>
            <a:ext cx="16973558" cy="9181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851"/>
              </a:lnSpc>
              <a:buNone/>
            </a:pPr>
            <a:r>
              <a:rPr lang="en-US" sz="6300" spc="-189" kern="0" dirty="0">
                <a:solidFill>
                  <a:srgbClr val="FFFFFF">
                    <a:alpha val="4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SINGAPORE.</a:t>
            </a:r>
            <a:endParaRPr lang="en-US" sz="6300" dirty="0"/>
          </a:p>
        </p:txBody>
      </p:sp>
      <p:sp>
        <p:nvSpPr>
          <p:cNvPr id="6" name="Text 3"/>
          <p:cNvSpPr/>
          <p:nvPr/>
        </p:nvSpPr>
        <p:spPr>
          <a:xfrm>
            <a:off x="1428740" y="3169607"/>
            <a:ext cx="16973558" cy="9181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851"/>
              </a:lnSpc>
              <a:buNone/>
            </a:pPr>
            <a:r>
              <a:rPr lang="en-US" sz="6300" spc="-189" kern="0" dirty="0">
                <a:solidFill>
                  <a:srgbClr val="FFFFFF">
                    <a:alpha val="4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SYDNEY.</a:t>
            </a:r>
            <a:endParaRPr lang="en-US" sz="6300" dirty="0"/>
          </a:p>
        </p:txBody>
      </p:sp>
      <p:sp>
        <p:nvSpPr>
          <p:cNvPr id="7" name="Text 4"/>
          <p:cNvSpPr/>
          <p:nvPr/>
        </p:nvSpPr>
        <p:spPr>
          <a:xfrm>
            <a:off x="1428740" y="4182939"/>
            <a:ext cx="16973558" cy="9181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851"/>
              </a:lnSpc>
              <a:buNone/>
            </a:pPr>
            <a:r>
              <a:rPr lang="en-US" sz="6300" spc="-189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SUVA</a:t>
            </a:r>
            <a:pPr algn="l" indent="0" marL="0">
              <a:lnSpc>
                <a:spcPct val="95851"/>
              </a:lnSpc>
              <a:buNone/>
            </a:pPr>
            <a:r>
              <a:rPr lang="en-US" sz="6300" spc="-189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6300" dirty="0"/>
          </a:p>
        </p:txBody>
      </p:sp>
      <p:sp>
        <p:nvSpPr>
          <p:cNvPr id="8" name="Text 5"/>
          <p:cNvSpPr/>
          <p:nvPr/>
        </p:nvSpPr>
        <p:spPr>
          <a:xfrm>
            <a:off x="1428740" y="7886724"/>
            <a:ext cx="16973558" cy="12954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03"/>
              </a:lnSpc>
              <a:buNone/>
            </a:pPr>
            <a:r>
              <a:rPr lang="en-US" sz="9900" b="1" spc="-34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starts </a:t>
            </a:r>
            <a:pPr algn="l" indent="0" marL="0">
              <a:lnSpc>
                <a:spcPct val="87003"/>
              </a:lnSpc>
              <a:buNone/>
            </a:pPr>
            <a:r>
              <a:rPr lang="en-US" sz="9900" b="1" spc="-346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pPr algn="l" indent="0" marL="0">
              <a:lnSpc>
                <a:spcPct val="87003"/>
              </a:lnSpc>
              <a:buNone/>
            </a:pPr>
            <a:r>
              <a:rPr lang="en-US" sz="9900" b="1" spc="-34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9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28740" y="1542700"/>
            <a:ext cx="8510306" cy="25527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03"/>
              </a:lnSpc>
              <a:buNone/>
            </a:pPr>
            <a:r>
              <a:rPr lang="en-US" sz="9900" b="1" spc="-34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Vinaka vakalevu</a:t>
            </a:r>
            <a:pPr algn="l" indent="0" marL="0">
              <a:lnSpc>
                <a:spcPct val="87003"/>
              </a:lnSpc>
              <a:buNone/>
            </a:pPr>
            <a:r>
              <a:rPr lang="en-US" sz="9900" b="1" spc="-346" kern="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9900" dirty="0"/>
          </a:p>
        </p:txBody>
      </p:sp>
      <p:sp>
        <p:nvSpPr>
          <p:cNvPr id="3" name="Shape 1"/>
          <p:cNvSpPr/>
          <p:nvPr/>
        </p:nvSpPr>
        <p:spPr>
          <a:xfrm>
            <a:off x="1428740" y="4533542"/>
            <a:ext cx="2857480" cy="57143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4" name="Text 2"/>
          <p:cNvSpPr/>
          <p:nvPr/>
        </p:nvSpPr>
        <p:spPr>
          <a:xfrm>
            <a:off x="1428740" y="5066904"/>
            <a:ext cx="9088677" cy="6476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54"/>
              </a:lnSpc>
              <a:buNone/>
            </a:pPr>
            <a:r>
              <a:rPr lang="en-US" sz="4800" spc="-9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 Hough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428740" y="5847914"/>
            <a:ext cx="9088677" cy="4590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659"/>
              </a:lnSpc>
              <a:buNone/>
            </a:pPr>
            <a:r>
              <a:rPr lang="en-US" sz="2550" dirty="0">
                <a:solidFill>
                  <a:srgbClr val="FFFFFF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of Enterprise Solutions · Bondwell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1428740" y="6573574"/>
            <a:ext cx="9088677" cy="6067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b="1" spc="-39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don@bondwell.com.fj</a:t>
            </a:r>
            <a:endParaRPr lang="en-US" sz="3900" dirty="0"/>
          </a:p>
        </p:txBody>
      </p:sp>
      <p:sp>
        <p:nvSpPr>
          <p:cNvPr id="7" name="Text 5"/>
          <p:cNvSpPr/>
          <p:nvPr/>
        </p:nvSpPr>
        <p:spPr>
          <a:xfrm>
            <a:off x="1428740" y="7313662"/>
            <a:ext cx="9088677" cy="6067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900" b="1" spc="-39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992 5135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1428740" y="8358542"/>
            <a:ext cx="9088677" cy="4237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535"/>
              </a:lnSpc>
              <a:buNone/>
            </a:pPr>
            <a:r>
              <a:rPr lang="en-US" sz="2250" dirty="0">
                <a:solidFill>
                  <a:srgbClr val="FFFFFF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in touch and let's talk about what's possible.</a:t>
            </a:r>
            <a:endParaRPr lang="en-US" sz="2250" dirty="0"/>
          </a:p>
        </p:txBody>
      </p:sp>
      <p:sp>
        <p:nvSpPr>
          <p:cNvPr id="9" name="Shape 7"/>
          <p:cNvSpPr/>
          <p:nvPr/>
        </p:nvSpPr>
        <p:spPr>
          <a:xfrm>
            <a:off x="11608361" y="2261350"/>
            <a:ext cx="4381432" cy="4381432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08361" y="2261350"/>
            <a:ext cx="4381432" cy="438143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1050078" y="6909422"/>
            <a:ext cx="5497915" cy="330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100" spc="504" kern="0" dirty="0">
                <a:solidFill>
                  <a:srgbClr val="FFFFFF">
                    <a:alpha val="7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TO SAVE MY DETAILS</a:t>
            </a:r>
            <a:endParaRPr lang="en-US" sz="21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0800" y="7563429"/>
            <a:ext cx="2476472" cy="4621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2026-08-26T04:01:02Z</dcterms:created>
  <dcterms:modified xsi:type="dcterms:W3CDTF">2026-08-26T04:01:02Z</dcterms:modified>
</cp:coreProperties>
</file>