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8" r:id="rId19"/>
    <p:sldId id="276" r:id="rId20"/>
    <p:sldId id="277" r:id="rId21"/>
  </p:sldIdLst>
  <p:sldSz cx="18288000" cy="10287000"/>
  <p:notesSz cx="6858000" cy="9144000"/>
  <p:embeddedFontLst>
    <p:embeddedFont>
      <p:font typeface="Anton" pitchFamily="2" charset="0"/>
      <p:regular r:id="rId23"/>
    </p:embeddedFont>
    <p:embeddedFont>
      <p:font typeface="Arial Narrow" panose="020B0606020202030204" pitchFamily="34" charset="0"/>
      <p:regular r:id="rId24"/>
      <p:bold r:id="rId25"/>
      <p:italic r:id="rId26"/>
      <p:boldItalic r:id="rId27"/>
    </p:embeddedFont>
    <p:embeddedFont>
      <p:font typeface="League Spartan" panose="020B0604020202020204" charset="0"/>
      <p:regular r:id="rId28"/>
    </p:embeddedFont>
    <p:embeddedFont>
      <p:font typeface="Public Sans" panose="020B0604020202020204" charset="0"/>
      <p:regular r:id="rId29"/>
    </p:embeddedFont>
    <p:embeddedFont>
      <p:font typeface="Public Sans Bold" panose="020B0604020202020204" charset="0"/>
      <p:regular r:id="rId30"/>
    </p:embeddedFont>
    <p:embeddedFont>
      <p:font typeface="Public Sans Bold Italics" panose="020B0604020202020204" charset="0"/>
      <p:regular r:id="rId31"/>
    </p:embeddedFont>
    <p:embeddedFont>
      <p:font typeface="Public Sans Italics"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94622" autoAdjust="0"/>
  </p:normalViewPr>
  <p:slideViewPr>
    <p:cSldViewPr>
      <p:cViewPr varScale="1">
        <p:scale>
          <a:sx n="47" d="100"/>
          <a:sy n="47" d="100"/>
        </p:scale>
        <p:origin x="516"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J"/>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A8FD2-39FC-432D-BA74-26153D2A903B}" type="datetimeFigureOut">
              <a:rPr lang="en-FJ" smtClean="0"/>
              <a:t>27/08/2026</a:t>
            </a:fld>
            <a:endParaRPr lang="en-FJ"/>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J"/>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J"/>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J"/>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6111A7-FC10-4DA3-8F10-95152B7BD8AE}" type="slidenum">
              <a:rPr lang="en-FJ" smtClean="0"/>
              <a:t>‹#›</a:t>
            </a:fld>
            <a:endParaRPr lang="en-FJ"/>
          </a:p>
        </p:txBody>
      </p:sp>
    </p:spTree>
    <p:extLst>
      <p:ext uri="{BB962C8B-B14F-4D97-AF65-F5344CB8AC3E}">
        <p14:creationId xmlns:p14="http://schemas.microsoft.com/office/powerpoint/2010/main" val="1208511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J" dirty="0"/>
          </a:p>
        </p:txBody>
      </p:sp>
      <p:sp>
        <p:nvSpPr>
          <p:cNvPr id="4" name="Slide Number Placeholder 3"/>
          <p:cNvSpPr>
            <a:spLocks noGrp="1"/>
          </p:cNvSpPr>
          <p:nvPr>
            <p:ph type="sldNum" sz="quarter" idx="5"/>
          </p:nvPr>
        </p:nvSpPr>
        <p:spPr/>
        <p:txBody>
          <a:bodyPr/>
          <a:lstStyle/>
          <a:p>
            <a:fld id="{B86111A7-FC10-4DA3-8F10-95152B7BD8AE}" type="slidenum">
              <a:rPr lang="en-FJ" smtClean="0"/>
              <a:t>11</a:t>
            </a:fld>
            <a:endParaRPr lang="en-FJ"/>
          </a:p>
        </p:txBody>
      </p:sp>
    </p:spTree>
    <p:extLst>
      <p:ext uri="{BB962C8B-B14F-4D97-AF65-F5344CB8AC3E}">
        <p14:creationId xmlns:p14="http://schemas.microsoft.com/office/powerpoint/2010/main" val="26825625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jpeg"/><Relationship Id="rId7" Type="http://schemas.openxmlformats.org/officeDocument/2006/relationships/image" Target="../media/image3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4.png"/><Relationship Id="rId10" Type="http://schemas.openxmlformats.org/officeDocument/2006/relationships/image" Target="../media/image37.png"/><Relationship Id="rId4" Type="http://schemas.openxmlformats.org/officeDocument/2006/relationships/image" Target="../media/image33.png"/><Relationship Id="rId9"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png"/><Relationship Id="rId7" Type="http://schemas.openxmlformats.org/officeDocument/2006/relationships/image" Target="../media/image4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25.png"/><Relationship Id="rId9"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49.sv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53.sv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grpSp>
        <p:nvGrpSpPr>
          <p:cNvPr id="3" name="Group 3"/>
          <p:cNvGrpSpPr/>
          <p:nvPr/>
        </p:nvGrpSpPr>
        <p:grpSpPr>
          <a:xfrm>
            <a:off x="0" y="0"/>
            <a:ext cx="4252937" cy="340808"/>
            <a:chOff x="0" y="0"/>
            <a:chExt cx="1120115" cy="89760"/>
          </a:xfrm>
        </p:grpSpPr>
        <p:sp>
          <p:nvSpPr>
            <p:cNvPr id="4" name="Freeform 4"/>
            <p:cNvSpPr/>
            <p:nvPr/>
          </p:nvSpPr>
          <p:spPr>
            <a:xfrm>
              <a:off x="0" y="0"/>
              <a:ext cx="1120115" cy="89760"/>
            </a:xfrm>
            <a:custGeom>
              <a:avLst/>
              <a:gdLst/>
              <a:ahLst/>
              <a:cxnLst/>
              <a:rect l="l" t="t" r="r" b="b"/>
              <a:pathLst>
                <a:path w="1120115" h="89760">
                  <a:moveTo>
                    <a:pt x="0" y="0"/>
                  </a:moveTo>
                  <a:lnTo>
                    <a:pt x="1120115" y="0"/>
                  </a:lnTo>
                  <a:lnTo>
                    <a:pt x="1120115" y="89760"/>
                  </a:lnTo>
                  <a:lnTo>
                    <a:pt x="0" y="89760"/>
                  </a:lnTo>
                  <a:close/>
                </a:path>
              </a:pathLst>
            </a:custGeom>
            <a:solidFill>
              <a:srgbClr val="FFCD0A"/>
            </a:solidFill>
          </p:spPr>
          <p:txBody>
            <a:bodyPr/>
            <a:lstStyle/>
            <a:p>
              <a:endParaRPr lang="en-US"/>
            </a:p>
          </p:txBody>
        </p:sp>
        <p:sp>
          <p:nvSpPr>
            <p:cNvPr id="5" name="TextBox 5"/>
            <p:cNvSpPr txBox="1"/>
            <p:nvPr/>
          </p:nvSpPr>
          <p:spPr>
            <a:xfrm>
              <a:off x="0" y="0"/>
              <a:ext cx="1120115" cy="89760"/>
            </a:xfrm>
            <a:prstGeom prst="rect">
              <a:avLst/>
            </a:prstGeom>
          </p:spPr>
          <p:txBody>
            <a:bodyPr lIns="50800" tIns="50800" rIns="50800" bIns="50800" rtlCol="0" anchor="ctr"/>
            <a:lstStyle/>
            <a:p>
              <a:pPr algn="ctr">
                <a:lnSpc>
                  <a:spcPts val="1680"/>
                </a:lnSpc>
              </a:pPr>
              <a:endParaRPr/>
            </a:p>
          </p:txBody>
        </p:sp>
      </p:grpSp>
      <p:grpSp>
        <p:nvGrpSpPr>
          <p:cNvPr id="6" name="Group 6"/>
          <p:cNvGrpSpPr/>
          <p:nvPr/>
        </p:nvGrpSpPr>
        <p:grpSpPr>
          <a:xfrm>
            <a:off x="0" y="10131454"/>
            <a:ext cx="18288000" cy="155546"/>
            <a:chOff x="0" y="0"/>
            <a:chExt cx="4816593" cy="40967"/>
          </a:xfrm>
        </p:grpSpPr>
        <p:sp>
          <p:nvSpPr>
            <p:cNvPr id="7" name="Freeform 7"/>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8" name="TextBox 8"/>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sp>
        <p:nvSpPr>
          <p:cNvPr id="9" name="Freeform 9"/>
          <p:cNvSpPr/>
          <p:nvPr/>
        </p:nvSpPr>
        <p:spPr>
          <a:xfrm>
            <a:off x="4972886" y="170404"/>
            <a:ext cx="13244141" cy="9487762"/>
          </a:xfrm>
          <a:custGeom>
            <a:avLst/>
            <a:gdLst/>
            <a:ahLst/>
            <a:cxnLst/>
            <a:rect l="l" t="t" r="r" b="b"/>
            <a:pathLst>
              <a:path w="13244141" h="9487762">
                <a:moveTo>
                  <a:pt x="0" y="0"/>
                </a:moveTo>
                <a:lnTo>
                  <a:pt x="13244141" y="0"/>
                </a:lnTo>
                <a:lnTo>
                  <a:pt x="13244141" y="9487762"/>
                </a:lnTo>
                <a:lnTo>
                  <a:pt x="0" y="9487762"/>
                </a:lnTo>
                <a:lnTo>
                  <a:pt x="0" y="0"/>
                </a:lnTo>
                <a:close/>
              </a:path>
            </a:pathLst>
          </a:custGeom>
          <a:blipFill>
            <a:blip r:embed="rId3">
              <a:alphaModFix amt="9999"/>
            </a:blip>
            <a:stretch>
              <a:fillRect/>
            </a:stretch>
          </a:blipFill>
        </p:spPr>
        <p:txBody>
          <a:bodyPr/>
          <a:lstStyle/>
          <a:p>
            <a:endParaRPr lang="en-US"/>
          </a:p>
        </p:txBody>
      </p:sp>
      <p:grpSp>
        <p:nvGrpSpPr>
          <p:cNvPr id="10" name="Group 10"/>
          <p:cNvGrpSpPr/>
          <p:nvPr/>
        </p:nvGrpSpPr>
        <p:grpSpPr>
          <a:xfrm>
            <a:off x="18146055" y="2613318"/>
            <a:ext cx="141945" cy="5820842"/>
            <a:chOff x="0" y="0"/>
            <a:chExt cx="37385" cy="1533061"/>
          </a:xfrm>
        </p:grpSpPr>
        <p:sp>
          <p:nvSpPr>
            <p:cNvPr id="11" name="Freeform 11"/>
            <p:cNvSpPr/>
            <p:nvPr/>
          </p:nvSpPr>
          <p:spPr>
            <a:xfrm>
              <a:off x="0" y="0"/>
              <a:ext cx="37385" cy="1533061"/>
            </a:xfrm>
            <a:custGeom>
              <a:avLst/>
              <a:gdLst/>
              <a:ahLst/>
              <a:cxnLst/>
              <a:rect l="l" t="t" r="r" b="b"/>
              <a:pathLst>
                <a:path w="37385" h="1533061">
                  <a:moveTo>
                    <a:pt x="0" y="0"/>
                  </a:moveTo>
                  <a:lnTo>
                    <a:pt x="37385" y="0"/>
                  </a:lnTo>
                  <a:lnTo>
                    <a:pt x="37385" y="1533061"/>
                  </a:lnTo>
                  <a:lnTo>
                    <a:pt x="0" y="1533061"/>
                  </a:lnTo>
                  <a:close/>
                </a:path>
              </a:pathLst>
            </a:custGeom>
            <a:solidFill>
              <a:srgbClr val="FFCD0A"/>
            </a:solidFill>
          </p:spPr>
          <p:txBody>
            <a:bodyPr/>
            <a:lstStyle/>
            <a:p>
              <a:endParaRPr lang="en-US"/>
            </a:p>
          </p:txBody>
        </p:sp>
        <p:sp>
          <p:nvSpPr>
            <p:cNvPr id="12" name="TextBox 12"/>
            <p:cNvSpPr txBox="1"/>
            <p:nvPr/>
          </p:nvSpPr>
          <p:spPr>
            <a:xfrm>
              <a:off x="0" y="0"/>
              <a:ext cx="37385" cy="1533061"/>
            </a:xfrm>
            <a:prstGeom prst="rect">
              <a:avLst/>
            </a:prstGeom>
          </p:spPr>
          <p:txBody>
            <a:bodyPr lIns="50800" tIns="50800" rIns="50800" bIns="50800" rtlCol="0" anchor="ctr"/>
            <a:lstStyle/>
            <a:p>
              <a:pPr algn="ctr">
                <a:lnSpc>
                  <a:spcPts val="1680"/>
                </a:lnSpc>
              </a:pPr>
              <a:endParaRPr/>
            </a:p>
          </p:txBody>
        </p:sp>
      </p:grpSp>
      <p:sp>
        <p:nvSpPr>
          <p:cNvPr id="13" name="Freeform 13"/>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4"/>
            <a:stretch>
              <a:fillRect/>
            </a:stretch>
          </a:blipFill>
        </p:spPr>
        <p:txBody>
          <a:bodyPr/>
          <a:lstStyle/>
          <a:p>
            <a:endParaRPr lang="en-US"/>
          </a:p>
        </p:txBody>
      </p:sp>
      <p:sp>
        <p:nvSpPr>
          <p:cNvPr id="14" name="TextBox 14"/>
          <p:cNvSpPr txBox="1"/>
          <p:nvPr/>
        </p:nvSpPr>
        <p:spPr>
          <a:xfrm>
            <a:off x="725417" y="1890984"/>
            <a:ext cx="14811697" cy="5024023"/>
          </a:xfrm>
          <a:prstGeom prst="rect">
            <a:avLst/>
          </a:prstGeom>
        </p:spPr>
        <p:txBody>
          <a:bodyPr lIns="0" tIns="0" rIns="0" bIns="0" rtlCol="0" anchor="t">
            <a:spAutoFit/>
          </a:bodyPr>
          <a:lstStyle/>
          <a:p>
            <a:pPr algn="l">
              <a:lnSpc>
                <a:spcPts val="19298"/>
              </a:lnSpc>
            </a:pPr>
            <a:r>
              <a:rPr lang="en-US" sz="19298" b="1" spc="-385">
                <a:solidFill>
                  <a:srgbClr val="0E1B3F"/>
                </a:solidFill>
                <a:latin typeface="Public Sans Bold"/>
                <a:ea typeface="Public Sans Bold"/>
                <a:cs typeface="Public Sans Bold"/>
                <a:sym typeface="Public Sans Bold"/>
              </a:rPr>
              <a:t>Beyond </a:t>
            </a:r>
          </a:p>
          <a:p>
            <a:pPr algn="l">
              <a:lnSpc>
                <a:spcPts val="19298"/>
              </a:lnSpc>
            </a:pPr>
            <a:r>
              <a:rPr lang="en-US" sz="19298" b="1" spc="-385">
                <a:solidFill>
                  <a:srgbClr val="0E1B3F"/>
                </a:solidFill>
                <a:latin typeface="Public Sans Bold"/>
                <a:ea typeface="Public Sans Bold"/>
                <a:cs typeface="Public Sans Bold"/>
                <a:sym typeface="Public Sans Bold"/>
              </a:rPr>
              <a:t>Connectivity</a:t>
            </a:r>
          </a:p>
        </p:txBody>
      </p:sp>
      <p:sp>
        <p:nvSpPr>
          <p:cNvPr id="15" name="TextBox 15"/>
          <p:cNvSpPr txBox="1"/>
          <p:nvPr/>
        </p:nvSpPr>
        <p:spPr>
          <a:xfrm>
            <a:off x="828675" y="7172418"/>
            <a:ext cx="10031258" cy="1095309"/>
          </a:xfrm>
          <a:prstGeom prst="rect">
            <a:avLst/>
          </a:prstGeom>
        </p:spPr>
        <p:txBody>
          <a:bodyPr lIns="0" tIns="0" rIns="0" bIns="0" rtlCol="0" anchor="t">
            <a:spAutoFit/>
          </a:bodyPr>
          <a:lstStyle/>
          <a:p>
            <a:pPr algn="l">
              <a:lnSpc>
                <a:spcPts val="4320"/>
              </a:lnSpc>
              <a:spcBef>
                <a:spcPct val="0"/>
              </a:spcBef>
            </a:pPr>
            <a:r>
              <a:rPr lang="en-US" sz="3600" b="1" spc="72">
                <a:solidFill>
                  <a:srgbClr val="0E1B3F"/>
                </a:solidFill>
                <a:latin typeface="Public Sans Bold"/>
                <a:ea typeface="Public Sans Bold"/>
                <a:cs typeface="Public Sans Bold"/>
                <a:sym typeface="Public Sans Bold"/>
              </a:rPr>
              <a:t>BUILDING MEANINGFUL DIGITAL ACCESS FOR PACIFIC COMMUNITIES</a:t>
            </a:r>
          </a:p>
        </p:txBody>
      </p:sp>
      <p:sp>
        <p:nvSpPr>
          <p:cNvPr id="16" name="TextBox 16"/>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sp>
        <p:nvSpPr>
          <p:cNvPr id="17" name="TextBox 17"/>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grpSp>
        <p:nvGrpSpPr>
          <p:cNvPr id="18" name="Group 18"/>
          <p:cNvGrpSpPr/>
          <p:nvPr/>
        </p:nvGrpSpPr>
        <p:grpSpPr>
          <a:xfrm>
            <a:off x="114113" y="9005388"/>
            <a:ext cx="8508033" cy="458545"/>
            <a:chOff x="0" y="0"/>
            <a:chExt cx="2240799" cy="120769"/>
          </a:xfrm>
        </p:grpSpPr>
        <p:sp>
          <p:nvSpPr>
            <p:cNvPr id="19" name="Freeform 19"/>
            <p:cNvSpPr/>
            <p:nvPr/>
          </p:nvSpPr>
          <p:spPr>
            <a:xfrm>
              <a:off x="0" y="0"/>
              <a:ext cx="2240799" cy="120769"/>
            </a:xfrm>
            <a:custGeom>
              <a:avLst/>
              <a:gdLst/>
              <a:ahLst/>
              <a:cxnLst/>
              <a:rect l="l" t="t" r="r" b="b"/>
              <a:pathLst>
                <a:path w="2240799" h="120769">
                  <a:moveTo>
                    <a:pt x="0" y="0"/>
                  </a:moveTo>
                  <a:lnTo>
                    <a:pt x="2240799" y="0"/>
                  </a:lnTo>
                  <a:lnTo>
                    <a:pt x="2240799" y="120769"/>
                  </a:lnTo>
                  <a:lnTo>
                    <a:pt x="0" y="120769"/>
                  </a:lnTo>
                  <a:close/>
                </a:path>
              </a:pathLst>
            </a:custGeom>
            <a:solidFill>
              <a:srgbClr val="FFCD0A"/>
            </a:solidFill>
          </p:spPr>
          <p:txBody>
            <a:bodyPr/>
            <a:lstStyle/>
            <a:p>
              <a:endParaRPr lang="en-US"/>
            </a:p>
          </p:txBody>
        </p:sp>
        <p:sp>
          <p:nvSpPr>
            <p:cNvPr id="20" name="TextBox 20"/>
            <p:cNvSpPr txBox="1"/>
            <p:nvPr/>
          </p:nvSpPr>
          <p:spPr>
            <a:xfrm>
              <a:off x="0" y="0"/>
              <a:ext cx="2240799" cy="120769"/>
            </a:xfrm>
            <a:prstGeom prst="rect">
              <a:avLst/>
            </a:prstGeom>
          </p:spPr>
          <p:txBody>
            <a:bodyPr lIns="50800" tIns="50800" rIns="50800" bIns="50800" rtlCol="0" anchor="ctr"/>
            <a:lstStyle/>
            <a:p>
              <a:pPr algn="ctr">
                <a:lnSpc>
                  <a:spcPts val="1680"/>
                </a:lnSpc>
              </a:pPr>
              <a:endParaRPr/>
            </a:p>
          </p:txBody>
        </p:sp>
      </p:grpSp>
      <p:sp>
        <p:nvSpPr>
          <p:cNvPr id="21" name="TextBox 21"/>
          <p:cNvSpPr txBox="1"/>
          <p:nvPr/>
        </p:nvSpPr>
        <p:spPr>
          <a:xfrm>
            <a:off x="340808" y="9129713"/>
            <a:ext cx="8052483" cy="247650"/>
          </a:xfrm>
          <a:prstGeom prst="rect">
            <a:avLst/>
          </a:prstGeom>
        </p:spPr>
        <p:txBody>
          <a:bodyPr lIns="0" tIns="0" rIns="0" bIns="0" rtlCol="0" anchor="t">
            <a:spAutoFit/>
          </a:bodyPr>
          <a:lstStyle/>
          <a:p>
            <a:pPr algn="l">
              <a:lnSpc>
                <a:spcPts val="1919"/>
              </a:lnSpc>
              <a:spcBef>
                <a:spcPct val="0"/>
              </a:spcBef>
            </a:pPr>
            <a:r>
              <a:rPr lang="en-US" sz="1599" b="1" spc="31">
                <a:solidFill>
                  <a:srgbClr val="0E1B3F"/>
                </a:solidFill>
                <a:latin typeface="Public Sans Bold"/>
                <a:ea typeface="Public Sans Bold"/>
                <a:cs typeface="Public Sans Bold"/>
                <a:sym typeface="Public Sans Bold"/>
              </a:rPr>
              <a:t>PRESENTED BY: VIGNESHWARAN NAIR [HEAD OF PRODUCTS - TELECOM FIJI]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grpSp>
        <p:nvGrpSpPr>
          <p:cNvPr id="3" name="Group 3"/>
          <p:cNvGrpSpPr/>
          <p:nvPr/>
        </p:nvGrpSpPr>
        <p:grpSpPr>
          <a:xfrm>
            <a:off x="6191165" y="1914216"/>
            <a:ext cx="2315674" cy="892956"/>
            <a:chOff x="0" y="0"/>
            <a:chExt cx="9324079" cy="3595496"/>
          </a:xfrm>
        </p:grpSpPr>
        <p:sp>
          <p:nvSpPr>
            <p:cNvPr id="4" name="Freeform 4"/>
            <p:cNvSpPr/>
            <p:nvPr/>
          </p:nvSpPr>
          <p:spPr>
            <a:xfrm>
              <a:off x="0" y="0"/>
              <a:ext cx="9324080" cy="3595496"/>
            </a:xfrm>
            <a:custGeom>
              <a:avLst/>
              <a:gdLst/>
              <a:ahLst/>
              <a:cxnLst/>
              <a:rect l="l" t="t" r="r" b="b"/>
              <a:pathLst>
                <a:path w="9324080" h="3595496">
                  <a:moveTo>
                    <a:pt x="0" y="0"/>
                  </a:moveTo>
                  <a:lnTo>
                    <a:pt x="0" y="3595496"/>
                  </a:lnTo>
                  <a:lnTo>
                    <a:pt x="9324080" y="3595496"/>
                  </a:lnTo>
                  <a:lnTo>
                    <a:pt x="9324080" y="0"/>
                  </a:lnTo>
                  <a:lnTo>
                    <a:pt x="0" y="0"/>
                  </a:lnTo>
                  <a:close/>
                  <a:moveTo>
                    <a:pt x="9263119" y="3534536"/>
                  </a:moveTo>
                  <a:lnTo>
                    <a:pt x="59690" y="3534536"/>
                  </a:lnTo>
                  <a:lnTo>
                    <a:pt x="59690" y="59690"/>
                  </a:lnTo>
                  <a:lnTo>
                    <a:pt x="9263119" y="59690"/>
                  </a:lnTo>
                  <a:lnTo>
                    <a:pt x="9263119" y="3534536"/>
                  </a:lnTo>
                  <a:close/>
                </a:path>
              </a:pathLst>
            </a:custGeom>
            <a:solidFill>
              <a:srgbClr val="0E1B3F"/>
            </a:solidFill>
          </p:spPr>
          <p:txBody>
            <a:bodyPr/>
            <a:lstStyle/>
            <a:p>
              <a:endParaRPr lang="en-US"/>
            </a:p>
          </p:txBody>
        </p:sp>
      </p:grpSp>
      <p:sp>
        <p:nvSpPr>
          <p:cNvPr id="5" name="AutoShape 5"/>
          <p:cNvSpPr/>
          <p:nvPr/>
        </p:nvSpPr>
        <p:spPr>
          <a:xfrm>
            <a:off x="8965791" y="2354428"/>
            <a:ext cx="1284131" cy="12532"/>
          </a:xfrm>
          <a:prstGeom prst="rect">
            <a:avLst/>
          </a:prstGeom>
          <a:solidFill>
            <a:srgbClr val="0E1B3F"/>
          </a:solidFill>
        </p:spPr>
        <p:txBody>
          <a:bodyPr/>
          <a:lstStyle/>
          <a:p>
            <a:endParaRPr lang="en-US"/>
          </a:p>
        </p:txBody>
      </p:sp>
      <p:grpSp>
        <p:nvGrpSpPr>
          <p:cNvPr id="6" name="Group 6"/>
          <p:cNvGrpSpPr/>
          <p:nvPr/>
        </p:nvGrpSpPr>
        <p:grpSpPr>
          <a:xfrm>
            <a:off x="6191165" y="3722467"/>
            <a:ext cx="2315674" cy="892956"/>
            <a:chOff x="0" y="0"/>
            <a:chExt cx="9324079" cy="3595496"/>
          </a:xfrm>
        </p:grpSpPr>
        <p:sp>
          <p:nvSpPr>
            <p:cNvPr id="7" name="Freeform 7"/>
            <p:cNvSpPr/>
            <p:nvPr/>
          </p:nvSpPr>
          <p:spPr>
            <a:xfrm>
              <a:off x="0" y="0"/>
              <a:ext cx="9324080" cy="3595496"/>
            </a:xfrm>
            <a:custGeom>
              <a:avLst/>
              <a:gdLst/>
              <a:ahLst/>
              <a:cxnLst/>
              <a:rect l="l" t="t" r="r" b="b"/>
              <a:pathLst>
                <a:path w="9324080" h="3595496">
                  <a:moveTo>
                    <a:pt x="0" y="0"/>
                  </a:moveTo>
                  <a:lnTo>
                    <a:pt x="0" y="3595496"/>
                  </a:lnTo>
                  <a:lnTo>
                    <a:pt x="9324080" y="3595496"/>
                  </a:lnTo>
                  <a:lnTo>
                    <a:pt x="9324080" y="0"/>
                  </a:lnTo>
                  <a:lnTo>
                    <a:pt x="0" y="0"/>
                  </a:lnTo>
                  <a:close/>
                  <a:moveTo>
                    <a:pt x="9263119" y="3534536"/>
                  </a:moveTo>
                  <a:lnTo>
                    <a:pt x="59690" y="3534536"/>
                  </a:lnTo>
                  <a:lnTo>
                    <a:pt x="59690" y="59690"/>
                  </a:lnTo>
                  <a:lnTo>
                    <a:pt x="9263119" y="59690"/>
                  </a:lnTo>
                  <a:lnTo>
                    <a:pt x="9263119" y="3534536"/>
                  </a:lnTo>
                  <a:close/>
                </a:path>
              </a:pathLst>
            </a:custGeom>
            <a:solidFill>
              <a:srgbClr val="0E1B3F"/>
            </a:solidFill>
          </p:spPr>
          <p:txBody>
            <a:bodyPr/>
            <a:lstStyle/>
            <a:p>
              <a:endParaRPr lang="en-US"/>
            </a:p>
          </p:txBody>
        </p:sp>
      </p:grpSp>
      <p:sp>
        <p:nvSpPr>
          <p:cNvPr id="8" name="AutoShape 8"/>
          <p:cNvSpPr/>
          <p:nvPr/>
        </p:nvSpPr>
        <p:spPr>
          <a:xfrm>
            <a:off x="8965791" y="4162679"/>
            <a:ext cx="1284131" cy="12532"/>
          </a:xfrm>
          <a:prstGeom prst="rect">
            <a:avLst/>
          </a:prstGeom>
          <a:solidFill>
            <a:srgbClr val="0E1B3F"/>
          </a:solidFill>
        </p:spPr>
        <p:txBody>
          <a:bodyPr/>
          <a:lstStyle/>
          <a:p>
            <a:endParaRPr lang="en-US"/>
          </a:p>
        </p:txBody>
      </p:sp>
      <p:grpSp>
        <p:nvGrpSpPr>
          <p:cNvPr id="9" name="Group 9"/>
          <p:cNvGrpSpPr/>
          <p:nvPr/>
        </p:nvGrpSpPr>
        <p:grpSpPr>
          <a:xfrm>
            <a:off x="6191165" y="5530719"/>
            <a:ext cx="2315674" cy="892956"/>
            <a:chOff x="0" y="0"/>
            <a:chExt cx="9324079" cy="3595496"/>
          </a:xfrm>
        </p:grpSpPr>
        <p:sp>
          <p:nvSpPr>
            <p:cNvPr id="10" name="Freeform 10"/>
            <p:cNvSpPr/>
            <p:nvPr/>
          </p:nvSpPr>
          <p:spPr>
            <a:xfrm>
              <a:off x="0" y="0"/>
              <a:ext cx="9324080" cy="3595496"/>
            </a:xfrm>
            <a:custGeom>
              <a:avLst/>
              <a:gdLst/>
              <a:ahLst/>
              <a:cxnLst/>
              <a:rect l="l" t="t" r="r" b="b"/>
              <a:pathLst>
                <a:path w="9324080" h="3595496">
                  <a:moveTo>
                    <a:pt x="0" y="0"/>
                  </a:moveTo>
                  <a:lnTo>
                    <a:pt x="0" y="3595496"/>
                  </a:lnTo>
                  <a:lnTo>
                    <a:pt x="9324080" y="3595496"/>
                  </a:lnTo>
                  <a:lnTo>
                    <a:pt x="9324080" y="0"/>
                  </a:lnTo>
                  <a:lnTo>
                    <a:pt x="0" y="0"/>
                  </a:lnTo>
                  <a:close/>
                  <a:moveTo>
                    <a:pt x="9263119" y="3534536"/>
                  </a:moveTo>
                  <a:lnTo>
                    <a:pt x="59690" y="3534536"/>
                  </a:lnTo>
                  <a:lnTo>
                    <a:pt x="59690" y="59690"/>
                  </a:lnTo>
                  <a:lnTo>
                    <a:pt x="9263119" y="59690"/>
                  </a:lnTo>
                  <a:lnTo>
                    <a:pt x="9263119" y="3534536"/>
                  </a:lnTo>
                  <a:close/>
                </a:path>
              </a:pathLst>
            </a:custGeom>
            <a:solidFill>
              <a:srgbClr val="0E1B3F"/>
            </a:solidFill>
          </p:spPr>
          <p:txBody>
            <a:bodyPr/>
            <a:lstStyle/>
            <a:p>
              <a:endParaRPr lang="en-US"/>
            </a:p>
          </p:txBody>
        </p:sp>
      </p:grpSp>
      <p:sp>
        <p:nvSpPr>
          <p:cNvPr id="11" name="AutoShape 11"/>
          <p:cNvSpPr/>
          <p:nvPr/>
        </p:nvSpPr>
        <p:spPr>
          <a:xfrm>
            <a:off x="8965791" y="5970931"/>
            <a:ext cx="1284131" cy="12532"/>
          </a:xfrm>
          <a:prstGeom prst="rect">
            <a:avLst/>
          </a:prstGeom>
          <a:solidFill>
            <a:srgbClr val="0E1B3F"/>
          </a:solidFill>
        </p:spPr>
        <p:txBody>
          <a:bodyPr/>
          <a:lstStyle/>
          <a:p>
            <a:endParaRPr lang="en-US"/>
          </a:p>
        </p:txBody>
      </p:sp>
      <p:grpSp>
        <p:nvGrpSpPr>
          <p:cNvPr id="12" name="Group 12"/>
          <p:cNvGrpSpPr/>
          <p:nvPr/>
        </p:nvGrpSpPr>
        <p:grpSpPr>
          <a:xfrm>
            <a:off x="6191165" y="7338970"/>
            <a:ext cx="2315674" cy="892956"/>
            <a:chOff x="0" y="0"/>
            <a:chExt cx="9324079" cy="3595496"/>
          </a:xfrm>
        </p:grpSpPr>
        <p:sp>
          <p:nvSpPr>
            <p:cNvPr id="13" name="Freeform 13"/>
            <p:cNvSpPr/>
            <p:nvPr/>
          </p:nvSpPr>
          <p:spPr>
            <a:xfrm>
              <a:off x="0" y="0"/>
              <a:ext cx="9324080" cy="3595496"/>
            </a:xfrm>
            <a:custGeom>
              <a:avLst/>
              <a:gdLst/>
              <a:ahLst/>
              <a:cxnLst/>
              <a:rect l="l" t="t" r="r" b="b"/>
              <a:pathLst>
                <a:path w="9324080" h="3595496">
                  <a:moveTo>
                    <a:pt x="0" y="0"/>
                  </a:moveTo>
                  <a:lnTo>
                    <a:pt x="0" y="3595496"/>
                  </a:lnTo>
                  <a:lnTo>
                    <a:pt x="9324080" y="3595496"/>
                  </a:lnTo>
                  <a:lnTo>
                    <a:pt x="9324080" y="0"/>
                  </a:lnTo>
                  <a:lnTo>
                    <a:pt x="0" y="0"/>
                  </a:lnTo>
                  <a:close/>
                  <a:moveTo>
                    <a:pt x="9263119" y="3534536"/>
                  </a:moveTo>
                  <a:lnTo>
                    <a:pt x="59690" y="3534536"/>
                  </a:lnTo>
                  <a:lnTo>
                    <a:pt x="59690" y="59690"/>
                  </a:lnTo>
                  <a:lnTo>
                    <a:pt x="9263119" y="59690"/>
                  </a:lnTo>
                  <a:lnTo>
                    <a:pt x="9263119" y="3534536"/>
                  </a:lnTo>
                  <a:close/>
                </a:path>
              </a:pathLst>
            </a:custGeom>
            <a:solidFill>
              <a:srgbClr val="0E1B3F"/>
            </a:solidFill>
          </p:spPr>
          <p:txBody>
            <a:bodyPr/>
            <a:lstStyle/>
            <a:p>
              <a:endParaRPr lang="en-US"/>
            </a:p>
          </p:txBody>
        </p:sp>
      </p:grpSp>
      <p:sp>
        <p:nvSpPr>
          <p:cNvPr id="14" name="AutoShape 14"/>
          <p:cNvSpPr/>
          <p:nvPr/>
        </p:nvSpPr>
        <p:spPr>
          <a:xfrm>
            <a:off x="8965791" y="7779182"/>
            <a:ext cx="1284131" cy="12532"/>
          </a:xfrm>
          <a:prstGeom prst="rect">
            <a:avLst/>
          </a:prstGeom>
          <a:solidFill>
            <a:srgbClr val="0E1B3F"/>
          </a:solidFill>
        </p:spPr>
        <p:txBody>
          <a:bodyPr/>
          <a:lstStyle/>
          <a:p>
            <a:endParaRPr lang="en-US"/>
          </a:p>
        </p:txBody>
      </p:sp>
      <p:sp>
        <p:nvSpPr>
          <p:cNvPr id="15" name="Freeform 15"/>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16" name="Freeform 16"/>
          <p:cNvSpPr/>
          <p:nvPr/>
        </p:nvSpPr>
        <p:spPr>
          <a:xfrm>
            <a:off x="0" y="0"/>
            <a:ext cx="6048641" cy="6575947"/>
          </a:xfrm>
          <a:custGeom>
            <a:avLst/>
            <a:gdLst/>
            <a:ahLst/>
            <a:cxnLst/>
            <a:rect l="l" t="t" r="r" b="b"/>
            <a:pathLst>
              <a:path w="6048641" h="6575947">
                <a:moveTo>
                  <a:pt x="0" y="0"/>
                </a:moveTo>
                <a:lnTo>
                  <a:pt x="6048641" y="0"/>
                </a:lnTo>
                <a:lnTo>
                  <a:pt x="6048641" y="6575947"/>
                </a:lnTo>
                <a:lnTo>
                  <a:pt x="0" y="6575947"/>
                </a:lnTo>
                <a:lnTo>
                  <a:pt x="0" y="0"/>
                </a:lnTo>
                <a:close/>
              </a:path>
            </a:pathLst>
          </a:custGeom>
          <a:blipFill>
            <a:blip r:embed="rId4"/>
            <a:stretch>
              <a:fillRect l="-12959" b="-3901"/>
            </a:stretch>
          </a:blipFill>
        </p:spPr>
        <p:txBody>
          <a:bodyPr/>
          <a:lstStyle/>
          <a:p>
            <a:endParaRPr lang="en-US"/>
          </a:p>
        </p:txBody>
      </p:sp>
      <p:sp>
        <p:nvSpPr>
          <p:cNvPr id="17" name="TextBox 17"/>
          <p:cNvSpPr txBox="1"/>
          <p:nvPr/>
        </p:nvSpPr>
        <p:spPr>
          <a:xfrm>
            <a:off x="716648" y="6655809"/>
            <a:ext cx="4471148" cy="2752593"/>
          </a:xfrm>
          <a:prstGeom prst="rect">
            <a:avLst/>
          </a:prstGeom>
        </p:spPr>
        <p:txBody>
          <a:bodyPr lIns="0" tIns="0" rIns="0" bIns="0" rtlCol="0" anchor="t">
            <a:spAutoFit/>
          </a:bodyPr>
          <a:lstStyle/>
          <a:p>
            <a:pPr marL="0" lvl="0" indent="0" algn="ctr">
              <a:lnSpc>
                <a:spcPts val="10800"/>
              </a:lnSpc>
            </a:pPr>
            <a:r>
              <a:rPr lang="en-US" sz="9000" b="1" spc="-270">
                <a:solidFill>
                  <a:srgbClr val="0E1B3F"/>
                </a:solidFill>
                <a:latin typeface="Public Sans Bold"/>
                <a:ea typeface="Public Sans Bold"/>
                <a:cs typeface="Public Sans Bold"/>
                <a:sym typeface="Public Sans Bold"/>
              </a:rPr>
              <a:t>Today's Agenda</a:t>
            </a:r>
          </a:p>
        </p:txBody>
      </p:sp>
      <p:sp>
        <p:nvSpPr>
          <p:cNvPr id="18" name="TextBox 18"/>
          <p:cNvSpPr txBox="1"/>
          <p:nvPr/>
        </p:nvSpPr>
        <p:spPr>
          <a:xfrm>
            <a:off x="6565187" y="2080870"/>
            <a:ext cx="1567630" cy="521548"/>
          </a:xfrm>
          <a:prstGeom prst="rect">
            <a:avLst/>
          </a:prstGeom>
        </p:spPr>
        <p:txBody>
          <a:bodyPr lIns="0" tIns="0" rIns="0" bIns="0" rtlCol="0" anchor="t">
            <a:spAutoFit/>
          </a:bodyPr>
          <a:lstStyle/>
          <a:p>
            <a:pPr marL="0" lvl="0" indent="0" algn="l">
              <a:lnSpc>
                <a:spcPts val="4158"/>
              </a:lnSpc>
            </a:pPr>
            <a:r>
              <a:rPr lang="en-US" sz="3198" b="1" spc="-95">
                <a:solidFill>
                  <a:srgbClr val="0E1B3F"/>
                </a:solidFill>
                <a:latin typeface="Public Sans Bold"/>
                <a:ea typeface="Public Sans Bold"/>
                <a:cs typeface="Public Sans Bold"/>
                <a:sym typeface="Public Sans Bold"/>
              </a:rPr>
              <a:t>Part 1:</a:t>
            </a:r>
          </a:p>
        </p:txBody>
      </p:sp>
      <p:sp>
        <p:nvSpPr>
          <p:cNvPr id="19" name="TextBox 19"/>
          <p:cNvSpPr txBox="1"/>
          <p:nvPr/>
        </p:nvSpPr>
        <p:spPr>
          <a:xfrm>
            <a:off x="10713393" y="1981685"/>
            <a:ext cx="7258969" cy="675301"/>
          </a:xfrm>
          <a:prstGeom prst="rect">
            <a:avLst/>
          </a:prstGeom>
        </p:spPr>
        <p:txBody>
          <a:bodyPr lIns="0" tIns="0" rIns="0" bIns="0" rtlCol="0" anchor="t">
            <a:spAutoFit/>
          </a:bodyPr>
          <a:lstStyle/>
          <a:p>
            <a:pPr algn="l">
              <a:lnSpc>
                <a:spcPts val="5418"/>
              </a:lnSpc>
              <a:spcBef>
                <a:spcPct val="0"/>
              </a:spcBef>
            </a:pPr>
            <a:r>
              <a:rPr lang="en-US" sz="3870" b="1">
                <a:solidFill>
                  <a:srgbClr val="0E1B3F"/>
                </a:solidFill>
                <a:latin typeface="Public Sans Bold"/>
                <a:ea typeface="Public Sans Bold"/>
                <a:cs typeface="Public Sans Bold"/>
                <a:sym typeface="Public Sans Bold"/>
              </a:rPr>
              <a:t>Connectivity Landscape Today</a:t>
            </a:r>
          </a:p>
        </p:txBody>
      </p:sp>
      <p:sp>
        <p:nvSpPr>
          <p:cNvPr id="20" name="TextBox 20"/>
          <p:cNvSpPr txBox="1"/>
          <p:nvPr/>
        </p:nvSpPr>
        <p:spPr>
          <a:xfrm>
            <a:off x="6565187" y="3889122"/>
            <a:ext cx="1567630" cy="521548"/>
          </a:xfrm>
          <a:prstGeom prst="rect">
            <a:avLst/>
          </a:prstGeom>
        </p:spPr>
        <p:txBody>
          <a:bodyPr lIns="0" tIns="0" rIns="0" bIns="0" rtlCol="0" anchor="t">
            <a:spAutoFit/>
          </a:bodyPr>
          <a:lstStyle/>
          <a:p>
            <a:pPr marL="0" lvl="0" indent="0" algn="l">
              <a:lnSpc>
                <a:spcPts val="4158"/>
              </a:lnSpc>
            </a:pPr>
            <a:r>
              <a:rPr lang="en-US" sz="3198" b="1" spc="-95">
                <a:solidFill>
                  <a:srgbClr val="0E1B3F"/>
                </a:solidFill>
                <a:latin typeface="Public Sans Bold"/>
                <a:ea typeface="Public Sans Bold"/>
                <a:cs typeface="Public Sans Bold"/>
                <a:sym typeface="Public Sans Bold"/>
              </a:rPr>
              <a:t>Part 2:</a:t>
            </a:r>
          </a:p>
        </p:txBody>
      </p:sp>
      <p:sp>
        <p:nvSpPr>
          <p:cNvPr id="21" name="TextBox 21"/>
          <p:cNvSpPr txBox="1"/>
          <p:nvPr/>
        </p:nvSpPr>
        <p:spPr>
          <a:xfrm>
            <a:off x="10713393" y="3789936"/>
            <a:ext cx="7258969" cy="675301"/>
          </a:xfrm>
          <a:prstGeom prst="rect">
            <a:avLst/>
          </a:prstGeom>
        </p:spPr>
        <p:txBody>
          <a:bodyPr lIns="0" tIns="0" rIns="0" bIns="0" rtlCol="0" anchor="t">
            <a:spAutoFit/>
          </a:bodyPr>
          <a:lstStyle/>
          <a:p>
            <a:pPr algn="l">
              <a:lnSpc>
                <a:spcPts val="5418"/>
              </a:lnSpc>
              <a:spcBef>
                <a:spcPct val="0"/>
              </a:spcBef>
            </a:pPr>
            <a:r>
              <a:rPr lang="en-US" sz="3870" b="1">
                <a:solidFill>
                  <a:srgbClr val="0E1B3F"/>
                </a:solidFill>
                <a:latin typeface="Public Sans Bold"/>
                <a:ea typeface="Public Sans Bold"/>
                <a:cs typeface="Public Sans Bold"/>
                <a:sym typeface="Public Sans Bold"/>
              </a:rPr>
              <a:t>Connectivity with Telecom Fiji </a:t>
            </a:r>
          </a:p>
        </p:txBody>
      </p:sp>
      <p:sp>
        <p:nvSpPr>
          <p:cNvPr id="22" name="TextBox 22"/>
          <p:cNvSpPr txBox="1"/>
          <p:nvPr/>
        </p:nvSpPr>
        <p:spPr>
          <a:xfrm>
            <a:off x="6565187" y="5697373"/>
            <a:ext cx="1567630" cy="521548"/>
          </a:xfrm>
          <a:prstGeom prst="rect">
            <a:avLst/>
          </a:prstGeom>
        </p:spPr>
        <p:txBody>
          <a:bodyPr lIns="0" tIns="0" rIns="0" bIns="0" rtlCol="0" anchor="t">
            <a:spAutoFit/>
          </a:bodyPr>
          <a:lstStyle/>
          <a:p>
            <a:pPr marL="0" lvl="0" indent="0" algn="l">
              <a:lnSpc>
                <a:spcPts val="4158"/>
              </a:lnSpc>
            </a:pPr>
            <a:r>
              <a:rPr lang="en-US" sz="3198" b="1" spc="-95">
                <a:solidFill>
                  <a:srgbClr val="0E1B3F"/>
                </a:solidFill>
                <a:latin typeface="Public Sans Bold"/>
                <a:ea typeface="Public Sans Bold"/>
                <a:cs typeface="Public Sans Bold"/>
                <a:sym typeface="Public Sans Bold"/>
              </a:rPr>
              <a:t>Part 3:</a:t>
            </a:r>
          </a:p>
        </p:txBody>
      </p:sp>
      <p:sp>
        <p:nvSpPr>
          <p:cNvPr id="23" name="TextBox 23"/>
          <p:cNvSpPr txBox="1"/>
          <p:nvPr/>
        </p:nvSpPr>
        <p:spPr>
          <a:xfrm>
            <a:off x="6565187" y="7505624"/>
            <a:ext cx="1567630" cy="521548"/>
          </a:xfrm>
          <a:prstGeom prst="rect">
            <a:avLst/>
          </a:prstGeom>
        </p:spPr>
        <p:txBody>
          <a:bodyPr lIns="0" tIns="0" rIns="0" bIns="0" rtlCol="0" anchor="t">
            <a:spAutoFit/>
          </a:bodyPr>
          <a:lstStyle/>
          <a:p>
            <a:pPr marL="0" lvl="0" indent="0" algn="l">
              <a:lnSpc>
                <a:spcPts val="4158"/>
              </a:lnSpc>
            </a:pPr>
            <a:r>
              <a:rPr lang="en-US" sz="3198" b="1" spc="-95">
                <a:solidFill>
                  <a:srgbClr val="0E1B3F"/>
                </a:solidFill>
                <a:latin typeface="Public Sans Bold"/>
                <a:ea typeface="Public Sans Bold"/>
                <a:cs typeface="Public Sans Bold"/>
                <a:sym typeface="Public Sans Bold"/>
              </a:rPr>
              <a:t>Part 4:</a:t>
            </a:r>
          </a:p>
        </p:txBody>
      </p:sp>
      <p:sp>
        <p:nvSpPr>
          <p:cNvPr id="24" name="TextBox 24"/>
          <p:cNvSpPr txBox="1"/>
          <p:nvPr/>
        </p:nvSpPr>
        <p:spPr>
          <a:xfrm>
            <a:off x="10708874" y="5598188"/>
            <a:ext cx="6689024" cy="675301"/>
          </a:xfrm>
          <a:prstGeom prst="rect">
            <a:avLst/>
          </a:prstGeom>
        </p:spPr>
        <p:txBody>
          <a:bodyPr lIns="0" tIns="0" rIns="0" bIns="0" rtlCol="0" anchor="t">
            <a:spAutoFit/>
          </a:bodyPr>
          <a:lstStyle/>
          <a:p>
            <a:pPr algn="l">
              <a:lnSpc>
                <a:spcPts val="5418"/>
              </a:lnSpc>
              <a:spcBef>
                <a:spcPct val="0"/>
              </a:spcBef>
            </a:pPr>
            <a:r>
              <a:rPr lang="en-US" sz="3870" b="1">
                <a:solidFill>
                  <a:srgbClr val="0E1B3F"/>
                </a:solidFill>
                <a:latin typeface="Public Sans Bold"/>
                <a:ea typeface="Public Sans Bold"/>
                <a:cs typeface="Public Sans Bold"/>
                <a:sym typeface="Public Sans Bold"/>
              </a:rPr>
              <a:t>Building Resilient Networks</a:t>
            </a:r>
          </a:p>
        </p:txBody>
      </p:sp>
      <p:sp>
        <p:nvSpPr>
          <p:cNvPr id="25" name="TextBox 25"/>
          <p:cNvSpPr txBox="1"/>
          <p:nvPr/>
        </p:nvSpPr>
        <p:spPr>
          <a:xfrm>
            <a:off x="10713393" y="7393906"/>
            <a:ext cx="6684504" cy="675301"/>
          </a:xfrm>
          <a:prstGeom prst="rect">
            <a:avLst/>
          </a:prstGeom>
        </p:spPr>
        <p:txBody>
          <a:bodyPr lIns="0" tIns="0" rIns="0" bIns="0" rtlCol="0" anchor="t">
            <a:spAutoFit/>
          </a:bodyPr>
          <a:lstStyle/>
          <a:p>
            <a:pPr algn="l">
              <a:lnSpc>
                <a:spcPts val="5418"/>
              </a:lnSpc>
              <a:spcBef>
                <a:spcPct val="0"/>
              </a:spcBef>
            </a:pPr>
            <a:r>
              <a:rPr lang="en-US" sz="3870" b="1">
                <a:solidFill>
                  <a:srgbClr val="0E1B3F"/>
                </a:solidFill>
                <a:latin typeface="Public Sans Bold"/>
                <a:ea typeface="Public Sans Bold"/>
                <a:cs typeface="Public Sans Bold"/>
                <a:sym typeface="Public Sans Bold"/>
              </a:rPr>
              <a:t>Future of Connectivity</a:t>
            </a:r>
          </a:p>
        </p:txBody>
      </p:sp>
      <p:sp>
        <p:nvSpPr>
          <p:cNvPr id="26" name="TextBox 26"/>
          <p:cNvSpPr txBox="1"/>
          <p:nvPr/>
        </p:nvSpPr>
        <p:spPr>
          <a:xfrm>
            <a:off x="11012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27" name="TextBox 27"/>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grpSp>
        <p:nvGrpSpPr>
          <p:cNvPr id="28" name="Group 28"/>
          <p:cNvGrpSpPr/>
          <p:nvPr/>
        </p:nvGrpSpPr>
        <p:grpSpPr>
          <a:xfrm>
            <a:off x="0" y="10131454"/>
            <a:ext cx="18288000" cy="155546"/>
            <a:chOff x="0" y="0"/>
            <a:chExt cx="4816593" cy="40967"/>
          </a:xfrm>
        </p:grpSpPr>
        <p:sp>
          <p:nvSpPr>
            <p:cNvPr id="29" name="Freeform 29"/>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30" name="TextBox 30"/>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31" name="Group 31"/>
          <p:cNvGrpSpPr/>
          <p:nvPr/>
        </p:nvGrpSpPr>
        <p:grpSpPr>
          <a:xfrm>
            <a:off x="8322365" y="0"/>
            <a:ext cx="7076661" cy="155546"/>
            <a:chOff x="0" y="0"/>
            <a:chExt cx="1863812" cy="40967"/>
          </a:xfrm>
        </p:grpSpPr>
        <p:sp>
          <p:nvSpPr>
            <p:cNvPr id="32" name="Freeform 32"/>
            <p:cNvSpPr/>
            <p:nvPr/>
          </p:nvSpPr>
          <p:spPr>
            <a:xfrm>
              <a:off x="0" y="0"/>
              <a:ext cx="1863812" cy="40967"/>
            </a:xfrm>
            <a:custGeom>
              <a:avLst/>
              <a:gdLst/>
              <a:ahLst/>
              <a:cxnLst/>
              <a:rect l="l" t="t" r="r" b="b"/>
              <a:pathLst>
                <a:path w="1863812" h="40967">
                  <a:moveTo>
                    <a:pt x="0" y="0"/>
                  </a:moveTo>
                  <a:lnTo>
                    <a:pt x="1863812" y="0"/>
                  </a:lnTo>
                  <a:lnTo>
                    <a:pt x="1863812" y="40967"/>
                  </a:lnTo>
                  <a:lnTo>
                    <a:pt x="0" y="40967"/>
                  </a:lnTo>
                  <a:close/>
                </a:path>
              </a:pathLst>
            </a:custGeom>
            <a:solidFill>
              <a:srgbClr val="FFCD0A"/>
            </a:solidFill>
          </p:spPr>
          <p:txBody>
            <a:bodyPr/>
            <a:lstStyle/>
            <a:p>
              <a:endParaRPr lang="en-US"/>
            </a:p>
          </p:txBody>
        </p:sp>
        <p:sp>
          <p:nvSpPr>
            <p:cNvPr id="33" name="TextBox 33"/>
            <p:cNvSpPr txBox="1"/>
            <p:nvPr/>
          </p:nvSpPr>
          <p:spPr>
            <a:xfrm>
              <a:off x="0" y="0"/>
              <a:ext cx="1863812" cy="40967"/>
            </a:xfrm>
            <a:prstGeom prst="rect">
              <a:avLst/>
            </a:prstGeom>
          </p:spPr>
          <p:txBody>
            <a:bodyPr lIns="50800" tIns="50800" rIns="50800" bIns="50800" rtlCol="0" anchor="ctr"/>
            <a:lstStyle/>
            <a:p>
              <a:pPr algn="ctr">
                <a:lnSpc>
                  <a:spcPts val="1680"/>
                </a:lnSpc>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grpSp>
        <p:nvGrpSpPr>
          <p:cNvPr id="3" name="Group 3"/>
          <p:cNvGrpSpPr/>
          <p:nvPr/>
        </p:nvGrpSpPr>
        <p:grpSpPr>
          <a:xfrm>
            <a:off x="952375" y="1028700"/>
            <a:ext cx="2019300" cy="1426575"/>
            <a:chOff x="0" y="0"/>
            <a:chExt cx="10403710" cy="7349907"/>
          </a:xfrm>
        </p:grpSpPr>
        <p:sp>
          <p:nvSpPr>
            <p:cNvPr id="4" name="Freeform 4"/>
            <p:cNvSpPr/>
            <p:nvPr/>
          </p:nvSpPr>
          <p:spPr>
            <a:xfrm>
              <a:off x="0" y="0"/>
              <a:ext cx="10403710" cy="7349907"/>
            </a:xfrm>
            <a:custGeom>
              <a:avLst/>
              <a:gdLst/>
              <a:ahLst/>
              <a:cxnLst/>
              <a:rect l="l" t="t" r="r" b="b"/>
              <a:pathLst>
                <a:path w="10403710" h="7349907">
                  <a:moveTo>
                    <a:pt x="0" y="0"/>
                  </a:moveTo>
                  <a:lnTo>
                    <a:pt x="0" y="7349907"/>
                  </a:lnTo>
                  <a:lnTo>
                    <a:pt x="10403710" y="7349907"/>
                  </a:lnTo>
                  <a:lnTo>
                    <a:pt x="10403710" y="0"/>
                  </a:lnTo>
                  <a:lnTo>
                    <a:pt x="0" y="0"/>
                  </a:lnTo>
                  <a:close/>
                  <a:moveTo>
                    <a:pt x="10342749" y="7288947"/>
                  </a:moveTo>
                  <a:lnTo>
                    <a:pt x="59690" y="7288947"/>
                  </a:lnTo>
                  <a:lnTo>
                    <a:pt x="59690" y="59690"/>
                  </a:lnTo>
                  <a:lnTo>
                    <a:pt x="10342749" y="59690"/>
                  </a:lnTo>
                  <a:lnTo>
                    <a:pt x="10342749" y="7288947"/>
                  </a:lnTo>
                  <a:close/>
                </a:path>
              </a:pathLst>
            </a:custGeom>
            <a:solidFill>
              <a:srgbClr val="0E1B3F"/>
            </a:solidFill>
          </p:spPr>
          <p:txBody>
            <a:bodyPr/>
            <a:lstStyle/>
            <a:p>
              <a:endParaRPr lang="en-US"/>
            </a:p>
          </p:txBody>
        </p:sp>
      </p:grpSp>
      <p:sp>
        <p:nvSpPr>
          <p:cNvPr id="5" name="Freeform 5"/>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6" name="Freeform 6"/>
          <p:cNvSpPr/>
          <p:nvPr/>
        </p:nvSpPr>
        <p:spPr>
          <a:xfrm>
            <a:off x="11536206" y="2455275"/>
            <a:ext cx="6751794" cy="6418476"/>
          </a:xfrm>
          <a:custGeom>
            <a:avLst/>
            <a:gdLst/>
            <a:ahLst/>
            <a:cxnLst/>
            <a:rect l="l" t="t" r="r" b="b"/>
            <a:pathLst>
              <a:path w="6751794" h="6418476">
                <a:moveTo>
                  <a:pt x="0" y="0"/>
                </a:moveTo>
                <a:lnTo>
                  <a:pt x="6751794" y="0"/>
                </a:lnTo>
                <a:lnTo>
                  <a:pt x="6751794" y="6418476"/>
                </a:lnTo>
                <a:lnTo>
                  <a:pt x="0" y="6418476"/>
                </a:lnTo>
                <a:lnTo>
                  <a:pt x="0" y="0"/>
                </a:lnTo>
                <a:close/>
              </a:path>
            </a:pathLst>
          </a:custGeom>
          <a:blipFill>
            <a:blip r:embed="rId4"/>
            <a:stretch>
              <a:fillRect l="-13324" t="-28169" r="-25803" b="-18182"/>
            </a:stretch>
          </a:blipFill>
        </p:spPr>
        <p:txBody>
          <a:bodyPr/>
          <a:lstStyle/>
          <a:p>
            <a:endParaRPr lang="en-US"/>
          </a:p>
        </p:txBody>
      </p:sp>
      <p:sp>
        <p:nvSpPr>
          <p:cNvPr id="7" name="TextBox 7"/>
          <p:cNvSpPr txBox="1"/>
          <p:nvPr/>
        </p:nvSpPr>
        <p:spPr>
          <a:xfrm>
            <a:off x="3127634" y="2306960"/>
            <a:ext cx="8043062" cy="6859751"/>
          </a:xfrm>
          <a:prstGeom prst="rect">
            <a:avLst/>
          </a:prstGeom>
        </p:spPr>
        <p:txBody>
          <a:bodyPr lIns="0" tIns="0" rIns="0" bIns="0" rtlCol="0" anchor="t">
            <a:spAutoFit/>
          </a:bodyPr>
          <a:lstStyle/>
          <a:p>
            <a:pPr marL="561339" lvl="1" indent="-280669" algn="just">
              <a:lnSpc>
                <a:spcPts val="3639"/>
              </a:lnSpc>
              <a:buFont typeface="Arial"/>
              <a:buChar char="•"/>
            </a:pPr>
            <a:r>
              <a:rPr lang="en-US" sz="2599">
                <a:solidFill>
                  <a:srgbClr val="0E1B3F"/>
                </a:solidFill>
                <a:latin typeface="Public Sans"/>
                <a:ea typeface="Public Sans"/>
                <a:cs typeface="Public Sans"/>
                <a:sym typeface="Public Sans"/>
              </a:rPr>
              <a:t>The internet has become a vital necessity, connecting people globally. It now shapes how people live, work, and communicate every day.</a:t>
            </a:r>
          </a:p>
          <a:p>
            <a:pPr algn="just">
              <a:lnSpc>
                <a:spcPts val="3639"/>
              </a:lnSpc>
            </a:pPr>
            <a:endParaRPr lang="en-US" sz="2599">
              <a:solidFill>
                <a:srgbClr val="0E1B3F"/>
              </a:solidFill>
              <a:latin typeface="Public Sans"/>
              <a:ea typeface="Public Sans"/>
              <a:cs typeface="Public Sans"/>
              <a:sym typeface="Public Sans"/>
            </a:endParaRPr>
          </a:p>
          <a:p>
            <a:pPr marL="561339" lvl="1" indent="-280669" algn="just">
              <a:lnSpc>
                <a:spcPts val="3639"/>
              </a:lnSpc>
              <a:buFont typeface="Arial"/>
              <a:buChar char="•"/>
            </a:pPr>
            <a:r>
              <a:rPr lang="en-US" sz="2599">
                <a:solidFill>
                  <a:srgbClr val="0E1B3F"/>
                </a:solidFill>
                <a:latin typeface="Public Sans"/>
                <a:ea typeface="Public Sans"/>
                <a:cs typeface="Public Sans"/>
                <a:sym typeface="Public Sans"/>
              </a:rPr>
              <a:t>Over 6.12 billion people, or 73.8% of the world, are online today. That number is on track to pass 75% by the end of the year.</a:t>
            </a:r>
          </a:p>
          <a:p>
            <a:pPr algn="just">
              <a:lnSpc>
                <a:spcPts val="3639"/>
              </a:lnSpc>
            </a:pPr>
            <a:endParaRPr lang="en-US" sz="2599">
              <a:solidFill>
                <a:srgbClr val="0E1B3F"/>
              </a:solidFill>
              <a:latin typeface="Public Sans"/>
              <a:ea typeface="Public Sans"/>
              <a:cs typeface="Public Sans"/>
              <a:sym typeface="Public Sans"/>
            </a:endParaRPr>
          </a:p>
          <a:p>
            <a:pPr marL="561339" lvl="1" indent="-280669" algn="just">
              <a:lnSpc>
                <a:spcPts val="3639"/>
              </a:lnSpc>
              <a:buFont typeface="Arial"/>
              <a:buChar char="•"/>
            </a:pPr>
            <a:r>
              <a:rPr lang="en-US" sz="2599">
                <a:solidFill>
                  <a:srgbClr val="0E1B3F"/>
                </a:solidFill>
                <a:latin typeface="Public Sans"/>
                <a:ea typeface="Public Sans"/>
                <a:cs typeface="Public Sans"/>
                <a:sym typeface="Public Sans"/>
              </a:rPr>
              <a:t>Smartphones and smart devices keep people constantly connected. They now make up roughly 89% of all mobile handsets in use.</a:t>
            </a:r>
          </a:p>
          <a:p>
            <a:pPr algn="just">
              <a:lnSpc>
                <a:spcPts val="3639"/>
              </a:lnSpc>
            </a:pPr>
            <a:endParaRPr lang="en-US" sz="2599">
              <a:solidFill>
                <a:srgbClr val="0E1B3F"/>
              </a:solidFill>
              <a:latin typeface="Public Sans"/>
              <a:ea typeface="Public Sans"/>
              <a:cs typeface="Public Sans"/>
              <a:sym typeface="Public Sans"/>
            </a:endParaRPr>
          </a:p>
          <a:p>
            <a:pPr marL="561339" lvl="1" indent="-280669" algn="just">
              <a:lnSpc>
                <a:spcPts val="3639"/>
              </a:lnSpc>
              <a:buFont typeface="Arial"/>
              <a:buChar char="•"/>
            </a:pPr>
            <a:r>
              <a:rPr lang="en-US" sz="2599">
                <a:solidFill>
                  <a:srgbClr val="0E1B3F"/>
                </a:solidFill>
                <a:latin typeface="Public Sans"/>
                <a:ea typeface="Public Sans"/>
                <a:cs typeface="Public Sans"/>
                <a:sym typeface="Public Sans"/>
              </a:rPr>
              <a:t>Hyper-connectivity is reshaping education, culture, and business. AI is now part of that shift, with over 4 billion adults using it monthly.</a:t>
            </a:r>
          </a:p>
        </p:txBody>
      </p:sp>
      <p:sp>
        <p:nvSpPr>
          <p:cNvPr id="8" name="TextBox 8"/>
          <p:cNvSpPr txBox="1"/>
          <p:nvPr/>
        </p:nvSpPr>
        <p:spPr>
          <a:xfrm>
            <a:off x="3635803" y="503737"/>
            <a:ext cx="10381938" cy="1381125"/>
          </a:xfrm>
          <a:prstGeom prst="rect">
            <a:avLst/>
          </a:prstGeom>
        </p:spPr>
        <p:txBody>
          <a:bodyPr lIns="0" tIns="0" rIns="0" bIns="0" rtlCol="0" anchor="t">
            <a:spAutoFit/>
          </a:bodyPr>
          <a:lstStyle/>
          <a:p>
            <a:pPr marL="0" lvl="0" indent="0" algn="l">
              <a:lnSpc>
                <a:spcPts val="10800"/>
              </a:lnSpc>
              <a:spcBef>
                <a:spcPct val="0"/>
              </a:spcBef>
            </a:pPr>
            <a:r>
              <a:rPr lang="en-US" sz="9000" b="1" spc="-270">
                <a:solidFill>
                  <a:srgbClr val="0E1B3F"/>
                </a:solidFill>
                <a:latin typeface="Public Sans Bold"/>
                <a:ea typeface="Public Sans Bold"/>
                <a:cs typeface="Public Sans Bold"/>
                <a:sym typeface="Public Sans Bold"/>
              </a:rPr>
              <a:t>Connectivity Today</a:t>
            </a:r>
          </a:p>
        </p:txBody>
      </p:sp>
      <p:sp>
        <p:nvSpPr>
          <p:cNvPr id="9" name="TextBox 9"/>
          <p:cNvSpPr txBox="1"/>
          <p:nvPr/>
        </p:nvSpPr>
        <p:spPr>
          <a:xfrm>
            <a:off x="1205078" y="1159193"/>
            <a:ext cx="1513893" cy="1112034"/>
          </a:xfrm>
          <a:prstGeom prst="rect">
            <a:avLst/>
          </a:prstGeom>
        </p:spPr>
        <p:txBody>
          <a:bodyPr lIns="0" tIns="0" rIns="0" bIns="0" rtlCol="0" anchor="t">
            <a:spAutoFit/>
          </a:bodyPr>
          <a:lstStyle/>
          <a:p>
            <a:pPr marL="0" lvl="0" indent="0" algn="l">
              <a:lnSpc>
                <a:spcPts val="2210"/>
              </a:lnSpc>
            </a:pPr>
            <a:r>
              <a:rPr lang="en-US" sz="1700" b="1" spc="-51">
                <a:solidFill>
                  <a:srgbClr val="0E1B3F"/>
                </a:solidFill>
                <a:latin typeface="Public Sans Bold"/>
                <a:ea typeface="Public Sans Bold"/>
                <a:cs typeface="Public Sans Bold"/>
                <a:sym typeface="Public Sans Bold"/>
              </a:rPr>
              <a:t>“Technology is best when it brings people together."</a:t>
            </a:r>
          </a:p>
        </p:txBody>
      </p:sp>
      <p:sp>
        <p:nvSpPr>
          <p:cNvPr id="10" name="TextBox 10"/>
          <p:cNvSpPr txBox="1"/>
          <p:nvPr/>
        </p:nvSpPr>
        <p:spPr>
          <a:xfrm>
            <a:off x="952375" y="2603865"/>
            <a:ext cx="2019300" cy="524024"/>
          </a:xfrm>
          <a:prstGeom prst="rect">
            <a:avLst/>
          </a:prstGeom>
        </p:spPr>
        <p:txBody>
          <a:bodyPr lIns="0" tIns="0" rIns="0" bIns="0" rtlCol="0" anchor="t">
            <a:spAutoFit/>
          </a:bodyPr>
          <a:lstStyle/>
          <a:p>
            <a:pPr marL="0" lvl="0" indent="0" algn="l">
              <a:lnSpc>
                <a:spcPts val="2099"/>
              </a:lnSpc>
              <a:spcBef>
                <a:spcPct val="0"/>
              </a:spcBef>
            </a:pPr>
            <a:r>
              <a:rPr lang="en-US" sz="1499">
                <a:solidFill>
                  <a:srgbClr val="0E1B3F"/>
                </a:solidFill>
                <a:latin typeface="Public Sans"/>
                <a:ea typeface="Public Sans"/>
                <a:cs typeface="Public Sans"/>
                <a:sym typeface="Public Sans"/>
              </a:rPr>
              <a:t>- Matt Mullenweg, founder of WordPress</a:t>
            </a:r>
          </a:p>
        </p:txBody>
      </p:sp>
      <p:sp>
        <p:nvSpPr>
          <p:cNvPr id="11" name="TextBox 11"/>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12" name="TextBox 12"/>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grpSp>
        <p:nvGrpSpPr>
          <p:cNvPr id="13" name="Group 13"/>
          <p:cNvGrpSpPr/>
          <p:nvPr/>
        </p:nvGrpSpPr>
        <p:grpSpPr>
          <a:xfrm>
            <a:off x="0" y="10131454"/>
            <a:ext cx="18288000" cy="155546"/>
            <a:chOff x="0" y="0"/>
            <a:chExt cx="4816593" cy="40967"/>
          </a:xfrm>
        </p:grpSpPr>
        <p:sp>
          <p:nvSpPr>
            <p:cNvPr id="14" name="Freeform 14"/>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15" name="TextBox 15"/>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16" name="Group 16"/>
          <p:cNvGrpSpPr/>
          <p:nvPr/>
        </p:nvGrpSpPr>
        <p:grpSpPr>
          <a:xfrm>
            <a:off x="0" y="4182606"/>
            <a:ext cx="340808" cy="3475216"/>
            <a:chOff x="0" y="0"/>
            <a:chExt cx="89760" cy="915283"/>
          </a:xfrm>
        </p:grpSpPr>
        <p:sp>
          <p:nvSpPr>
            <p:cNvPr id="17" name="Freeform 17"/>
            <p:cNvSpPr/>
            <p:nvPr/>
          </p:nvSpPr>
          <p:spPr>
            <a:xfrm>
              <a:off x="0" y="0"/>
              <a:ext cx="89760" cy="915283"/>
            </a:xfrm>
            <a:custGeom>
              <a:avLst/>
              <a:gdLst/>
              <a:ahLst/>
              <a:cxnLst/>
              <a:rect l="l" t="t" r="r" b="b"/>
              <a:pathLst>
                <a:path w="89760" h="915283">
                  <a:moveTo>
                    <a:pt x="0" y="0"/>
                  </a:moveTo>
                  <a:lnTo>
                    <a:pt x="89760" y="0"/>
                  </a:lnTo>
                  <a:lnTo>
                    <a:pt x="89760" y="915283"/>
                  </a:lnTo>
                  <a:lnTo>
                    <a:pt x="0" y="915283"/>
                  </a:lnTo>
                  <a:close/>
                </a:path>
              </a:pathLst>
            </a:custGeom>
            <a:solidFill>
              <a:srgbClr val="FFCD0A"/>
            </a:solidFill>
          </p:spPr>
          <p:txBody>
            <a:bodyPr/>
            <a:lstStyle/>
            <a:p>
              <a:endParaRPr lang="en-US"/>
            </a:p>
          </p:txBody>
        </p:sp>
        <p:sp>
          <p:nvSpPr>
            <p:cNvPr id="18" name="TextBox 18"/>
            <p:cNvSpPr txBox="1"/>
            <p:nvPr/>
          </p:nvSpPr>
          <p:spPr>
            <a:xfrm>
              <a:off x="0" y="0"/>
              <a:ext cx="89760" cy="915283"/>
            </a:xfrm>
            <a:prstGeom prst="rect">
              <a:avLst/>
            </a:prstGeom>
          </p:spPr>
          <p:txBody>
            <a:bodyPr lIns="50800" tIns="50800" rIns="50800" bIns="50800" rtlCol="0" anchor="ctr"/>
            <a:lstStyle/>
            <a:p>
              <a:pPr algn="ctr">
                <a:lnSpc>
                  <a:spcPts val="1680"/>
                </a:lnSpc>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sp>
        <p:nvSpPr>
          <p:cNvPr id="3" name="AutoShape 3"/>
          <p:cNvSpPr/>
          <p:nvPr/>
        </p:nvSpPr>
        <p:spPr>
          <a:xfrm>
            <a:off x="971550" y="5175315"/>
            <a:ext cx="4475222" cy="10414"/>
          </a:xfrm>
          <a:prstGeom prst="rect">
            <a:avLst/>
          </a:prstGeom>
          <a:solidFill>
            <a:srgbClr val="0E1B3F"/>
          </a:solidFill>
        </p:spPr>
        <p:txBody>
          <a:bodyPr/>
          <a:lstStyle/>
          <a:p>
            <a:endParaRPr lang="en-US"/>
          </a:p>
        </p:txBody>
      </p:sp>
      <p:sp>
        <p:nvSpPr>
          <p:cNvPr id="4" name="AutoShape 4"/>
          <p:cNvSpPr/>
          <p:nvPr/>
        </p:nvSpPr>
        <p:spPr>
          <a:xfrm>
            <a:off x="971550" y="8565562"/>
            <a:ext cx="4475222" cy="10454"/>
          </a:xfrm>
          <a:prstGeom prst="rect">
            <a:avLst/>
          </a:prstGeom>
          <a:solidFill>
            <a:srgbClr val="0E1B3F"/>
          </a:solidFill>
        </p:spPr>
        <p:txBody>
          <a:bodyPr/>
          <a:lstStyle/>
          <a:p>
            <a:endParaRPr lang="en-US"/>
          </a:p>
        </p:txBody>
      </p:sp>
      <p:sp>
        <p:nvSpPr>
          <p:cNvPr id="5" name="AutoShape 5"/>
          <p:cNvSpPr/>
          <p:nvPr/>
        </p:nvSpPr>
        <p:spPr>
          <a:xfrm>
            <a:off x="6415188" y="5164981"/>
            <a:ext cx="4921650" cy="10334"/>
          </a:xfrm>
          <a:prstGeom prst="rect">
            <a:avLst/>
          </a:prstGeom>
          <a:solidFill>
            <a:srgbClr val="0E1B3F"/>
          </a:solidFill>
        </p:spPr>
        <p:txBody>
          <a:bodyPr/>
          <a:lstStyle/>
          <a:p>
            <a:endParaRPr lang="en-US"/>
          </a:p>
        </p:txBody>
      </p:sp>
      <p:sp>
        <p:nvSpPr>
          <p:cNvPr id="6" name="AutoShape 6"/>
          <p:cNvSpPr/>
          <p:nvPr/>
        </p:nvSpPr>
        <p:spPr>
          <a:xfrm>
            <a:off x="6415188" y="8544894"/>
            <a:ext cx="4921650" cy="10370"/>
          </a:xfrm>
          <a:prstGeom prst="rect">
            <a:avLst/>
          </a:prstGeom>
          <a:solidFill>
            <a:srgbClr val="0E1B3F"/>
          </a:solidFill>
        </p:spPr>
        <p:txBody>
          <a:bodyPr/>
          <a:lstStyle/>
          <a:p>
            <a:endParaRPr lang="en-US"/>
          </a:p>
        </p:txBody>
      </p:sp>
      <p:sp>
        <p:nvSpPr>
          <p:cNvPr id="7" name="Freeform 7"/>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8" name="Freeform 8"/>
          <p:cNvSpPr/>
          <p:nvPr/>
        </p:nvSpPr>
        <p:spPr>
          <a:xfrm>
            <a:off x="11215128" y="1819602"/>
            <a:ext cx="7072872" cy="7438698"/>
          </a:xfrm>
          <a:custGeom>
            <a:avLst/>
            <a:gdLst/>
            <a:ahLst/>
            <a:cxnLst/>
            <a:rect l="l" t="t" r="r" b="b"/>
            <a:pathLst>
              <a:path w="7072872" h="7438698">
                <a:moveTo>
                  <a:pt x="0" y="0"/>
                </a:moveTo>
                <a:lnTo>
                  <a:pt x="7072872" y="0"/>
                </a:lnTo>
                <a:lnTo>
                  <a:pt x="7072872" y="7438698"/>
                </a:lnTo>
                <a:lnTo>
                  <a:pt x="0" y="7438698"/>
                </a:lnTo>
                <a:lnTo>
                  <a:pt x="0" y="0"/>
                </a:lnTo>
                <a:close/>
              </a:path>
            </a:pathLst>
          </a:custGeom>
          <a:blipFill>
            <a:blip r:embed="rId4"/>
            <a:stretch>
              <a:fillRect r="-5172"/>
            </a:stretch>
          </a:blipFill>
        </p:spPr>
        <p:txBody>
          <a:bodyPr/>
          <a:lstStyle/>
          <a:p>
            <a:endParaRPr lang="en-US"/>
          </a:p>
        </p:txBody>
      </p:sp>
      <p:sp>
        <p:nvSpPr>
          <p:cNvPr id="9" name="TextBox 9"/>
          <p:cNvSpPr txBox="1"/>
          <p:nvPr/>
        </p:nvSpPr>
        <p:spPr>
          <a:xfrm>
            <a:off x="942975" y="729771"/>
            <a:ext cx="12072579" cy="1238250"/>
          </a:xfrm>
          <a:prstGeom prst="rect">
            <a:avLst/>
          </a:prstGeom>
        </p:spPr>
        <p:txBody>
          <a:bodyPr lIns="0" tIns="0" rIns="0" bIns="0" rtlCol="0" anchor="t">
            <a:spAutoFit/>
          </a:bodyPr>
          <a:lstStyle/>
          <a:p>
            <a:pPr marL="0" lvl="0" indent="0" algn="l">
              <a:lnSpc>
                <a:spcPts val="9600"/>
              </a:lnSpc>
              <a:spcBef>
                <a:spcPct val="0"/>
              </a:spcBef>
            </a:pPr>
            <a:r>
              <a:rPr lang="en-US" sz="8000" b="1" spc="-240">
                <a:solidFill>
                  <a:srgbClr val="0E1B3F"/>
                </a:solidFill>
                <a:latin typeface="Public Sans Bold"/>
                <a:ea typeface="Public Sans Bold"/>
                <a:cs typeface="Public Sans Bold"/>
                <a:sym typeface="Public Sans Bold"/>
              </a:rPr>
              <a:t>Internet Around the World</a:t>
            </a:r>
          </a:p>
        </p:txBody>
      </p:sp>
      <p:sp>
        <p:nvSpPr>
          <p:cNvPr id="10" name="TextBox 10"/>
          <p:cNvSpPr txBox="1"/>
          <p:nvPr/>
        </p:nvSpPr>
        <p:spPr>
          <a:xfrm>
            <a:off x="971550" y="3029949"/>
            <a:ext cx="4475222" cy="713329"/>
          </a:xfrm>
          <a:prstGeom prst="rect">
            <a:avLst/>
          </a:prstGeom>
        </p:spPr>
        <p:txBody>
          <a:bodyPr lIns="0" tIns="0" rIns="0" bIns="0" rtlCol="0" anchor="t">
            <a:spAutoFit/>
          </a:bodyPr>
          <a:lstStyle/>
          <a:p>
            <a:pPr marL="0" lvl="0" indent="0" algn="just">
              <a:lnSpc>
                <a:spcPts val="2820"/>
              </a:lnSpc>
            </a:pPr>
            <a:r>
              <a:rPr lang="en-US" sz="2169" b="1" spc="-65">
                <a:solidFill>
                  <a:srgbClr val="0E1B3F"/>
                </a:solidFill>
                <a:latin typeface="Public Sans Bold"/>
                <a:ea typeface="Public Sans Bold"/>
                <a:cs typeface="Public Sans Bold"/>
                <a:sym typeface="Public Sans Bold"/>
              </a:rPr>
              <a:t>Approximately 6.12 billion people are online worldwide</a:t>
            </a:r>
          </a:p>
        </p:txBody>
      </p:sp>
      <p:sp>
        <p:nvSpPr>
          <p:cNvPr id="11" name="TextBox 11"/>
          <p:cNvSpPr txBox="1"/>
          <p:nvPr/>
        </p:nvSpPr>
        <p:spPr>
          <a:xfrm>
            <a:off x="971550" y="3947559"/>
            <a:ext cx="4475222" cy="1021320"/>
          </a:xfrm>
          <a:prstGeom prst="rect">
            <a:avLst/>
          </a:prstGeom>
        </p:spPr>
        <p:txBody>
          <a:bodyPr lIns="0" tIns="0" rIns="0" bIns="0" rtlCol="0" anchor="t">
            <a:spAutoFit/>
          </a:bodyPr>
          <a:lstStyle/>
          <a:p>
            <a:pPr marL="0" lvl="0" indent="0" algn="just">
              <a:lnSpc>
                <a:spcPts val="2734"/>
              </a:lnSpc>
              <a:spcBef>
                <a:spcPct val="0"/>
              </a:spcBef>
            </a:pPr>
            <a:r>
              <a:rPr lang="en-US" sz="1952">
                <a:solidFill>
                  <a:srgbClr val="0E1B3F"/>
                </a:solidFill>
                <a:latin typeface="Public Sans"/>
                <a:ea typeface="Public Sans"/>
                <a:cs typeface="Public Sans"/>
                <a:sym typeface="Public Sans"/>
              </a:rPr>
              <a:t>The global internet population grew by 59 million users in the 12 months leading up to April 2026.</a:t>
            </a:r>
          </a:p>
        </p:txBody>
      </p:sp>
      <p:sp>
        <p:nvSpPr>
          <p:cNvPr id="12" name="TextBox 12"/>
          <p:cNvSpPr txBox="1"/>
          <p:nvPr/>
        </p:nvSpPr>
        <p:spPr>
          <a:xfrm>
            <a:off x="971550" y="2318211"/>
            <a:ext cx="3771240" cy="543652"/>
          </a:xfrm>
          <a:prstGeom prst="rect">
            <a:avLst/>
          </a:prstGeom>
        </p:spPr>
        <p:txBody>
          <a:bodyPr lIns="0" tIns="0" rIns="0" bIns="0" rtlCol="0" anchor="t">
            <a:spAutoFit/>
          </a:bodyPr>
          <a:lstStyle/>
          <a:p>
            <a:pPr marL="0" lvl="0" indent="0" algn="l">
              <a:lnSpc>
                <a:spcPts val="4231"/>
              </a:lnSpc>
            </a:pPr>
            <a:r>
              <a:rPr lang="en-US" sz="3254" b="1" spc="-97">
                <a:solidFill>
                  <a:srgbClr val="0E1B3F"/>
                </a:solidFill>
                <a:latin typeface="Public Sans Bold"/>
                <a:ea typeface="Public Sans Bold"/>
                <a:cs typeface="Public Sans Bold"/>
                <a:sym typeface="Public Sans Bold"/>
              </a:rPr>
              <a:t>01</a:t>
            </a:r>
          </a:p>
        </p:txBody>
      </p:sp>
      <p:sp>
        <p:nvSpPr>
          <p:cNvPr id="13" name="TextBox 13"/>
          <p:cNvSpPr txBox="1"/>
          <p:nvPr/>
        </p:nvSpPr>
        <p:spPr>
          <a:xfrm>
            <a:off x="971550" y="6279495"/>
            <a:ext cx="4475222" cy="713329"/>
          </a:xfrm>
          <a:prstGeom prst="rect">
            <a:avLst/>
          </a:prstGeom>
        </p:spPr>
        <p:txBody>
          <a:bodyPr lIns="0" tIns="0" rIns="0" bIns="0" rtlCol="0" anchor="t">
            <a:spAutoFit/>
          </a:bodyPr>
          <a:lstStyle/>
          <a:p>
            <a:pPr marL="0" lvl="0" indent="0" algn="just">
              <a:lnSpc>
                <a:spcPts val="2820"/>
              </a:lnSpc>
            </a:pPr>
            <a:r>
              <a:rPr lang="en-US" sz="2169" b="1" spc="-65">
                <a:solidFill>
                  <a:srgbClr val="0E1B3F"/>
                </a:solidFill>
                <a:latin typeface="Public Sans Bold"/>
                <a:ea typeface="Public Sans Bold"/>
                <a:cs typeface="Public Sans Bold"/>
                <a:sym typeface="Public Sans Bold"/>
              </a:rPr>
              <a:t>Asia-Pacific continues to lead global connectivity</a:t>
            </a:r>
          </a:p>
        </p:txBody>
      </p:sp>
      <p:sp>
        <p:nvSpPr>
          <p:cNvPr id="14" name="TextBox 14"/>
          <p:cNvSpPr txBox="1"/>
          <p:nvPr/>
        </p:nvSpPr>
        <p:spPr>
          <a:xfrm>
            <a:off x="971550" y="7182798"/>
            <a:ext cx="4475222" cy="1021320"/>
          </a:xfrm>
          <a:prstGeom prst="rect">
            <a:avLst/>
          </a:prstGeom>
        </p:spPr>
        <p:txBody>
          <a:bodyPr lIns="0" tIns="0" rIns="0" bIns="0" rtlCol="0" anchor="t">
            <a:spAutoFit/>
          </a:bodyPr>
          <a:lstStyle/>
          <a:p>
            <a:pPr marL="0" lvl="0" indent="0" algn="just">
              <a:lnSpc>
                <a:spcPts val="2734"/>
              </a:lnSpc>
              <a:spcBef>
                <a:spcPct val="0"/>
              </a:spcBef>
            </a:pPr>
            <a:r>
              <a:rPr lang="en-US" sz="1952">
                <a:solidFill>
                  <a:srgbClr val="0E1B3F"/>
                </a:solidFill>
                <a:latin typeface="Public Sans"/>
                <a:ea typeface="Public Sans"/>
                <a:cs typeface="Public Sans"/>
                <a:sym typeface="Public Sans"/>
              </a:rPr>
              <a:t>Adoption across the region remains the strongest in the world, well ahead of other markets.</a:t>
            </a:r>
          </a:p>
        </p:txBody>
      </p:sp>
      <p:sp>
        <p:nvSpPr>
          <p:cNvPr id="15" name="TextBox 15"/>
          <p:cNvSpPr txBox="1"/>
          <p:nvPr/>
        </p:nvSpPr>
        <p:spPr>
          <a:xfrm>
            <a:off x="971550" y="5567757"/>
            <a:ext cx="3771240" cy="543652"/>
          </a:xfrm>
          <a:prstGeom prst="rect">
            <a:avLst/>
          </a:prstGeom>
        </p:spPr>
        <p:txBody>
          <a:bodyPr lIns="0" tIns="0" rIns="0" bIns="0" rtlCol="0" anchor="t">
            <a:spAutoFit/>
          </a:bodyPr>
          <a:lstStyle/>
          <a:p>
            <a:pPr marL="0" lvl="0" indent="0" algn="just">
              <a:lnSpc>
                <a:spcPts val="4231"/>
              </a:lnSpc>
            </a:pPr>
            <a:r>
              <a:rPr lang="en-US" sz="3254" b="1" spc="-97">
                <a:solidFill>
                  <a:srgbClr val="0E1B3F"/>
                </a:solidFill>
                <a:latin typeface="Public Sans Bold"/>
                <a:ea typeface="Public Sans Bold"/>
                <a:cs typeface="Public Sans Bold"/>
                <a:sym typeface="Public Sans Bold"/>
              </a:rPr>
              <a:t>03</a:t>
            </a:r>
          </a:p>
        </p:txBody>
      </p:sp>
      <p:sp>
        <p:nvSpPr>
          <p:cNvPr id="16" name="TextBox 16"/>
          <p:cNvSpPr txBox="1"/>
          <p:nvPr/>
        </p:nvSpPr>
        <p:spPr>
          <a:xfrm>
            <a:off x="6415188" y="3029949"/>
            <a:ext cx="4921650" cy="713329"/>
          </a:xfrm>
          <a:prstGeom prst="rect">
            <a:avLst/>
          </a:prstGeom>
        </p:spPr>
        <p:txBody>
          <a:bodyPr lIns="0" tIns="0" rIns="0" bIns="0" rtlCol="0" anchor="t">
            <a:spAutoFit/>
          </a:bodyPr>
          <a:lstStyle/>
          <a:p>
            <a:pPr marL="0" lvl="0" indent="0" algn="just">
              <a:lnSpc>
                <a:spcPts val="2820"/>
              </a:lnSpc>
            </a:pPr>
            <a:r>
              <a:rPr lang="en-US" sz="2169" b="1" spc="-65">
                <a:solidFill>
                  <a:srgbClr val="0E1B3F"/>
                </a:solidFill>
                <a:latin typeface="Public Sans Bold"/>
                <a:ea typeface="Public Sans Bold"/>
                <a:cs typeface="Public Sans Bold"/>
                <a:sym typeface="Public Sans Bold"/>
              </a:rPr>
              <a:t>5.83 billion people connect via mobile devices</a:t>
            </a:r>
          </a:p>
        </p:txBody>
      </p:sp>
      <p:sp>
        <p:nvSpPr>
          <p:cNvPr id="17" name="TextBox 17"/>
          <p:cNvSpPr txBox="1"/>
          <p:nvPr/>
        </p:nvSpPr>
        <p:spPr>
          <a:xfrm>
            <a:off x="6415188" y="3937385"/>
            <a:ext cx="4921650" cy="1021320"/>
          </a:xfrm>
          <a:prstGeom prst="rect">
            <a:avLst/>
          </a:prstGeom>
        </p:spPr>
        <p:txBody>
          <a:bodyPr lIns="0" tIns="0" rIns="0" bIns="0" rtlCol="0" anchor="t">
            <a:spAutoFit/>
          </a:bodyPr>
          <a:lstStyle/>
          <a:p>
            <a:pPr marL="0" lvl="0" indent="0" algn="just">
              <a:lnSpc>
                <a:spcPts val="2734"/>
              </a:lnSpc>
              <a:spcBef>
                <a:spcPct val="0"/>
              </a:spcBef>
            </a:pPr>
            <a:r>
              <a:rPr lang="en-US" sz="1952">
                <a:solidFill>
                  <a:srgbClr val="0E1B3F"/>
                </a:solidFill>
                <a:latin typeface="Public Sans"/>
                <a:ea typeface="Public Sans"/>
                <a:cs typeface="Public Sans"/>
                <a:sym typeface="Public Sans"/>
              </a:rPr>
              <a:t>Mobile remains the primary gateway to the internet, with smartphones making up 89.1% of handsets in use.</a:t>
            </a:r>
          </a:p>
        </p:txBody>
      </p:sp>
      <p:sp>
        <p:nvSpPr>
          <p:cNvPr id="18" name="TextBox 18"/>
          <p:cNvSpPr txBox="1"/>
          <p:nvPr/>
        </p:nvSpPr>
        <p:spPr>
          <a:xfrm>
            <a:off x="6415188" y="2318211"/>
            <a:ext cx="3771240" cy="543652"/>
          </a:xfrm>
          <a:prstGeom prst="rect">
            <a:avLst/>
          </a:prstGeom>
        </p:spPr>
        <p:txBody>
          <a:bodyPr lIns="0" tIns="0" rIns="0" bIns="0" rtlCol="0" anchor="t">
            <a:spAutoFit/>
          </a:bodyPr>
          <a:lstStyle/>
          <a:p>
            <a:pPr marL="0" lvl="0" indent="0" algn="l">
              <a:lnSpc>
                <a:spcPts val="4231"/>
              </a:lnSpc>
            </a:pPr>
            <a:r>
              <a:rPr lang="en-US" sz="3254" b="1" spc="-97">
                <a:solidFill>
                  <a:srgbClr val="0E1B3F"/>
                </a:solidFill>
                <a:latin typeface="Public Sans Bold"/>
                <a:ea typeface="Public Sans Bold"/>
                <a:cs typeface="Public Sans Bold"/>
                <a:sym typeface="Public Sans Bold"/>
              </a:rPr>
              <a:t>02</a:t>
            </a:r>
          </a:p>
        </p:txBody>
      </p:sp>
      <p:sp>
        <p:nvSpPr>
          <p:cNvPr id="19" name="TextBox 19"/>
          <p:cNvSpPr txBox="1"/>
          <p:nvPr/>
        </p:nvSpPr>
        <p:spPr>
          <a:xfrm>
            <a:off x="6415188" y="6279495"/>
            <a:ext cx="4921650" cy="713329"/>
          </a:xfrm>
          <a:prstGeom prst="rect">
            <a:avLst/>
          </a:prstGeom>
        </p:spPr>
        <p:txBody>
          <a:bodyPr lIns="0" tIns="0" rIns="0" bIns="0" rtlCol="0" anchor="t">
            <a:spAutoFit/>
          </a:bodyPr>
          <a:lstStyle/>
          <a:p>
            <a:pPr marL="0" lvl="0" indent="0" algn="just">
              <a:lnSpc>
                <a:spcPts val="2820"/>
              </a:lnSpc>
            </a:pPr>
            <a:r>
              <a:rPr lang="en-US" sz="2169" b="1" spc="-65">
                <a:solidFill>
                  <a:srgbClr val="0E1B3F"/>
                </a:solidFill>
                <a:latin typeface="Public Sans Bold"/>
                <a:ea typeface="Public Sans Bold"/>
                <a:cs typeface="Public Sans Bold"/>
                <a:sym typeface="Public Sans Bold"/>
              </a:rPr>
              <a:t>AI use has become nearly as common as search</a:t>
            </a:r>
          </a:p>
        </p:txBody>
      </p:sp>
      <p:sp>
        <p:nvSpPr>
          <p:cNvPr id="20" name="TextBox 20"/>
          <p:cNvSpPr txBox="1"/>
          <p:nvPr/>
        </p:nvSpPr>
        <p:spPr>
          <a:xfrm>
            <a:off x="6415188" y="7182798"/>
            <a:ext cx="4921650" cy="1021320"/>
          </a:xfrm>
          <a:prstGeom prst="rect">
            <a:avLst/>
          </a:prstGeom>
        </p:spPr>
        <p:txBody>
          <a:bodyPr lIns="0" tIns="0" rIns="0" bIns="0" rtlCol="0" anchor="t">
            <a:spAutoFit/>
          </a:bodyPr>
          <a:lstStyle/>
          <a:p>
            <a:pPr marL="0" lvl="0" indent="0" algn="just">
              <a:lnSpc>
                <a:spcPts val="2734"/>
              </a:lnSpc>
              <a:spcBef>
                <a:spcPct val="0"/>
              </a:spcBef>
            </a:pPr>
            <a:r>
              <a:rPr lang="en-US" sz="1952">
                <a:solidFill>
                  <a:srgbClr val="0E1B3F"/>
                </a:solidFill>
                <a:latin typeface="Public Sans"/>
                <a:ea typeface="Public Sans"/>
                <a:cs typeface="Public Sans"/>
                <a:sym typeface="Public Sans"/>
              </a:rPr>
              <a:t>4.02 billion adults now use some form of AI monthly, more than the number who use email or online shopping.</a:t>
            </a:r>
          </a:p>
        </p:txBody>
      </p:sp>
      <p:sp>
        <p:nvSpPr>
          <p:cNvPr id="21" name="TextBox 21"/>
          <p:cNvSpPr txBox="1"/>
          <p:nvPr/>
        </p:nvSpPr>
        <p:spPr>
          <a:xfrm>
            <a:off x="6415188" y="5567757"/>
            <a:ext cx="3771240" cy="543652"/>
          </a:xfrm>
          <a:prstGeom prst="rect">
            <a:avLst/>
          </a:prstGeom>
        </p:spPr>
        <p:txBody>
          <a:bodyPr lIns="0" tIns="0" rIns="0" bIns="0" rtlCol="0" anchor="t">
            <a:spAutoFit/>
          </a:bodyPr>
          <a:lstStyle/>
          <a:p>
            <a:pPr marL="0" lvl="0" indent="0" algn="just">
              <a:lnSpc>
                <a:spcPts val="4231"/>
              </a:lnSpc>
            </a:pPr>
            <a:r>
              <a:rPr lang="en-US" sz="3254" b="1" spc="-97">
                <a:solidFill>
                  <a:srgbClr val="0E1B3F"/>
                </a:solidFill>
                <a:latin typeface="Public Sans Bold"/>
                <a:ea typeface="Public Sans Bold"/>
                <a:cs typeface="Public Sans Bold"/>
                <a:sym typeface="Public Sans Bold"/>
              </a:rPr>
              <a:t>04</a:t>
            </a:r>
          </a:p>
        </p:txBody>
      </p:sp>
      <p:sp>
        <p:nvSpPr>
          <p:cNvPr id="22" name="TextBox 22"/>
          <p:cNvSpPr txBox="1"/>
          <p:nvPr/>
        </p:nvSpPr>
        <p:spPr>
          <a:xfrm>
            <a:off x="1028700" y="9066277"/>
            <a:ext cx="8885051" cy="209476"/>
          </a:xfrm>
          <a:prstGeom prst="rect">
            <a:avLst/>
          </a:prstGeom>
        </p:spPr>
        <p:txBody>
          <a:bodyPr lIns="0" tIns="0" rIns="0" bIns="0" rtlCol="0" anchor="t">
            <a:spAutoFit/>
          </a:bodyPr>
          <a:lstStyle/>
          <a:p>
            <a:pPr algn="l">
              <a:lnSpc>
                <a:spcPts val="1680"/>
              </a:lnSpc>
              <a:spcBef>
                <a:spcPct val="0"/>
              </a:spcBef>
            </a:pPr>
            <a:r>
              <a:rPr lang="en-US" sz="1400" i="1" spc="28">
                <a:solidFill>
                  <a:srgbClr val="0E1B3F"/>
                </a:solidFill>
                <a:latin typeface="Public Sans Italics"/>
                <a:ea typeface="Public Sans Italics"/>
                <a:cs typeface="Public Sans Italics"/>
                <a:sym typeface="Public Sans Italics"/>
              </a:rPr>
              <a:t>SOURCE: DATAREPORTAL - DIGITAL AROUND THE WORLD</a:t>
            </a:r>
          </a:p>
        </p:txBody>
      </p:sp>
      <p:sp>
        <p:nvSpPr>
          <p:cNvPr id="23" name="TextBox 23"/>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24" name="TextBox 24"/>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grpSp>
        <p:nvGrpSpPr>
          <p:cNvPr id="25" name="Group 25"/>
          <p:cNvGrpSpPr/>
          <p:nvPr/>
        </p:nvGrpSpPr>
        <p:grpSpPr>
          <a:xfrm>
            <a:off x="0" y="10131454"/>
            <a:ext cx="18288000" cy="155546"/>
            <a:chOff x="0" y="0"/>
            <a:chExt cx="4816593" cy="40967"/>
          </a:xfrm>
        </p:grpSpPr>
        <p:sp>
          <p:nvSpPr>
            <p:cNvPr id="26" name="Freeform 26"/>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27" name="TextBox 27"/>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28" name="Group 28"/>
          <p:cNvGrpSpPr/>
          <p:nvPr/>
        </p:nvGrpSpPr>
        <p:grpSpPr>
          <a:xfrm>
            <a:off x="0" y="0"/>
            <a:ext cx="340808" cy="3475216"/>
            <a:chOff x="0" y="0"/>
            <a:chExt cx="89760" cy="915283"/>
          </a:xfrm>
        </p:grpSpPr>
        <p:sp>
          <p:nvSpPr>
            <p:cNvPr id="29" name="Freeform 29"/>
            <p:cNvSpPr/>
            <p:nvPr/>
          </p:nvSpPr>
          <p:spPr>
            <a:xfrm>
              <a:off x="0" y="0"/>
              <a:ext cx="89760" cy="915283"/>
            </a:xfrm>
            <a:custGeom>
              <a:avLst/>
              <a:gdLst/>
              <a:ahLst/>
              <a:cxnLst/>
              <a:rect l="l" t="t" r="r" b="b"/>
              <a:pathLst>
                <a:path w="89760" h="915283">
                  <a:moveTo>
                    <a:pt x="0" y="0"/>
                  </a:moveTo>
                  <a:lnTo>
                    <a:pt x="89760" y="0"/>
                  </a:lnTo>
                  <a:lnTo>
                    <a:pt x="89760" y="915283"/>
                  </a:lnTo>
                  <a:lnTo>
                    <a:pt x="0" y="915283"/>
                  </a:lnTo>
                  <a:close/>
                </a:path>
              </a:pathLst>
            </a:custGeom>
            <a:solidFill>
              <a:srgbClr val="FFCD0A"/>
            </a:solidFill>
          </p:spPr>
          <p:txBody>
            <a:bodyPr/>
            <a:lstStyle/>
            <a:p>
              <a:endParaRPr lang="en-US"/>
            </a:p>
          </p:txBody>
        </p:sp>
        <p:sp>
          <p:nvSpPr>
            <p:cNvPr id="30" name="TextBox 30"/>
            <p:cNvSpPr txBox="1"/>
            <p:nvPr/>
          </p:nvSpPr>
          <p:spPr>
            <a:xfrm>
              <a:off x="0" y="0"/>
              <a:ext cx="89760" cy="915283"/>
            </a:xfrm>
            <a:prstGeom prst="rect">
              <a:avLst/>
            </a:prstGeom>
          </p:spPr>
          <p:txBody>
            <a:bodyPr lIns="50800" tIns="50800" rIns="50800" bIns="50800" rtlCol="0" anchor="ctr"/>
            <a:lstStyle/>
            <a:p>
              <a:pPr algn="ctr">
                <a:lnSpc>
                  <a:spcPts val="1680"/>
                </a:lnSpc>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2966" y="1500606"/>
            <a:ext cx="18372664" cy="8651133"/>
          </a:xfrm>
          <a:custGeom>
            <a:avLst/>
            <a:gdLst/>
            <a:ahLst/>
            <a:cxnLst/>
            <a:rect l="l" t="t" r="r" b="b"/>
            <a:pathLst>
              <a:path w="18372664" h="8651133">
                <a:moveTo>
                  <a:pt x="0" y="0"/>
                </a:moveTo>
                <a:lnTo>
                  <a:pt x="18372664" y="0"/>
                </a:lnTo>
                <a:lnTo>
                  <a:pt x="18372664" y="8651133"/>
                </a:lnTo>
                <a:lnTo>
                  <a:pt x="0" y="8651133"/>
                </a:lnTo>
                <a:lnTo>
                  <a:pt x="0" y="0"/>
                </a:lnTo>
                <a:close/>
              </a:path>
            </a:pathLst>
          </a:custGeom>
          <a:blipFill>
            <a:blip r:embed="rId2"/>
            <a:stretch>
              <a:fillRect t="-17345" r="-8093"/>
            </a:stretch>
          </a:blipFill>
        </p:spPr>
        <p:txBody>
          <a:bodyPr/>
          <a:lstStyle/>
          <a:p>
            <a:endParaRPr lang="en-US"/>
          </a:p>
        </p:txBody>
      </p:sp>
      <p:sp>
        <p:nvSpPr>
          <p:cNvPr id="3" name="Freeform 3"/>
          <p:cNvSpPr/>
          <p:nvPr/>
        </p:nvSpPr>
        <p:spPr>
          <a:xfrm>
            <a:off x="0" y="0"/>
            <a:ext cx="18145564" cy="1605381"/>
          </a:xfrm>
          <a:custGeom>
            <a:avLst/>
            <a:gdLst/>
            <a:ahLst/>
            <a:cxnLst/>
            <a:rect l="l" t="t" r="r" b="b"/>
            <a:pathLst>
              <a:path w="18145564" h="1605381">
                <a:moveTo>
                  <a:pt x="0" y="0"/>
                </a:moveTo>
                <a:lnTo>
                  <a:pt x="18145564" y="0"/>
                </a:lnTo>
                <a:lnTo>
                  <a:pt x="18145564" y="1605381"/>
                </a:lnTo>
                <a:lnTo>
                  <a:pt x="0" y="1605381"/>
                </a:lnTo>
                <a:lnTo>
                  <a:pt x="0" y="0"/>
                </a:lnTo>
                <a:close/>
              </a:path>
            </a:pathLst>
          </a:custGeom>
          <a:blipFill>
            <a:blip r:embed="rId3"/>
            <a:stretch>
              <a:fillRect t="-2502609" r="-784" b="-219422"/>
            </a:stretch>
          </a:blipFill>
        </p:spPr>
        <p:txBody>
          <a:bodyPr/>
          <a:lstStyle/>
          <a:p>
            <a:endParaRPr lang="en-US"/>
          </a:p>
        </p:txBody>
      </p:sp>
      <p:sp>
        <p:nvSpPr>
          <p:cNvPr id="4" name="Freeform 4"/>
          <p:cNvSpPr/>
          <p:nvPr/>
        </p:nvSpPr>
        <p:spPr>
          <a:xfrm>
            <a:off x="0" y="9258300"/>
            <a:ext cx="18145564" cy="1028700"/>
          </a:xfrm>
          <a:custGeom>
            <a:avLst/>
            <a:gdLst/>
            <a:ahLst/>
            <a:cxnLst/>
            <a:rect l="l" t="t" r="r" b="b"/>
            <a:pathLst>
              <a:path w="18145564" h="1028700">
                <a:moveTo>
                  <a:pt x="0" y="0"/>
                </a:moveTo>
                <a:lnTo>
                  <a:pt x="18145564" y="0"/>
                </a:lnTo>
                <a:lnTo>
                  <a:pt x="18145564" y="1028700"/>
                </a:lnTo>
                <a:lnTo>
                  <a:pt x="0" y="1028700"/>
                </a:lnTo>
                <a:lnTo>
                  <a:pt x="0" y="0"/>
                </a:lnTo>
                <a:close/>
              </a:path>
            </a:pathLst>
          </a:custGeom>
          <a:blipFill>
            <a:blip r:embed="rId3"/>
            <a:stretch>
              <a:fillRect t="-3898534" r="-784" b="-405506"/>
            </a:stretch>
          </a:blipFill>
        </p:spPr>
        <p:txBody>
          <a:bodyPr/>
          <a:lstStyle/>
          <a:p>
            <a:endParaRPr lang="en-US"/>
          </a:p>
        </p:txBody>
      </p:sp>
      <p:sp>
        <p:nvSpPr>
          <p:cNvPr id="5" name="Freeform 5"/>
          <p:cNvSpPr/>
          <p:nvPr/>
        </p:nvSpPr>
        <p:spPr>
          <a:xfrm>
            <a:off x="0" y="1237913"/>
            <a:ext cx="2746600" cy="956504"/>
          </a:xfrm>
          <a:custGeom>
            <a:avLst/>
            <a:gdLst/>
            <a:ahLst/>
            <a:cxnLst/>
            <a:rect l="l" t="t" r="r" b="b"/>
            <a:pathLst>
              <a:path w="2746600" h="956504">
                <a:moveTo>
                  <a:pt x="0" y="0"/>
                </a:moveTo>
                <a:lnTo>
                  <a:pt x="2746600" y="0"/>
                </a:lnTo>
                <a:lnTo>
                  <a:pt x="2746600" y="956503"/>
                </a:lnTo>
                <a:lnTo>
                  <a:pt x="0" y="956503"/>
                </a:lnTo>
                <a:lnTo>
                  <a:pt x="0" y="0"/>
                </a:lnTo>
                <a:close/>
              </a:path>
            </a:pathLst>
          </a:custGeom>
          <a:blipFill>
            <a:blip r:embed="rId3"/>
            <a:stretch>
              <a:fillRect t="-4200341" r="-565841" b="-436113"/>
            </a:stretch>
          </a:blipFill>
        </p:spPr>
        <p:txBody>
          <a:bodyPr/>
          <a:lstStyle/>
          <a:p>
            <a:endParaRPr lang="en-US"/>
          </a:p>
        </p:txBody>
      </p:sp>
      <p:sp>
        <p:nvSpPr>
          <p:cNvPr id="6" name="Freeform 6"/>
          <p:cNvSpPr/>
          <p:nvPr/>
        </p:nvSpPr>
        <p:spPr>
          <a:xfrm>
            <a:off x="15541400" y="1028700"/>
            <a:ext cx="2604164" cy="956504"/>
          </a:xfrm>
          <a:custGeom>
            <a:avLst/>
            <a:gdLst/>
            <a:ahLst/>
            <a:cxnLst/>
            <a:rect l="l" t="t" r="r" b="b"/>
            <a:pathLst>
              <a:path w="2604164" h="956504">
                <a:moveTo>
                  <a:pt x="0" y="0"/>
                </a:moveTo>
                <a:lnTo>
                  <a:pt x="2604164" y="0"/>
                </a:lnTo>
                <a:lnTo>
                  <a:pt x="2604164" y="956504"/>
                </a:lnTo>
                <a:lnTo>
                  <a:pt x="0" y="956504"/>
                </a:lnTo>
                <a:lnTo>
                  <a:pt x="0" y="0"/>
                </a:lnTo>
                <a:close/>
              </a:path>
            </a:pathLst>
          </a:custGeom>
          <a:blipFill>
            <a:blip r:embed="rId3"/>
            <a:stretch>
              <a:fillRect t="-4200341" r="-602259" b="-436113"/>
            </a:stretch>
          </a:blipFill>
        </p:spPr>
        <p:txBody>
          <a:bodyPr/>
          <a:lstStyle/>
          <a:p>
            <a:endParaRPr lang="en-US"/>
          </a:p>
        </p:txBody>
      </p:sp>
      <p:sp>
        <p:nvSpPr>
          <p:cNvPr id="7" name="Freeform 7"/>
          <p:cNvSpPr/>
          <p:nvPr/>
        </p:nvSpPr>
        <p:spPr>
          <a:xfrm>
            <a:off x="15087600" y="-5909"/>
            <a:ext cx="3200400" cy="1611290"/>
          </a:xfrm>
          <a:custGeom>
            <a:avLst/>
            <a:gdLst/>
            <a:ahLst/>
            <a:cxnLst/>
            <a:rect l="l" t="t" r="r" b="b"/>
            <a:pathLst>
              <a:path w="8521246" h="1611290">
                <a:moveTo>
                  <a:pt x="0" y="0"/>
                </a:moveTo>
                <a:lnTo>
                  <a:pt x="8521246" y="0"/>
                </a:lnTo>
                <a:lnTo>
                  <a:pt x="8521246" y="1611290"/>
                </a:lnTo>
                <a:lnTo>
                  <a:pt x="0" y="16112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2576024" y="6505136"/>
            <a:ext cx="630179" cy="590060"/>
          </a:xfrm>
          <a:custGeom>
            <a:avLst/>
            <a:gdLst/>
            <a:ahLst/>
            <a:cxnLst/>
            <a:rect l="l" t="t" r="r" b="b"/>
            <a:pathLst>
              <a:path w="630179" h="590060">
                <a:moveTo>
                  <a:pt x="0" y="0"/>
                </a:moveTo>
                <a:lnTo>
                  <a:pt x="630179" y="0"/>
                </a:lnTo>
                <a:lnTo>
                  <a:pt x="630179" y="590061"/>
                </a:lnTo>
                <a:lnTo>
                  <a:pt x="0" y="590061"/>
                </a:lnTo>
                <a:lnTo>
                  <a:pt x="0" y="0"/>
                </a:lnTo>
                <a:close/>
              </a:path>
            </a:pathLst>
          </a:custGeom>
          <a:blipFill>
            <a:blip r:embed="rId3"/>
            <a:stretch>
              <a:fillRect l="-168869" t="-4200341" r="-1521374" b="-436113"/>
            </a:stretch>
          </a:blipFill>
        </p:spPr>
        <p:txBody>
          <a:bodyPr/>
          <a:lstStyle/>
          <a:p>
            <a:endParaRPr lang="en-US"/>
          </a:p>
        </p:txBody>
      </p:sp>
      <p:sp>
        <p:nvSpPr>
          <p:cNvPr id="9" name="Freeform 9"/>
          <p:cNvSpPr/>
          <p:nvPr/>
        </p:nvSpPr>
        <p:spPr>
          <a:xfrm>
            <a:off x="13029123" y="6800167"/>
            <a:ext cx="630179" cy="590060"/>
          </a:xfrm>
          <a:custGeom>
            <a:avLst/>
            <a:gdLst/>
            <a:ahLst/>
            <a:cxnLst/>
            <a:rect l="l" t="t" r="r" b="b"/>
            <a:pathLst>
              <a:path w="630179" h="590060">
                <a:moveTo>
                  <a:pt x="0" y="0"/>
                </a:moveTo>
                <a:lnTo>
                  <a:pt x="630179" y="0"/>
                </a:lnTo>
                <a:lnTo>
                  <a:pt x="630179" y="590060"/>
                </a:lnTo>
                <a:lnTo>
                  <a:pt x="0" y="590060"/>
                </a:lnTo>
                <a:lnTo>
                  <a:pt x="0" y="0"/>
                </a:lnTo>
                <a:close/>
              </a:path>
            </a:pathLst>
          </a:custGeom>
          <a:blipFill>
            <a:blip r:embed="rId3"/>
            <a:stretch>
              <a:fillRect l="-168869" t="-4200341" r="-1521374" b="-436113"/>
            </a:stretch>
          </a:blipFill>
        </p:spPr>
        <p:txBody>
          <a:bodyPr/>
          <a:lstStyle/>
          <a:p>
            <a:endParaRPr lang="en-US"/>
          </a:p>
        </p:txBody>
      </p:sp>
      <p:grpSp>
        <p:nvGrpSpPr>
          <p:cNvPr id="10" name="Group 10"/>
          <p:cNvGrpSpPr/>
          <p:nvPr/>
        </p:nvGrpSpPr>
        <p:grpSpPr>
          <a:xfrm>
            <a:off x="1174638" y="-431605"/>
            <a:ext cx="1909716" cy="2416809"/>
            <a:chOff x="0" y="0"/>
            <a:chExt cx="502971" cy="636526"/>
          </a:xfrm>
        </p:grpSpPr>
        <p:sp>
          <p:nvSpPr>
            <p:cNvPr id="11" name="Freeform 11"/>
            <p:cNvSpPr/>
            <p:nvPr/>
          </p:nvSpPr>
          <p:spPr>
            <a:xfrm>
              <a:off x="0" y="0"/>
              <a:ext cx="502971" cy="636526"/>
            </a:xfrm>
            <a:custGeom>
              <a:avLst/>
              <a:gdLst/>
              <a:ahLst/>
              <a:cxnLst/>
              <a:rect l="l" t="t" r="r" b="b"/>
              <a:pathLst>
                <a:path w="502971" h="636526">
                  <a:moveTo>
                    <a:pt x="206752" y="0"/>
                  </a:moveTo>
                  <a:lnTo>
                    <a:pt x="296218" y="0"/>
                  </a:lnTo>
                  <a:cubicBezTo>
                    <a:pt x="410404" y="0"/>
                    <a:pt x="502971" y="92566"/>
                    <a:pt x="502971" y="206752"/>
                  </a:cubicBezTo>
                  <a:lnTo>
                    <a:pt x="502971" y="429774"/>
                  </a:lnTo>
                  <a:cubicBezTo>
                    <a:pt x="502971" y="484608"/>
                    <a:pt x="481188" y="537196"/>
                    <a:pt x="442414" y="575969"/>
                  </a:cubicBezTo>
                  <a:cubicBezTo>
                    <a:pt x="403641" y="614743"/>
                    <a:pt x="351052" y="636526"/>
                    <a:pt x="296218" y="636526"/>
                  </a:cubicBezTo>
                  <a:lnTo>
                    <a:pt x="206752" y="636526"/>
                  </a:lnTo>
                  <a:cubicBezTo>
                    <a:pt x="151918" y="636526"/>
                    <a:pt x="99330" y="614743"/>
                    <a:pt x="60556" y="575969"/>
                  </a:cubicBezTo>
                  <a:cubicBezTo>
                    <a:pt x="21783" y="537196"/>
                    <a:pt x="0" y="484608"/>
                    <a:pt x="0" y="429774"/>
                  </a:cubicBezTo>
                  <a:lnTo>
                    <a:pt x="0" y="206752"/>
                  </a:lnTo>
                  <a:cubicBezTo>
                    <a:pt x="0" y="151918"/>
                    <a:pt x="21783" y="99330"/>
                    <a:pt x="60556" y="60556"/>
                  </a:cubicBezTo>
                  <a:cubicBezTo>
                    <a:pt x="99330" y="21783"/>
                    <a:pt x="151918" y="0"/>
                    <a:pt x="206752" y="0"/>
                  </a:cubicBezTo>
                  <a:close/>
                </a:path>
              </a:pathLst>
            </a:custGeom>
            <a:solidFill>
              <a:srgbClr val="FFCD0A"/>
            </a:solidFill>
          </p:spPr>
          <p:txBody>
            <a:bodyPr/>
            <a:lstStyle/>
            <a:p>
              <a:endParaRPr lang="en-US"/>
            </a:p>
          </p:txBody>
        </p:sp>
        <p:sp>
          <p:nvSpPr>
            <p:cNvPr id="12" name="TextBox 12"/>
            <p:cNvSpPr txBox="1"/>
            <p:nvPr/>
          </p:nvSpPr>
          <p:spPr>
            <a:xfrm>
              <a:off x="0" y="0"/>
              <a:ext cx="502971" cy="636526"/>
            </a:xfrm>
            <a:prstGeom prst="rect">
              <a:avLst/>
            </a:prstGeom>
          </p:spPr>
          <p:txBody>
            <a:bodyPr lIns="50800" tIns="50800" rIns="50800" bIns="50800" rtlCol="0" anchor="ctr"/>
            <a:lstStyle/>
            <a:p>
              <a:pPr algn="ctr">
                <a:lnSpc>
                  <a:spcPts val="1680"/>
                </a:lnSpc>
              </a:pPr>
              <a:endParaRPr/>
            </a:p>
          </p:txBody>
        </p:sp>
      </p:grpSp>
      <p:sp>
        <p:nvSpPr>
          <p:cNvPr id="13" name="Freeform 13"/>
          <p:cNvSpPr/>
          <p:nvPr/>
        </p:nvSpPr>
        <p:spPr>
          <a:xfrm>
            <a:off x="15737139" y="344190"/>
            <a:ext cx="2235223" cy="865218"/>
          </a:xfrm>
          <a:custGeom>
            <a:avLst/>
            <a:gdLst/>
            <a:ahLst/>
            <a:cxnLst/>
            <a:rect l="l" t="t" r="r" b="b"/>
            <a:pathLst>
              <a:path w="2235223" h="865218">
                <a:moveTo>
                  <a:pt x="0" y="0"/>
                </a:moveTo>
                <a:lnTo>
                  <a:pt x="2235223" y="0"/>
                </a:lnTo>
                <a:lnTo>
                  <a:pt x="2235223" y="865218"/>
                </a:lnTo>
                <a:lnTo>
                  <a:pt x="0" y="865218"/>
                </a:lnTo>
                <a:lnTo>
                  <a:pt x="0" y="0"/>
                </a:lnTo>
                <a:close/>
              </a:path>
            </a:pathLst>
          </a:custGeom>
          <a:blipFill>
            <a:blip r:embed="rId5"/>
            <a:stretch>
              <a:fillRect/>
            </a:stretch>
          </a:blipFill>
        </p:spPr>
        <p:txBody>
          <a:bodyPr/>
          <a:lstStyle/>
          <a:p>
            <a:endParaRPr lang="en-US"/>
          </a:p>
        </p:txBody>
      </p:sp>
      <p:sp>
        <p:nvSpPr>
          <p:cNvPr id="14" name="TextBox 14"/>
          <p:cNvSpPr txBox="1"/>
          <p:nvPr/>
        </p:nvSpPr>
        <p:spPr>
          <a:xfrm>
            <a:off x="340808" y="4473575"/>
            <a:ext cx="3022845" cy="1435101"/>
          </a:xfrm>
          <a:prstGeom prst="rect">
            <a:avLst/>
          </a:prstGeom>
        </p:spPr>
        <p:txBody>
          <a:bodyPr lIns="0" tIns="0" rIns="0" bIns="0" rtlCol="0" anchor="t">
            <a:spAutoFit/>
          </a:bodyPr>
          <a:lstStyle/>
          <a:p>
            <a:pPr marL="0" lvl="0" indent="0" algn="l">
              <a:lnSpc>
                <a:spcPts val="5500"/>
              </a:lnSpc>
            </a:pPr>
            <a:r>
              <a:rPr lang="en-US" sz="5500" b="1" spc="-165">
                <a:solidFill>
                  <a:srgbClr val="FFFFFF"/>
                </a:solidFill>
                <a:latin typeface="Public Sans Bold"/>
                <a:ea typeface="Public Sans Bold"/>
                <a:cs typeface="Public Sans Bold"/>
                <a:sym typeface="Public Sans Bold"/>
              </a:rPr>
              <a:t>Global Numbers</a:t>
            </a:r>
          </a:p>
        </p:txBody>
      </p:sp>
      <p:sp>
        <p:nvSpPr>
          <p:cNvPr id="15" name="TextBox 15"/>
          <p:cNvSpPr txBox="1"/>
          <p:nvPr/>
        </p:nvSpPr>
        <p:spPr>
          <a:xfrm>
            <a:off x="3487479" y="473956"/>
            <a:ext cx="5656521" cy="817025"/>
          </a:xfrm>
          <a:prstGeom prst="rect">
            <a:avLst/>
          </a:prstGeom>
        </p:spPr>
        <p:txBody>
          <a:bodyPr lIns="0" tIns="0" rIns="0" bIns="0" rtlCol="0" anchor="t">
            <a:spAutoFit/>
          </a:bodyPr>
          <a:lstStyle/>
          <a:p>
            <a:pPr marL="0" lvl="0" indent="0" algn="l">
              <a:lnSpc>
                <a:spcPts val="6495"/>
              </a:lnSpc>
              <a:spcBef>
                <a:spcPct val="0"/>
              </a:spcBef>
            </a:pPr>
            <a:r>
              <a:rPr lang="en-US" sz="5412" b="1" spc="-162">
                <a:solidFill>
                  <a:srgbClr val="FFFFFF"/>
                </a:solidFill>
                <a:latin typeface="Public Sans Bold"/>
                <a:ea typeface="Public Sans Bold"/>
                <a:cs typeface="Public Sans Bold"/>
                <a:sym typeface="Public Sans Bold"/>
              </a:rPr>
              <a:t>Internet Adoption</a:t>
            </a:r>
          </a:p>
        </p:txBody>
      </p:sp>
      <p:sp>
        <p:nvSpPr>
          <p:cNvPr id="16" name="TextBox 16"/>
          <p:cNvSpPr txBox="1"/>
          <p:nvPr/>
        </p:nvSpPr>
        <p:spPr>
          <a:xfrm>
            <a:off x="340808" y="9467850"/>
            <a:ext cx="5883889" cy="209476"/>
          </a:xfrm>
          <a:prstGeom prst="rect">
            <a:avLst/>
          </a:prstGeom>
        </p:spPr>
        <p:txBody>
          <a:bodyPr lIns="0" tIns="0" rIns="0" bIns="0" rtlCol="0" anchor="t">
            <a:spAutoFit/>
          </a:bodyPr>
          <a:lstStyle/>
          <a:p>
            <a:pPr algn="just">
              <a:lnSpc>
                <a:spcPts val="1680"/>
              </a:lnSpc>
              <a:spcBef>
                <a:spcPct val="0"/>
              </a:spcBef>
            </a:pPr>
            <a:r>
              <a:rPr lang="en-US" sz="1400" i="1" spc="28">
                <a:solidFill>
                  <a:srgbClr val="FFFFFF"/>
                </a:solidFill>
                <a:latin typeface="Public Sans Italics"/>
                <a:ea typeface="Public Sans Italics"/>
                <a:cs typeface="Public Sans Italics"/>
                <a:sym typeface="Public Sans Italics"/>
              </a:rPr>
              <a:t>SOURCE: DATAREPORTAL - APRIL 2026 GLOBAL STATSHOT</a:t>
            </a:r>
          </a:p>
        </p:txBody>
      </p:sp>
      <p:sp>
        <p:nvSpPr>
          <p:cNvPr id="17" name="TextBox 17"/>
          <p:cNvSpPr txBox="1"/>
          <p:nvPr/>
        </p:nvSpPr>
        <p:spPr>
          <a:xfrm>
            <a:off x="1174638" y="560309"/>
            <a:ext cx="1915129" cy="1136806"/>
          </a:xfrm>
          <a:prstGeom prst="rect">
            <a:avLst/>
          </a:prstGeom>
        </p:spPr>
        <p:txBody>
          <a:bodyPr lIns="0" tIns="0" rIns="0" bIns="0" rtlCol="0" anchor="t">
            <a:spAutoFit/>
          </a:bodyPr>
          <a:lstStyle/>
          <a:p>
            <a:pPr marL="0" lvl="0" indent="0" algn="ctr">
              <a:lnSpc>
                <a:spcPts val="4400"/>
              </a:lnSpc>
            </a:pPr>
            <a:r>
              <a:rPr lang="en-US" sz="4000" b="1" spc="-120">
                <a:solidFill>
                  <a:srgbClr val="212121"/>
                </a:solidFill>
                <a:latin typeface="Public Sans Bold"/>
                <a:ea typeface="Public Sans Bold"/>
                <a:cs typeface="Public Sans Bold"/>
                <a:sym typeface="Public Sans Bold"/>
              </a:rPr>
              <a:t>APRIL 2026</a:t>
            </a:r>
          </a:p>
        </p:txBody>
      </p:sp>
      <p:sp>
        <p:nvSpPr>
          <p:cNvPr id="18" name="TextBox 18"/>
          <p:cNvSpPr txBox="1"/>
          <p:nvPr/>
        </p:nvSpPr>
        <p:spPr>
          <a:xfrm>
            <a:off x="3487479" y="1395831"/>
            <a:ext cx="5883889" cy="209550"/>
          </a:xfrm>
          <a:prstGeom prst="rect">
            <a:avLst/>
          </a:prstGeom>
        </p:spPr>
        <p:txBody>
          <a:bodyPr lIns="0" tIns="0" rIns="0" bIns="0" rtlCol="0" anchor="t">
            <a:spAutoFit/>
          </a:bodyPr>
          <a:lstStyle/>
          <a:p>
            <a:pPr algn="just">
              <a:lnSpc>
                <a:spcPts val="1680"/>
              </a:lnSpc>
              <a:spcBef>
                <a:spcPct val="0"/>
              </a:spcBef>
            </a:pPr>
            <a:r>
              <a:rPr lang="en-US" sz="1400" spc="28">
                <a:solidFill>
                  <a:srgbClr val="FFFFFF"/>
                </a:solidFill>
                <a:latin typeface="Public Sans"/>
                <a:ea typeface="Public Sans"/>
                <a:cs typeface="Public Sans"/>
                <a:sym typeface="Public Sans"/>
              </a:rPr>
              <a:t>INTERNET USERS AS A PERCENTAGE OF TOTAL POPULATION</a:t>
            </a:r>
          </a:p>
        </p:txBody>
      </p:sp>
      <p:sp>
        <p:nvSpPr>
          <p:cNvPr id="19" name="TextBox 19"/>
          <p:cNvSpPr txBox="1"/>
          <p:nvPr/>
        </p:nvSpPr>
        <p:spPr>
          <a:xfrm>
            <a:off x="340808" y="9866944"/>
            <a:ext cx="4974191" cy="209476"/>
          </a:xfrm>
          <a:prstGeom prst="rect">
            <a:avLst/>
          </a:prstGeom>
        </p:spPr>
        <p:txBody>
          <a:bodyPr lIns="0" tIns="0" rIns="0" bIns="0" rtlCol="0" anchor="t">
            <a:spAutoFit/>
          </a:bodyPr>
          <a:lstStyle/>
          <a:p>
            <a:pPr algn="l">
              <a:lnSpc>
                <a:spcPts val="1680"/>
              </a:lnSpc>
              <a:spcBef>
                <a:spcPct val="0"/>
              </a:spcBef>
            </a:pPr>
            <a:r>
              <a:rPr lang="en-US" sz="1400" b="1" spc="28">
                <a:solidFill>
                  <a:srgbClr val="FFFFFF"/>
                </a:solidFill>
                <a:latin typeface="Public Sans Bold"/>
                <a:ea typeface="Public Sans Bold"/>
                <a:cs typeface="Public Sans Bold"/>
                <a:sym typeface="Public Sans Bold"/>
              </a:rPr>
              <a:t>A TELECOM FIJI PRESENTATION | 2026</a:t>
            </a:r>
          </a:p>
        </p:txBody>
      </p:sp>
      <p:sp>
        <p:nvSpPr>
          <p:cNvPr id="20" name="TextBox 20"/>
          <p:cNvSpPr txBox="1"/>
          <p:nvPr/>
        </p:nvSpPr>
        <p:spPr>
          <a:xfrm>
            <a:off x="11393988" y="9866944"/>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FFFFFF"/>
                </a:solidFill>
                <a:latin typeface="Public Sans Bold"/>
                <a:ea typeface="Public Sans Bold"/>
                <a:cs typeface="Public Sans Bold"/>
                <a:sym typeface="Public Sans Bold"/>
              </a:rPr>
              <a:t>NATIONAL CONFERENCE ON INFORMATION TECHNOLOGY | FNU</a:t>
            </a:r>
          </a:p>
        </p:txBody>
      </p:sp>
      <p:grpSp>
        <p:nvGrpSpPr>
          <p:cNvPr id="21" name="Group 21"/>
          <p:cNvGrpSpPr/>
          <p:nvPr/>
        </p:nvGrpSpPr>
        <p:grpSpPr>
          <a:xfrm>
            <a:off x="0" y="10131454"/>
            <a:ext cx="18288000" cy="155546"/>
            <a:chOff x="0" y="0"/>
            <a:chExt cx="4816593" cy="40967"/>
          </a:xfrm>
        </p:grpSpPr>
        <p:sp>
          <p:nvSpPr>
            <p:cNvPr id="22" name="Freeform 22"/>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23" name="TextBox 23"/>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grpSp>
        <p:nvGrpSpPr>
          <p:cNvPr id="3" name="Group 3"/>
          <p:cNvGrpSpPr/>
          <p:nvPr/>
        </p:nvGrpSpPr>
        <p:grpSpPr>
          <a:xfrm>
            <a:off x="724314" y="3111226"/>
            <a:ext cx="5063173" cy="5426285"/>
            <a:chOff x="0" y="0"/>
            <a:chExt cx="1333511" cy="1429145"/>
          </a:xfrm>
        </p:grpSpPr>
        <p:sp>
          <p:nvSpPr>
            <p:cNvPr id="4" name="Freeform 4"/>
            <p:cNvSpPr/>
            <p:nvPr/>
          </p:nvSpPr>
          <p:spPr>
            <a:xfrm>
              <a:off x="0" y="0"/>
              <a:ext cx="1333511" cy="1429145"/>
            </a:xfrm>
            <a:custGeom>
              <a:avLst/>
              <a:gdLst/>
              <a:ahLst/>
              <a:cxnLst/>
              <a:rect l="l" t="t" r="r" b="b"/>
              <a:pathLst>
                <a:path w="1333511" h="1429145">
                  <a:moveTo>
                    <a:pt x="0" y="0"/>
                  </a:moveTo>
                  <a:lnTo>
                    <a:pt x="1333511" y="0"/>
                  </a:lnTo>
                  <a:lnTo>
                    <a:pt x="1333511" y="1429145"/>
                  </a:lnTo>
                  <a:lnTo>
                    <a:pt x="0" y="1429145"/>
                  </a:lnTo>
                  <a:close/>
                </a:path>
              </a:pathLst>
            </a:custGeom>
            <a:solidFill>
              <a:srgbClr val="FFCD0A"/>
            </a:solidFill>
          </p:spPr>
          <p:txBody>
            <a:bodyPr/>
            <a:lstStyle/>
            <a:p>
              <a:endParaRPr lang="en-US"/>
            </a:p>
          </p:txBody>
        </p:sp>
        <p:sp>
          <p:nvSpPr>
            <p:cNvPr id="5" name="TextBox 5"/>
            <p:cNvSpPr txBox="1"/>
            <p:nvPr/>
          </p:nvSpPr>
          <p:spPr>
            <a:xfrm>
              <a:off x="0" y="0"/>
              <a:ext cx="1333511" cy="1429145"/>
            </a:xfrm>
            <a:prstGeom prst="rect">
              <a:avLst/>
            </a:prstGeom>
          </p:spPr>
          <p:txBody>
            <a:bodyPr lIns="50800" tIns="50800" rIns="50800" bIns="50800" rtlCol="0" anchor="ctr"/>
            <a:lstStyle/>
            <a:p>
              <a:pPr algn="ctr">
                <a:lnSpc>
                  <a:spcPts val="1680"/>
                </a:lnSpc>
              </a:pPr>
              <a:endParaRPr/>
            </a:p>
          </p:txBody>
        </p:sp>
      </p:grpSp>
      <p:sp>
        <p:nvSpPr>
          <p:cNvPr id="6" name="AutoShape 6"/>
          <p:cNvSpPr/>
          <p:nvPr/>
        </p:nvSpPr>
        <p:spPr>
          <a:xfrm>
            <a:off x="990600" y="5637446"/>
            <a:ext cx="4475222" cy="10414"/>
          </a:xfrm>
          <a:prstGeom prst="rect">
            <a:avLst/>
          </a:prstGeom>
          <a:solidFill>
            <a:srgbClr val="0E1B3F"/>
          </a:solidFill>
          <a:ln w="9525" cap="sq">
            <a:solidFill>
              <a:srgbClr val="000000"/>
            </a:solidFill>
            <a:prstDash val="solid"/>
            <a:miter/>
          </a:ln>
        </p:spPr>
        <p:txBody>
          <a:bodyPr/>
          <a:lstStyle/>
          <a:p>
            <a:endParaRPr lang="en-US"/>
          </a:p>
        </p:txBody>
      </p:sp>
      <p:sp>
        <p:nvSpPr>
          <p:cNvPr id="7" name="Freeform 7"/>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8" name="Freeform 8"/>
          <p:cNvSpPr/>
          <p:nvPr/>
        </p:nvSpPr>
        <p:spPr>
          <a:xfrm>
            <a:off x="6979264" y="6994535"/>
            <a:ext cx="3133955" cy="524500"/>
          </a:xfrm>
          <a:custGeom>
            <a:avLst/>
            <a:gdLst/>
            <a:ahLst/>
            <a:cxnLst/>
            <a:rect l="l" t="t" r="r" b="b"/>
            <a:pathLst>
              <a:path w="3133955" h="524500">
                <a:moveTo>
                  <a:pt x="0" y="0"/>
                </a:moveTo>
                <a:lnTo>
                  <a:pt x="3133955" y="0"/>
                </a:lnTo>
                <a:lnTo>
                  <a:pt x="3133955" y="524500"/>
                </a:lnTo>
                <a:lnTo>
                  <a:pt x="0" y="524500"/>
                </a:lnTo>
                <a:lnTo>
                  <a:pt x="0" y="0"/>
                </a:lnTo>
                <a:close/>
              </a:path>
            </a:pathLst>
          </a:custGeom>
          <a:blipFill>
            <a:blip r:embed="rId4"/>
            <a:stretch>
              <a:fillRect l="-672719" t="-8497267" r="-14839" b="-2880224"/>
            </a:stretch>
          </a:blipFill>
        </p:spPr>
        <p:txBody>
          <a:bodyPr/>
          <a:lstStyle/>
          <a:p>
            <a:endParaRPr lang="en-US"/>
          </a:p>
        </p:txBody>
      </p:sp>
      <p:sp>
        <p:nvSpPr>
          <p:cNvPr id="9" name="Freeform 9"/>
          <p:cNvSpPr/>
          <p:nvPr/>
        </p:nvSpPr>
        <p:spPr>
          <a:xfrm>
            <a:off x="6979264" y="5135933"/>
            <a:ext cx="7447538" cy="501513"/>
          </a:xfrm>
          <a:custGeom>
            <a:avLst/>
            <a:gdLst/>
            <a:ahLst/>
            <a:cxnLst/>
            <a:rect l="l" t="t" r="r" b="b"/>
            <a:pathLst>
              <a:path w="7447538" h="501513">
                <a:moveTo>
                  <a:pt x="0" y="0"/>
                </a:moveTo>
                <a:lnTo>
                  <a:pt x="7447538" y="0"/>
                </a:lnTo>
                <a:lnTo>
                  <a:pt x="7447538" y="501513"/>
                </a:lnTo>
                <a:lnTo>
                  <a:pt x="0" y="501513"/>
                </a:lnTo>
                <a:lnTo>
                  <a:pt x="0" y="0"/>
                </a:lnTo>
                <a:close/>
              </a:path>
            </a:pathLst>
          </a:custGeom>
          <a:blipFill>
            <a:blip r:embed="rId5"/>
            <a:stretch>
              <a:fillRect l="-779446" t="-23671189" b="-8082237"/>
            </a:stretch>
          </a:blipFill>
        </p:spPr>
        <p:txBody>
          <a:bodyPr/>
          <a:lstStyle/>
          <a:p>
            <a:endParaRPr lang="en-US"/>
          </a:p>
        </p:txBody>
      </p:sp>
      <p:sp>
        <p:nvSpPr>
          <p:cNvPr id="10" name="Freeform 10"/>
          <p:cNvSpPr/>
          <p:nvPr/>
        </p:nvSpPr>
        <p:spPr>
          <a:xfrm>
            <a:off x="14417277" y="5135933"/>
            <a:ext cx="1782233" cy="501513"/>
          </a:xfrm>
          <a:custGeom>
            <a:avLst/>
            <a:gdLst/>
            <a:ahLst/>
            <a:cxnLst/>
            <a:rect l="l" t="t" r="r" b="b"/>
            <a:pathLst>
              <a:path w="1782233" h="501513">
                <a:moveTo>
                  <a:pt x="0" y="0"/>
                </a:moveTo>
                <a:lnTo>
                  <a:pt x="1782233" y="0"/>
                </a:lnTo>
                <a:lnTo>
                  <a:pt x="1782233" y="501513"/>
                </a:lnTo>
                <a:lnTo>
                  <a:pt x="0" y="501513"/>
                </a:lnTo>
                <a:lnTo>
                  <a:pt x="0" y="0"/>
                </a:lnTo>
                <a:close/>
              </a:path>
            </a:pathLst>
          </a:custGeom>
          <a:blipFill>
            <a:blip r:embed="rId6"/>
            <a:stretch>
              <a:fillRect l="-1147243" t="-8496164" r="-76940" b="-2881326"/>
            </a:stretch>
          </a:blipFill>
        </p:spPr>
        <p:txBody>
          <a:bodyPr/>
          <a:lstStyle/>
          <a:p>
            <a:endParaRPr lang="en-US"/>
          </a:p>
        </p:txBody>
      </p:sp>
      <p:sp>
        <p:nvSpPr>
          <p:cNvPr id="11" name="Freeform 11"/>
          <p:cNvSpPr/>
          <p:nvPr/>
        </p:nvSpPr>
        <p:spPr>
          <a:xfrm>
            <a:off x="10103694" y="6994535"/>
            <a:ext cx="6095816" cy="524500"/>
          </a:xfrm>
          <a:custGeom>
            <a:avLst/>
            <a:gdLst/>
            <a:ahLst/>
            <a:cxnLst/>
            <a:rect l="l" t="t" r="r" b="b"/>
            <a:pathLst>
              <a:path w="6095816" h="524500">
                <a:moveTo>
                  <a:pt x="0" y="0"/>
                </a:moveTo>
                <a:lnTo>
                  <a:pt x="6095816" y="0"/>
                </a:lnTo>
                <a:lnTo>
                  <a:pt x="6095816" y="524500"/>
                </a:lnTo>
                <a:lnTo>
                  <a:pt x="0" y="524500"/>
                </a:lnTo>
                <a:lnTo>
                  <a:pt x="0" y="0"/>
                </a:lnTo>
                <a:close/>
              </a:path>
            </a:pathLst>
          </a:custGeom>
          <a:blipFill>
            <a:blip r:embed="rId6"/>
            <a:stretch>
              <a:fillRect l="-779446" t="-18512499" b="-6316920"/>
            </a:stretch>
          </a:blipFill>
        </p:spPr>
        <p:txBody>
          <a:bodyPr/>
          <a:lstStyle/>
          <a:p>
            <a:endParaRPr lang="en-US"/>
          </a:p>
        </p:txBody>
      </p:sp>
      <p:sp>
        <p:nvSpPr>
          <p:cNvPr id="12" name="Freeform 12"/>
          <p:cNvSpPr/>
          <p:nvPr/>
        </p:nvSpPr>
        <p:spPr>
          <a:xfrm>
            <a:off x="6979264" y="4105038"/>
            <a:ext cx="1030895" cy="1030895"/>
          </a:xfrm>
          <a:custGeom>
            <a:avLst/>
            <a:gdLst/>
            <a:ahLst/>
            <a:cxnLst/>
            <a:rect l="l" t="t" r="r" b="b"/>
            <a:pathLst>
              <a:path w="1030895" h="1030895">
                <a:moveTo>
                  <a:pt x="0" y="0"/>
                </a:moveTo>
                <a:lnTo>
                  <a:pt x="1030895" y="0"/>
                </a:lnTo>
                <a:lnTo>
                  <a:pt x="1030895" y="1030895"/>
                </a:lnTo>
                <a:lnTo>
                  <a:pt x="0" y="1030895"/>
                </a:lnTo>
                <a:lnTo>
                  <a:pt x="0" y="0"/>
                </a:lnTo>
                <a:close/>
              </a:path>
            </a:pathLst>
          </a:custGeom>
          <a:blipFill>
            <a:blip r:embed="rId7"/>
            <a:stretch>
              <a:fillRect/>
            </a:stretch>
          </a:blipFill>
        </p:spPr>
        <p:txBody>
          <a:bodyPr/>
          <a:lstStyle/>
          <a:p>
            <a:endParaRPr lang="en-US"/>
          </a:p>
        </p:txBody>
      </p:sp>
      <p:sp>
        <p:nvSpPr>
          <p:cNvPr id="13" name="Freeform 13"/>
          <p:cNvSpPr/>
          <p:nvPr/>
        </p:nvSpPr>
        <p:spPr>
          <a:xfrm>
            <a:off x="6897771" y="5808563"/>
            <a:ext cx="1270082" cy="1270082"/>
          </a:xfrm>
          <a:custGeom>
            <a:avLst/>
            <a:gdLst/>
            <a:ahLst/>
            <a:cxnLst/>
            <a:rect l="l" t="t" r="r" b="b"/>
            <a:pathLst>
              <a:path w="1270082" h="1270082">
                <a:moveTo>
                  <a:pt x="0" y="0"/>
                </a:moveTo>
                <a:lnTo>
                  <a:pt x="1270082" y="0"/>
                </a:lnTo>
                <a:lnTo>
                  <a:pt x="1270082" y="1270081"/>
                </a:lnTo>
                <a:lnTo>
                  <a:pt x="0" y="1270081"/>
                </a:lnTo>
                <a:lnTo>
                  <a:pt x="0" y="0"/>
                </a:lnTo>
                <a:close/>
              </a:path>
            </a:pathLst>
          </a:custGeom>
          <a:blipFill>
            <a:blip r:embed="rId8"/>
            <a:stretch>
              <a:fillRect/>
            </a:stretch>
          </a:blipFill>
        </p:spPr>
        <p:txBody>
          <a:bodyPr/>
          <a:lstStyle/>
          <a:p>
            <a:endParaRPr lang="en-US"/>
          </a:p>
        </p:txBody>
      </p:sp>
      <p:sp>
        <p:nvSpPr>
          <p:cNvPr id="14" name="TextBox 14"/>
          <p:cNvSpPr txBox="1"/>
          <p:nvPr/>
        </p:nvSpPr>
        <p:spPr>
          <a:xfrm>
            <a:off x="1028700" y="4376200"/>
            <a:ext cx="4475222" cy="746834"/>
          </a:xfrm>
          <a:prstGeom prst="rect">
            <a:avLst/>
          </a:prstGeom>
        </p:spPr>
        <p:txBody>
          <a:bodyPr lIns="0" tIns="0" rIns="0" bIns="0" rtlCol="0" anchor="t">
            <a:spAutoFit/>
          </a:bodyPr>
          <a:lstStyle/>
          <a:p>
            <a:pPr marL="0" lvl="0" indent="0" algn="just">
              <a:lnSpc>
                <a:spcPts val="2940"/>
              </a:lnSpc>
              <a:spcBef>
                <a:spcPct val="0"/>
              </a:spcBef>
            </a:pPr>
            <a:r>
              <a:rPr lang="en-US" sz="2100">
                <a:solidFill>
                  <a:srgbClr val="0E1B3F"/>
                </a:solidFill>
                <a:latin typeface="Public Sans"/>
                <a:ea typeface="Public Sans"/>
                <a:cs typeface="Public Sans"/>
                <a:sym typeface="Public Sans"/>
              </a:rPr>
              <a:t>of Fiji's population uses the internet (2025)- up from 48% in 2018</a:t>
            </a:r>
          </a:p>
        </p:txBody>
      </p:sp>
      <p:sp>
        <p:nvSpPr>
          <p:cNvPr id="15" name="TextBox 15"/>
          <p:cNvSpPr txBox="1"/>
          <p:nvPr/>
        </p:nvSpPr>
        <p:spPr>
          <a:xfrm>
            <a:off x="1028700" y="3383666"/>
            <a:ext cx="3771240" cy="909881"/>
          </a:xfrm>
          <a:prstGeom prst="rect">
            <a:avLst/>
          </a:prstGeom>
        </p:spPr>
        <p:txBody>
          <a:bodyPr lIns="0" tIns="0" rIns="0" bIns="0" rtlCol="0" anchor="t">
            <a:spAutoFit/>
          </a:bodyPr>
          <a:lstStyle/>
          <a:p>
            <a:pPr marL="0" lvl="0" indent="0" algn="l">
              <a:lnSpc>
                <a:spcPts val="7280"/>
              </a:lnSpc>
            </a:pPr>
            <a:r>
              <a:rPr lang="en-US" sz="5600" b="1" spc="-168">
                <a:solidFill>
                  <a:srgbClr val="0E1B3F"/>
                </a:solidFill>
                <a:latin typeface="Public Sans Bold"/>
                <a:ea typeface="Public Sans Bold"/>
                <a:cs typeface="Public Sans Bold"/>
                <a:sym typeface="Public Sans Bold"/>
              </a:rPr>
              <a:t>79.4%</a:t>
            </a:r>
          </a:p>
        </p:txBody>
      </p:sp>
      <p:sp>
        <p:nvSpPr>
          <p:cNvPr id="16" name="TextBox 16"/>
          <p:cNvSpPr txBox="1"/>
          <p:nvPr/>
        </p:nvSpPr>
        <p:spPr>
          <a:xfrm>
            <a:off x="340808" y="9061386"/>
            <a:ext cx="12642815" cy="418951"/>
          </a:xfrm>
          <a:prstGeom prst="rect">
            <a:avLst/>
          </a:prstGeom>
        </p:spPr>
        <p:txBody>
          <a:bodyPr lIns="0" tIns="0" rIns="0" bIns="0" rtlCol="0" anchor="t">
            <a:spAutoFit/>
          </a:bodyPr>
          <a:lstStyle/>
          <a:p>
            <a:pPr algn="l">
              <a:lnSpc>
                <a:spcPts val="1680"/>
              </a:lnSpc>
              <a:spcBef>
                <a:spcPct val="0"/>
              </a:spcBef>
            </a:pPr>
            <a:r>
              <a:rPr lang="en-US" sz="1400" i="1" spc="28">
                <a:solidFill>
                  <a:srgbClr val="0E1B3F"/>
                </a:solidFill>
                <a:latin typeface="Public Sans Italics"/>
                <a:ea typeface="Public Sans Italics"/>
                <a:cs typeface="Public Sans Italics"/>
                <a:sym typeface="Public Sans Italics"/>
              </a:rPr>
              <a:t>SOURCE: DATAREPORTAL, DIGITAL 2025: FIJI; APNIC BLOG, “FIJI'S STRENGTHENING INTERNET INFRASTRUCTURE” (JUN 2025), CITING ITU; UNCTAD DIGITAL ECONOMY REPORT – PACIFIC EDITION 2024, VIA FBC NEWS; ITU, MEASURING DIGITAL DEVELOPMENT: FACTS &amp; FIGURES 2025.</a:t>
            </a:r>
          </a:p>
        </p:txBody>
      </p:sp>
      <p:sp>
        <p:nvSpPr>
          <p:cNvPr id="17" name="TextBox 17"/>
          <p:cNvSpPr txBox="1"/>
          <p:nvPr/>
        </p:nvSpPr>
        <p:spPr>
          <a:xfrm>
            <a:off x="11403513"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18" name="TextBox 18"/>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sp>
        <p:nvSpPr>
          <p:cNvPr id="19" name="TextBox 19"/>
          <p:cNvSpPr txBox="1"/>
          <p:nvPr/>
        </p:nvSpPr>
        <p:spPr>
          <a:xfrm>
            <a:off x="1028700" y="7002344"/>
            <a:ext cx="4475222" cy="1118347"/>
          </a:xfrm>
          <a:prstGeom prst="rect">
            <a:avLst/>
          </a:prstGeom>
        </p:spPr>
        <p:txBody>
          <a:bodyPr lIns="0" tIns="0" rIns="0" bIns="0" rtlCol="0" anchor="t">
            <a:spAutoFit/>
          </a:bodyPr>
          <a:lstStyle/>
          <a:p>
            <a:pPr marL="0" lvl="0" indent="0" algn="just">
              <a:lnSpc>
                <a:spcPts val="2940"/>
              </a:lnSpc>
              <a:spcBef>
                <a:spcPct val="0"/>
              </a:spcBef>
            </a:pPr>
            <a:r>
              <a:rPr lang="en-US" sz="2100">
                <a:solidFill>
                  <a:srgbClr val="0E1B3F"/>
                </a:solidFill>
                <a:latin typeface="Public Sans"/>
                <a:ea typeface="Public Sans"/>
                <a:cs typeface="Public Sans"/>
                <a:sym typeface="Public Sans"/>
              </a:rPr>
              <a:t>annual growth in internet use across Pacific SIDS (2014–23), outpacing the 6.7% global rate</a:t>
            </a:r>
          </a:p>
        </p:txBody>
      </p:sp>
      <p:sp>
        <p:nvSpPr>
          <p:cNvPr id="20" name="TextBox 20"/>
          <p:cNvSpPr txBox="1"/>
          <p:nvPr/>
        </p:nvSpPr>
        <p:spPr>
          <a:xfrm>
            <a:off x="1028700" y="6009810"/>
            <a:ext cx="3771240" cy="909881"/>
          </a:xfrm>
          <a:prstGeom prst="rect">
            <a:avLst/>
          </a:prstGeom>
        </p:spPr>
        <p:txBody>
          <a:bodyPr lIns="0" tIns="0" rIns="0" bIns="0" rtlCol="0" anchor="t">
            <a:spAutoFit/>
          </a:bodyPr>
          <a:lstStyle/>
          <a:p>
            <a:pPr marL="0" lvl="0" indent="0" algn="l">
              <a:lnSpc>
                <a:spcPts val="7280"/>
              </a:lnSpc>
            </a:pPr>
            <a:r>
              <a:rPr lang="en-US" sz="5600" b="1" spc="-168">
                <a:solidFill>
                  <a:srgbClr val="0E1B3F"/>
                </a:solidFill>
                <a:latin typeface="Public Sans Bold"/>
                <a:ea typeface="Public Sans Bold"/>
                <a:cs typeface="Public Sans Bold"/>
                <a:sym typeface="Public Sans Bold"/>
              </a:rPr>
              <a:t>8.4%</a:t>
            </a:r>
          </a:p>
        </p:txBody>
      </p:sp>
      <p:sp>
        <p:nvSpPr>
          <p:cNvPr id="21" name="TextBox 21"/>
          <p:cNvSpPr txBox="1"/>
          <p:nvPr/>
        </p:nvSpPr>
        <p:spPr>
          <a:xfrm>
            <a:off x="8395514" y="6170846"/>
            <a:ext cx="1187066" cy="663612"/>
          </a:xfrm>
          <a:prstGeom prst="rect">
            <a:avLst/>
          </a:prstGeom>
        </p:spPr>
        <p:txBody>
          <a:bodyPr lIns="0" tIns="0" rIns="0" bIns="0" rtlCol="0" anchor="t">
            <a:spAutoFit/>
          </a:bodyPr>
          <a:lstStyle/>
          <a:p>
            <a:pPr marL="0" lvl="0" indent="0" algn="l">
              <a:lnSpc>
                <a:spcPts val="5200"/>
              </a:lnSpc>
            </a:pPr>
            <a:r>
              <a:rPr lang="en-US" sz="4000" b="1" spc="-120">
                <a:solidFill>
                  <a:srgbClr val="0E1B3F"/>
                </a:solidFill>
                <a:latin typeface="Public Sans Bold"/>
                <a:ea typeface="Public Sans Bold"/>
                <a:cs typeface="Public Sans Bold"/>
                <a:sym typeface="Public Sans Bold"/>
              </a:rPr>
              <a:t>34%</a:t>
            </a:r>
          </a:p>
        </p:txBody>
      </p:sp>
      <p:sp>
        <p:nvSpPr>
          <p:cNvPr id="22" name="TextBox 22"/>
          <p:cNvSpPr txBox="1"/>
          <p:nvPr/>
        </p:nvSpPr>
        <p:spPr>
          <a:xfrm>
            <a:off x="8395514" y="4300871"/>
            <a:ext cx="1187066" cy="663612"/>
          </a:xfrm>
          <a:prstGeom prst="rect">
            <a:avLst/>
          </a:prstGeom>
        </p:spPr>
        <p:txBody>
          <a:bodyPr lIns="0" tIns="0" rIns="0" bIns="0" rtlCol="0" anchor="t">
            <a:spAutoFit/>
          </a:bodyPr>
          <a:lstStyle/>
          <a:p>
            <a:pPr marL="0" lvl="0" indent="0" algn="l">
              <a:lnSpc>
                <a:spcPts val="5200"/>
              </a:lnSpc>
            </a:pPr>
            <a:r>
              <a:rPr lang="en-US" sz="4000" b="1" spc="-120">
                <a:solidFill>
                  <a:srgbClr val="0E1B3F"/>
                </a:solidFill>
                <a:latin typeface="Public Sans Bold"/>
                <a:ea typeface="Public Sans Bold"/>
                <a:cs typeface="Public Sans Bold"/>
                <a:sym typeface="Public Sans Bold"/>
              </a:rPr>
              <a:t>84%</a:t>
            </a:r>
          </a:p>
        </p:txBody>
      </p:sp>
      <p:sp>
        <p:nvSpPr>
          <p:cNvPr id="23" name="TextBox 23"/>
          <p:cNvSpPr txBox="1"/>
          <p:nvPr/>
        </p:nvSpPr>
        <p:spPr>
          <a:xfrm>
            <a:off x="9761371" y="6435863"/>
            <a:ext cx="4974191" cy="304763"/>
          </a:xfrm>
          <a:prstGeom prst="rect">
            <a:avLst/>
          </a:prstGeom>
        </p:spPr>
        <p:txBody>
          <a:bodyPr lIns="0" tIns="0" rIns="0" bIns="0" rtlCol="0" anchor="t">
            <a:spAutoFit/>
          </a:bodyPr>
          <a:lstStyle/>
          <a:p>
            <a:pPr algn="l">
              <a:lnSpc>
                <a:spcPts val="2399"/>
              </a:lnSpc>
              <a:spcBef>
                <a:spcPct val="0"/>
              </a:spcBef>
            </a:pPr>
            <a:r>
              <a:rPr lang="en-US" sz="1999" b="1" spc="39">
                <a:solidFill>
                  <a:srgbClr val="0E1B3F"/>
                </a:solidFill>
                <a:latin typeface="Public Sans Bold"/>
                <a:ea typeface="Public Sans Bold"/>
                <a:cs typeface="Public Sans Bold"/>
                <a:sym typeface="Public Sans Bold"/>
              </a:rPr>
              <a:t>RURAL AREAS</a:t>
            </a:r>
          </a:p>
        </p:txBody>
      </p:sp>
      <p:sp>
        <p:nvSpPr>
          <p:cNvPr id="24" name="TextBox 24"/>
          <p:cNvSpPr txBox="1"/>
          <p:nvPr/>
        </p:nvSpPr>
        <p:spPr>
          <a:xfrm>
            <a:off x="9761371" y="4564359"/>
            <a:ext cx="2217544" cy="304763"/>
          </a:xfrm>
          <a:prstGeom prst="rect">
            <a:avLst/>
          </a:prstGeom>
        </p:spPr>
        <p:txBody>
          <a:bodyPr lIns="0" tIns="0" rIns="0" bIns="0" rtlCol="0" anchor="t">
            <a:spAutoFit/>
          </a:bodyPr>
          <a:lstStyle/>
          <a:p>
            <a:pPr algn="l">
              <a:lnSpc>
                <a:spcPts val="2399"/>
              </a:lnSpc>
              <a:spcBef>
                <a:spcPct val="0"/>
              </a:spcBef>
            </a:pPr>
            <a:r>
              <a:rPr lang="en-US" sz="1999" b="1" spc="39">
                <a:solidFill>
                  <a:srgbClr val="0E1B3F"/>
                </a:solidFill>
                <a:latin typeface="Public Sans Bold"/>
                <a:ea typeface="Public Sans Bold"/>
                <a:cs typeface="Public Sans Bold"/>
                <a:sym typeface="Public Sans Bold"/>
              </a:rPr>
              <a:t>URBAN AREAS</a:t>
            </a:r>
          </a:p>
        </p:txBody>
      </p:sp>
      <p:sp>
        <p:nvSpPr>
          <p:cNvPr id="25" name="TextBox 25"/>
          <p:cNvSpPr txBox="1"/>
          <p:nvPr/>
        </p:nvSpPr>
        <p:spPr>
          <a:xfrm>
            <a:off x="10330494" y="3073126"/>
            <a:ext cx="5869016" cy="917089"/>
          </a:xfrm>
          <a:prstGeom prst="rect">
            <a:avLst/>
          </a:prstGeom>
        </p:spPr>
        <p:txBody>
          <a:bodyPr lIns="0" tIns="0" rIns="0" bIns="0" rtlCol="0" anchor="t">
            <a:spAutoFit/>
          </a:bodyPr>
          <a:lstStyle/>
          <a:p>
            <a:pPr marL="0" lvl="0" indent="0" algn="r">
              <a:lnSpc>
                <a:spcPts val="3639"/>
              </a:lnSpc>
            </a:pPr>
            <a:r>
              <a:rPr lang="en-US" sz="2799" b="1" i="1" spc="-83">
                <a:solidFill>
                  <a:srgbClr val="0E1B3F"/>
                </a:solidFill>
                <a:latin typeface="Public Sans Bold Italics"/>
                <a:ea typeface="Public Sans Bold Italics"/>
                <a:cs typeface="Public Sans Bold Italics"/>
                <a:sym typeface="Public Sans Bold Italics"/>
              </a:rPr>
              <a:t>Small Island Developing States: The Connectivity Gap within the Gap</a:t>
            </a:r>
          </a:p>
        </p:txBody>
      </p:sp>
      <p:sp>
        <p:nvSpPr>
          <p:cNvPr id="26" name="TextBox 26"/>
          <p:cNvSpPr txBox="1"/>
          <p:nvPr/>
        </p:nvSpPr>
        <p:spPr>
          <a:xfrm>
            <a:off x="6979264" y="7833498"/>
            <a:ext cx="9220246" cy="704014"/>
          </a:xfrm>
          <a:prstGeom prst="rect">
            <a:avLst/>
          </a:prstGeom>
        </p:spPr>
        <p:txBody>
          <a:bodyPr lIns="0" tIns="0" rIns="0" bIns="0" rtlCol="0" anchor="t">
            <a:spAutoFit/>
          </a:bodyPr>
          <a:lstStyle/>
          <a:p>
            <a:pPr marL="0" lvl="0" indent="0" algn="just">
              <a:lnSpc>
                <a:spcPts val="2735"/>
              </a:lnSpc>
            </a:pPr>
            <a:r>
              <a:rPr lang="en-US" sz="2399">
                <a:solidFill>
                  <a:srgbClr val="0E1B3F"/>
                </a:solidFill>
                <a:latin typeface="Public Sans"/>
                <a:ea typeface="Public Sans"/>
                <a:cs typeface="Public Sans"/>
                <a:sym typeface="Public Sans"/>
              </a:rPr>
              <a:t>A 50-point gap between city and village internet use — the exact challenge fibre, 5G, and satellite together must close.</a:t>
            </a:r>
          </a:p>
        </p:txBody>
      </p:sp>
      <p:sp>
        <p:nvSpPr>
          <p:cNvPr id="27" name="TextBox 27"/>
          <p:cNvSpPr txBox="1"/>
          <p:nvPr/>
        </p:nvSpPr>
        <p:spPr>
          <a:xfrm>
            <a:off x="942975" y="650145"/>
            <a:ext cx="12693084" cy="1291468"/>
          </a:xfrm>
          <a:prstGeom prst="rect">
            <a:avLst/>
          </a:prstGeom>
        </p:spPr>
        <p:txBody>
          <a:bodyPr lIns="0" tIns="0" rIns="0" bIns="0" rtlCol="0" anchor="t">
            <a:spAutoFit/>
          </a:bodyPr>
          <a:lstStyle/>
          <a:p>
            <a:pPr marL="0" lvl="0" indent="0" algn="l">
              <a:lnSpc>
                <a:spcPts val="10093"/>
              </a:lnSpc>
              <a:spcBef>
                <a:spcPct val="0"/>
              </a:spcBef>
            </a:pPr>
            <a:r>
              <a:rPr lang="en-US" sz="8411" b="1" spc="-252">
                <a:solidFill>
                  <a:srgbClr val="0E1B3F"/>
                </a:solidFill>
                <a:latin typeface="Public Sans Bold"/>
                <a:ea typeface="Public Sans Bold"/>
                <a:cs typeface="Public Sans Bold"/>
                <a:sym typeface="Public Sans Bold"/>
              </a:rPr>
              <a:t>The Pacific Reality</a:t>
            </a:r>
          </a:p>
        </p:txBody>
      </p:sp>
      <p:sp>
        <p:nvSpPr>
          <p:cNvPr id="28" name="TextBox 28"/>
          <p:cNvSpPr txBox="1"/>
          <p:nvPr/>
        </p:nvSpPr>
        <p:spPr>
          <a:xfrm>
            <a:off x="1033106" y="1991561"/>
            <a:ext cx="13393696" cy="491015"/>
          </a:xfrm>
          <a:prstGeom prst="rect">
            <a:avLst/>
          </a:prstGeom>
        </p:spPr>
        <p:txBody>
          <a:bodyPr lIns="0" tIns="0" rIns="0" bIns="0" rtlCol="0" anchor="t">
            <a:spAutoFit/>
          </a:bodyPr>
          <a:lstStyle/>
          <a:p>
            <a:pPr marL="0" lvl="0" indent="0" algn="just">
              <a:lnSpc>
                <a:spcPts val="3827"/>
              </a:lnSpc>
            </a:pPr>
            <a:r>
              <a:rPr lang="en-US" sz="2943" b="1" spc="-88">
                <a:solidFill>
                  <a:srgbClr val="0E1B3F"/>
                </a:solidFill>
                <a:latin typeface="Public Sans Bold"/>
                <a:ea typeface="Public Sans Bold"/>
                <a:cs typeface="Public Sans Bold"/>
                <a:sym typeface="Public Sans Bold"/>
              </a:rPr>
              <a:t>Fiji leads a region that is catching up fast, but the urban-rural gap remains wide</a:t>
            </a:r>
          </a:p>
        </p:txBody>
      </p:sp>
      <p:grpSp>
        <p:nvGrpSpPr>
          <p:cNvPr id="29" name="Group 29"/>
          <p:cNvGrpSpPr/>
          <p:nvPr/>
        </p:nvGrpSpPr>
        <p:grpSpPr>
          <a:xfrm>
            <a:off x="0" y="10131454"/>
            <a:ext cx="18288000" cy="155546"/>
            <a:chOff x="0" y="0"/>
            <a:chExt cx="4816593" cy="40967"/>
          </a:xfrm>
        </p:grpSpPr>
        <p:sp>
          <p:nvSpPr>
            <p:cNvPr id="30" name="Freeform 30"/>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31" name="TextBox 31"/>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32" name="Group 32"/>
          <p:cNvGrpSpPr/>
          <p:nvPr/>
        </p:nvGrpSpPr>
        <p:grpSpPr>
          <a:xfrm rot="5400000">
            <a:off x="16546888" y="3037080"/>
            <a:ext cx="3108304" cy="373920"/>
            <a:chOff x="0" y="0"/>
            <a:chExt cx="818648" cy="98481"/>
          </a:xfrm>
        </p:grpSpPr>
        <p:sp>
          <p:nvSpPr>
            <p:cNvPr id="33" name="Freeform 33"/>
            <p:cNvSpPr/>
            <p:nvPr/>
          </p:nvSpPr>
          <p:spPr>
            <a:xfrm>
              <a:off x="0" y="0"/>
              <a:ext cx="818648" cy="98481"/>
            </a:xfrm>
            <a:custGeom>
              <a:avLst/>
              <a:gdLst/>
              <a:ahLst/>
              <a:cxnLst/>
              <a:rect l="l" t="t" r="r" b="b"/>
              <a:pathLst>
                <a:path w="818648" h="98481">
                  <a:moveTo>
                    <a:pt x="0" y="0"/>
                  </a:moveTo>
                  <a:lnTo>
                    <a:pt x="818648" y="0"/>
                  </a:lnTo>
                  <a:lnTo>
                    <a:pt x="818648" y="98481"/>
                  </a:lnTo>
                  <a:lnTo>
                    <a:pt x="0" y="98481"/>
                  </a:lnTo>
                  <a:close/>
                </a:path>
              </a:pathLst>
            </a:custGeom>
            <a:solidFill>
              <a:srgbClr val="FFCD0A"/>
            </a:solidFill>
          </p:spPr>
          <p:txBody>
            <a:bodyPr/>
            <a:lstStyle/>
            <a:p>
              <a:endParaRPr lang="en-US"/>
            </a:p>
          </p:txBody>
        </p:sp>
        <p:sp>
          <p:nvSpPr>
            <p:cNvPr id="34" name="TextBox 34"/>
            <p:cNvSpPr txBox="1"/>
            <p:nvPr/>
          </p:nvSpPr>
          <p:spPr>
            <a:xfrm>
              <a:off x="0" y="0"/>
              <a:ext cx="818648" cy="98481"/>
            </a:xfrm>
            <a:prstGeom prst="rect">
              <a:avLst/>
            </a:prstGeom>
          </p:spPr>
          <p:txBody>
            <a:bodyPr lIns="50800" tIns="50800" rIns="50800" bIns="50800" rtlCol="0" anchor="ctr"/>
            <a:lstStyle/>
            <a:p>
              <a:pPr algn="ctr">
                <a:lnSpc>
                  <a:spcPts val="1680"/>
                </a:lnSpc>
              </a:pP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grpSp>
        <p:nvGrpSpPr>
          <p:cNvPr id="3" name="Group 3"/>
          <p:cNvGrpSpPr/>
          <p:nvPr/>
        </p:nvGrpSpPr>
        <p:grpSpPr>
          <a:xfrm>
            <a:off x="385657" y="2899660"/>
            <a:ext cx="4252937" cy="5820842"/>
            <a:chOff x="0" y="0"/>
            <a:chExt cx="1120115" cy="1533061"/>
          </a:xfrm>
        </p:grpSpPr>
        <p:sp>
          <p:nvSpPr>
            <p:cNvPr id="4" name="Freeform 4"/>
            <p:cNvSpPr/>
            <p:nvPr/>
          </p:nvSpPr>
          <p:spPr>
            <a:xfrm>
              <a:off x="0" y="0"/>
              <a:ext cx="1120115" cy="1533061"/>
            </a:xfrm>
            <a:custGeom>
              <a:avLst/>
              <a:gdLst/>
              <a:ahLst/>
              <a:cxnLst/>
              <a:rect l="l" t="t" r="r" b="b"/>
              <a:pathLst>
                <a:path w="1120115" h="1533061">
                  <a:moveTo>
                    <a:pt x="0" y="0"/>
                  </a:moveTo>
                  <a:lnTo>
                    <a:pt x="1120115" y="0"/>
                  </a:lnTo>
                  <a:lnTo>
                    <a:pt x="1120115" y="1533061"/>
                  </a:lnTo>
                  <a:lnTo>
                    <a:pt x="0" y="1533061"/>
                  </a:lnTo>
                  <a:close/>
                </a:path>
              </a:pathLst>
            </a:custGeom>
            <a:solidFill>
              <a:srgbClr val="FFFFFF"/>
            </a:solidFill>
          </p:spPr>
          <p:txBody>
            <a:bodyPr/>
            <a:lstStyle/>
            <a:p>
              <a:endParaRPr lang="en-US"/>
            </a:p>
          </p:txBody>
        </p:sp>
        <p:sp>
          <p:nvSpPr>
            <p:cNvPr id="5" name="TextBox 5"/>
            <p:cNvSpPr txBox="1"/>
            <p:nvPr/>
          </p:nvSpPr>
          <p:spPr>
            <a:xfrm>
              <a:off x="0" y="0"/>
              <a:ext cx="1120115" cy="1533061"/>
            </a:xfrm>
            <a:prstGeom prst="rect">
              <a:avLst/>
            </a:prstGeom>
          </p:spPr>
          <p:txBody>
            <a:bodyPr lIns="50800" tIns="50800" rIns="50800" bIns="50800" rtlCol="0" anchor="ctr"/>
            <a:lstStyle/>
            <a:p>
              <a:pPr algn="ctr">
                <a:lnSpc>
                  <a:spcPts val="1680"/>
                </a:lnSpc>
              </a:pPr>
              <a:endParaRPr/>
            </a:p>
          </p:txBody>
        </p:sp>
      </p:grpSp>
      <p:sp>
        <p:nvSpPr>
          <p:cNvPr id="6" name="Freeform 6"/>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7" name="Freeform 7"/>
          <p:cNvSpPr/>
          <p:nvPr/>
        </p:nvSpPr>
        <p:spPr>
          <a:xfrm>
            <a:off x="752143" y="3857248"/>
            <a:ext cx="3519964" cy="3124955"/>
          </a:xfrm>
          <a:custGeom>
            <a:avLst/>
            <a:gdLst/>
            <a:ahLst/>
            <a:cxnLst/>
            <a:rect l="l" t="t" r="r" b="b"/>
            <a:pathLst>
              <a:path w="3519964" h="3124955">
                <a:moveTo>
                  <a:pt x="0" y="0"/>
                </a:moveTo>
                <a:lnTo>
                  <a:pt x="3519964" y="0"/>
                </a:lnTo>
                <a:lnTo>
                  <a:pt x="3519964" y="3124955"/>
                </a:lnTo>
                <a:lnTo>
                  <a:pt x="0" y="3124955"/>
                </a:lnTo>
                <a:lnTo>
                  <a:pt x="0" y="0"/>
                </a:lnTo>
                <a:close/>
              </a:path>
            </a:pathLst>
          </a:custGeom>
          <a:blipFill>
            <a:blip>
              <a:extLst>
                <a:ext uri="{96DAC541-7B7A-43D3-8B79-37D633B846F1}">
                  <asvg:svgBlip xmlns:asvg="http://schemas.microsoft.com/office/drawing/2016/SVG/main" r:embed="rId4"/>
                </a:ext>
              </a:extLst>
            </a:blip>
            <a:stretch>
              <a:fillRect t="-10080"/>
            </a:stretch>
          </a:blipFill>
        </p:spPr>
        <p:txBody>
          <a:bodyPr/>
          <a:lstStyle/>
          <a:p>
            <a:endParaRPr lang="en-US"/>
          </a:p>
        </p:txBody>
      </p:sp>
      <p:grpSp>
        <p:nvGrpSpPr>
          <p:cNvPr id="8" name="Group 8"/>
          <p:cNvGrpSpPr/>
          <p:nvPr/>
        </p:nvGrpSpPr>
        <p:grpSpPr>
          <a:xfrm>
            <a:off x="9221035" y="2899660"/>
            <a:ext cx="4252937" cy="5820842"/>
            <a:chOff x="0" y="0"/>
            <a:chExt cx="1120115" cy="1533061"/>
          </a:xfrm>
        </p:grpSpPr>
        <p:sp>
          <p:nvSpPr>
            <p:cNvPr id="9" name="Freeform 9"/>
            <p:cNvSpPr/>
            <p:nvPr/>
          </p:nvSpPr>
          <p:spPr>
            <a:xfrm>
              <a:off x="0" y="0"/>
              <a:ext cx="1120115" cy="1533061"/>
            </a:xfrm>
            <a:custGeom>
              <a:avLst/>
              <a:gdLst/>
              <a:ahLst/>
              <a:cxnLst/>
              <a:rect l="l" t="t" r="r" b="b"/>
              <a:pathLst>
                <a:path w="1120115" h="1533061">
                  <a:moveTo>
                    <a:pt x="0" y="0"/>
                  </a:moveTo>
                  <a:lnTo>
                    <a:pt x="1120115" y="0"/>
                  </a:lnTo>
                  <a:lnTo>
                    <a:pt x="1120115" y="1533061"/>
                  </a:lnTo>
                  <a:lnTo>
                    <a:pt x="0" y="1533061"/>
                  </a:lnTo>
                  <a:close/>
                </a:path>
              </a:pathLst>
            </a:custGeom>
            <a:solidFill>
              <a:srgbClr val="FFFFFF"/>
            </a:solidFill>
          </p:spPr>
          <p:txBody>
            <a:bodyPr/>
            <a:lstStyle/>
            <a:p>
              <a:endParaRPr lang="en-US"/>
            </a:p>
          </p:txBody>
        </p:sp>
        <p:sp>
          <p:nvSpPr>
            <p:cNvPr id="10" name="TextBox 10"/>
            <p:cNvSpPr txBox="1"/>
            <p:nvPr/>
          </p:nvSpPr>
          <p:spPr>
            <a:xfrm>
              <a:off x="0" y="0"/>
              <a:ext cx="1120115" cy="1533061"/>
            </a:xfrm>
            <a:prstGeom prst="rect">
              <a:avLst/>
            </a:prstGeom>
          </p:spPr>
          <p:txBody>
            <a:bodyPr lIns="50800" tIns="50800" rIns="50800" bIns="50800" rtlCol="0" anchor="ctr"/>
            <a:lstStyle/>
            <a:p>
              <a:pPr algn="ctr">
                <a:lnSpc>
                  <a:spcPts val="1680"/>
                </a:lnSpc>
              </a:pPr>
              <a:endParaRPr/>
            </a:p>
          </p:txBody>
        </p:sp>
      </p:grpSp>
      <p:grpSp>
        <p:nvGrpSpPr>
          <p:cNvPr id="11" name="Group 11"/>
          <p:cNvGrpSpPr/>
          <p:nvPr/>
        </p:nvGrpSpPr>
        <p:grpSpPr>
          <a:xfrm>
            <a:off x="4798513" y="2899660"/>
            <a:ext cx="4252937" cy="5820842"/>
            <a:chOff x="0" y="0"/>
            <a:chExt cx="1120115" cy="1533061"/>
          </a:xfrm>
        </p:grpSpPr>
        <p:sp>
          <p:nvSpPr>
            <p:cNvPr id="12" name="Freeform 12"/>
            <p:cNvSpPr/>
            <p:nvPr/>
          </p:nvSpPr>
          <p:spPr>
            <a:xfrm>
              <a:off x="0" y="0"/>
              <a:ext cx="1120115" cy="1533061"/>
            </a:xfrm>
            <a:custGeom>
              <a:avLst/>
              <a:gdLst/>
              <a:ahLst/>
              <a:cxnLst/>
              <a:rect l="l" t="t" r="r" b="b"/>
              <a:pathLst>
                <a:path w="1120115" h="1533061">
                  <a:moveTo>
                    <a:pt x="0" y="0"/>
                  </a:moveTo>
                  <a:lnTo>
                    <a:pt x="1120115" y="0"/>
                  </a:lnTo>
                  <a:lnTo>
                    <a:pt x="1120115" y="1533061"/>
                  </a:lnTo>
                  <a:lnTo>
                    <a:pt x="0" y="1533061"/>
                  </a:lnTo>
                  <a:close/>
                </a:path>
              </a:pathLst>
            </a:custGeom>
            <a:solidFill>
              <a:srgbClr val="FFFFFF"/>
            </a:solidFill>
          </p:spPr>
          <p:txBody>
            <a:bodyPr/>
            <a:lstStyle/>
            <a:p>
              <a:endParaRPr lang="en-US"/>
            </a:p>
          </p:txBody>
        </p:sp>
        <p:sp>
          <p:nvSpPr>
            <p:cNvPr id="13" name="TextBox 13"/>
            <p:cNvSpPr txBox="1"/>
            <p:nvPr/>
          </p:nvSpPr>
          <p:spPr>
            <a:xfrm>
              <a:off x="0" y="0"/>
              <a:ext cx="1120115" cy="1533061"/>
            </a:xfrm>
            <a:prstGeom prst="rect">
              <a:avLst/>
            </a:prstGeom>
          </p:spPr>
          <p:txBody>
            <a:bodyPr lIns="50800" tIns="50800" rIns="50800" bIns="50800" rtlCol="0" anchor="ctr"/>
            <a:lstStyle/>
            <a:p>
              <a:pPr algn="ctr">
                <a:lnSpc>
                  <a:spcPts val="1680"/>
                </a:lnSpc>
              </a:pPr>
              <a:endParaRPr/>
            </a:p>
          </p:txBody>
        </p:sp>
      </p:grpSp>
      <p:sp>
        <p:nvSpPr>
          <p:cNvPr id="14" name="Freeform 14"/>
          <p:cNvSpPr/>
          <p:nvPr/>
        </p:nvSpPr>
        <p:spPr>
          <a:xfrm>
            <a:off x="5342714" y="3819148"/>
            <a:ext cx="3213262" cy="3163055"/>
          </a:xfrm>
          <a:custGeom>
            <a:avLst/>
            <a:gdLst/>
            <a:ahLst/>
            <a:cxnLst/>
            <a:rect l="l" t="t" r="r" b="b"/>
            <a:pathLst>
              <a:path w="3213262" h="3163055">
                <a:moveTo>
                  <a:pt x="0" y="0"/>
                </a:moveTo>
                <a:lnTo>
                  <a:pt x="3213262" y="0"/>
                </a:lnTo>
                <a:lnTo>
                  <a:pt x="3213262" y="3163055"/>
                </a:lnTo>
                <a:lnTo>
                  <a:pt x="0" y="3163055"/>
                </a:lnTo>
                <a:lnTo>
                  <a:pt x="0" y="0"/>
                </a:lnTo>
                <a:close/>
              </a:path>
            </a:pathLst>
          </a:custGeom>
          <a:blipFill>
            <a:blip>
              <a:extLst>
                <a:ext uri="{96DAC541-7B7A-43D3-8B79-37D633B846F1}">
                  <asvg:svgBlip xmlns:asvg="http://schemas.microsoft.com/office/drawing/2016/SVG/main" r:embed="rId5"/>
                </a:ext>
              </a:extLst>
            </a:blip>
            <a:stretch>
              <a:fillRect l="-29580" r="-3454"/>
            </a:stretch>
          </a:blipFill>
        </p:spPr>
        <p:txBody>
          <a:bodyPr/>
          <a:lstStyle/>
          <a:p>
            <a:endParaRPr lang="en-US"/>
          </a:p>
        </p:txBody>
      </p:sp>
      <p:grpSp>
        <p:nvGrpSpPr>
          <p:cNvPr id="15" name="Group 15"/>
          <p:cNvGrpSpPr/>
          <p:nvPr/>
        </p:nvGrpSpPr>
        <p:grpSpPr>
          <a:xfrm>
            <a:off x="13636059" y="2899660"/>
            <a:ext cx="4252937" cy="5820842"/>
            <a:chOff x="0" y="0"/>
            <a:chExt cx="1120115" cy="1533061"/>
          </a:xfrm>
        </p:grpSpPr>
        <p:sp>
          <p:nvSpPr>
            <p:cNvPr id="16" name="Freeform 16"/>
            <p:cNvSpPr/>
            <p:nvPr/>
          </p:nvSpPr>
          <p:spPr>
            <a:xfrm>
              <a:off x="0" y="0"/>
              <a:ext cx="1120115" cy="1533061"/>
            </a:xfrm>
            <a:custGeom>
              <a:avLst/>
              <a:gdLst/>
              <a:ahLst/>
              <a:cxnLst/>
              <a:rect l="l" t="t" r="r" b="b"/>
              <a:pathLst>
                <a:path w="1120115" h="1533061">
                  <a:moveTo>
                    <a:pt x="0" y="0"/>
                  </a:moveTo>
                  <a:lnTo>
                    <a:pt x="1120115" y="0"/>
                  </a:lnTo>
                  <a:lnTo>
                    <a:pt x="1120115" y="1533061"/>
                  </a:lnTo>
                  <a:lnTo>
                    <a:pt x="0" y="1533061"/>
                  </a:lnTo>
                  <a:close/>
                </a:path>
              </a:pathLst>
            </a:custGeom>
            <a:solidFill>
              <a:srgbClr val="FFFFFF"/>
            </a:solidFill>
          </p:spPr>
          <p:txBody>
            <a:bodyPr/>
            <a:lstStyle/>
            <a:p>
              <a:endParaRPr lang="en-US"/>
            </a:p>
          </p:txBody>
        </p:sp>
        <p:sp>
          <p:nvSpPr>
            <p:cNvPr id="17" name="TextBox 17"/>
            <p:cNvSpPr txBox="1"/>
            <p:nvPr/>
          </p:nvSpPr>
          <p:spPr>
            <a:xfrm>
              <a:off x="0" y="0"/>
              <a:ext cx="1120115" cy="1533061"/>
            </a:xfrm>
            <a:prstGeom prst="rect">
              <a:avLst/>
            </a:prstGeom>
          </p:spPr>
          <p:txBody>
            <a:bodyPr lIns="50800" tIns="50800" rIns="50800" bIns="50800" rtlCol="0" anchor="ctr"/>
            <a:lstStyle/>
            <a:p>
              <a:pPr algn="ctr">
                <a:lnSpc>
                  <a:spcPts val="1680"/>
                </a:lnSpc>
              </a:pPr>
              <a:endParaRPr/>
            </a:p>
          </p:txBody>
        </p:sp>
      </p:grpSp>
      <p:grpSp>
        <p:nvGrpSpPr>
          <p:cNvPr id="18" name="Group 18"/>
          <p:cNvGrpSpPr/>
          <p:nvPr/>
        </p:nvGrpSpPr>
        <p:grpSpPr>
          <a:xfrm>
            <a:off x="0" y="10131454"/>
            <a:ext cx="18288000" cy="155546"/>
            <a:chOff x="0" y="0"/>
            <a:chExt cx="4816593" cy="40967"/>
          </a:xfrm>
        </p:grpSpPr>
        <p:sp>
          <p:nvSpPr>
            <p:cNvPr id="19" name="Freeform 19"/>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20" name="TextBox 20"/>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21" name="Group 21"/>
          <p:cNvGrpSpPr/>
          <p:nvPr/>
        </p:nvGrpSpPr>
        <p:grpSpPr>
          <a:xfrm>
            <a:off x="10923933" y="0"/>
            <a:ext cx="4131763" cy="493477"/>
            <a:chOff x="0" y="0"/>
            <a:chExt cx="1088201" cy="129969"/>
          </a:xfrm>
        </p:grpSpPr>
        <p:sp>
          <p:nvSpPr>
            <p:cNvPr id="22" name="Freeform 22"/>
            <p:cNvSpPr/>
            <p:nvPr/>
          </p:nvSpPr>
          <p:spPr>
            <a:xfrm>
              <a:off x="0" y="0"/>
              <a:ext cx="1088201" cy="129969"/>
            </a:xfrm>
            <a:custGeom>
              <a:avLst/>
              <a:gdLst/>
              <a:ahLst/>
              <a:cxnLst/>
              <a:rect l="l" t="t" r="r" b="b"/>
              <a:pathLst>
                <a:path w="1088201" h="129969">
                  <a:moveTo>
                    <a:pt x="0" y="0"/>
                  </a:moveTo>
                  <a:lnTo>
                    <a:pt x="1088201" y="0"/>
                  </a:lnTo>
                  <a:lnTo>
                    <a:pt x="1088201" y="129969"/>
                  </a:lnTo>
                  <a:lnTo>
                    <a:pt x="0" y="129969"/>
                  </a:lnTo>
                  <a:close/>
                </a:path>
              </a:pathLst>
            </a:custGeom>
            <a:solidFill>
              <a:srgbClr val="FFCD0A"/>
            </a:solidFill>
          </p:spPr>
          <p:txBody>
            <a:bodyPr/>
            <a:lstStyle/>
            <a:p>
              <a:endParaRPr lang="en-US"/>
            </a:p>
          </p:txBody>
        </p:sp>
        <p:sp>
          <p:nvSpPr>
            <p:cNvPr id="23" name="TextBox 23"/>
            <p:cNvSpPr txBox="1"/>
            <p:nvPr/>
          </p:nvSpPr>
          <p:spPr>
            <a:xfrm>
              <a:off x="0" y="0"/>
              <a:ext cx="1088201" cy="129969"/>
            </a:xfrm>
            <a:prstGeom prst="rect">
              <a:avLst/>
            </a:prstGeom>
          </p:spPr>
          <p:txBody>
            <a:bodyPr lIns="50800" tIns="50800" rIns="50800" bIns="50800" rtlCol="0" anchor="ctr"/>
            <a:lstStyle/>
            <a:p>
              <a:pPr algn="ctr">
                <a:lnSpc>
                  <a:spcPts val="1680"/>
                </a:lnSpc>
              </a:pPr>
              <a:endParaRPr/>
            </a:p>
          </p:txBody>
        </p:sp>
      </p:grpSp>
      <p:sp>
        <p:nvSpPr>
          <p:cNvPr id="24" name="Freeform 24"/>
          <p:cNvSpPr/>
          <p:nvPr/>
        </p:nvSpPr>
        <p:spPr>
          <a:xfrm>
            <a:off x="10365616" y="3857248"/>
            <a:ext cx="1987818" cy="3124955"/>
          </a:xfrm>
          <a:custGeom>
            <a:avLst/>
            <a:gdLst/>
            <a:ahLst/>
            <a:cxnLst/>
            <a:rect l="l" t="t" r="r" b="b"/>
            <a:pathLst>
              <a:path w="1987818" h="3124955">
                <a:moveTo>
                  <a:pt x="0" y="0"/>
                </a:moveTo>
                <a:lnTo>
                  <a:pt x="1987819" y="0"/>
                </a:lnTo>
                <a:lnTo>
                  <a:pt x="1987819" y="3124955"/>
                </a:lnTo>
                <a:lnTo>
                  <a:pt x="0" y="312495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5" name="Freeform 25"/>
          <p:cNvSpPr/>
          <p:nvPr/>
        </p:nvSpPr>
        <p:spPr>
          <a:xfrm>
            <a:off x="13965670" y="3819148"/>
            <a:ext cx="3608073" cy="3220205"/>
          </a:xfrm>
          <a:custGeom>
            <a:avLst/>
            <a:gdLst/>
            <a:ahLst/>
            <a:cxnLst/>
            <a:rect l="l" t="t" r="r" b="b"/>
            <a:pathLst>
              <a:path w="3608073" h="3220205">
                <a:moveTo>
                  <a:pt x="0" y="0"/>
                </a:moveTo>
                <a:lnTo>
                  <a:pt x="3608072" y="0"/>
                </a:lnTo>
                <a:lnTo>
                  <a:pt x="3608072" y="3220205"/>
                </a:lnTo>
                <a:lnTo>
                  <a:pt x="0" y="322020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6" name="TextBox 26"/>
          <p:cNvSpPr txBox="1"/>
          <p:nvPr/>
        </p:nvSpPr>
        <p:spPr>
          <a:xfrm>
            <a:off x="942975" y="650145"/>
            <a:ext cx="12693084" cy="1291468"/>
          </a:xfrm>
          <a:prstGeom prst="rect">
            <a:avLst/>
          </a:prstGeom>
        </p:spPr>
        <p:txBody>
          <a:bodyPr lIns="0" tIns="0" rIns="0" bIns="0" rtlCol="0" anchor="t">
            <a:spAutoFit/>
          </a:bodyPr>
          <a:lstStyle/>
          <a:p>
            <a:pPr marL="0" lvl="0" indent="0" algn="l">
              <a:lnSpc>
                <a:spcPts val="10093"/>
              </a:lnSpc>
              <a:spcBef>
                <a:spcPct val="0"/>
              </a:spcBef>
            </a:pPr>
            <a:r>
              <a:rPr lang="en-US" sz="8411" b="1" spc="-252">
                <a:solidFill>
                  <a:srgbClr val="0E1B3F"/>
                </a:solidFill>
                <a:latin typeface="Public Sans Bold"/>
                <a:ea typeface="Public Sans Bold"/>
                <a:cs typeface="Public Sans Bold"/>
                <a:sym typeface="Public Sans Bold"/>
              </a:rPr>
              <a:t>What's Driving the Surge</a:t>
            </a:r>
          </a:p>
        </p:txBody>
      </p:sp>
      <p:sp>
        <p:nvSpPr>
          <p:cNvPr id="27" name="TextBox 27"/>
          <p:cNvSpPr txBox="1"/>
          <p:nvPr/>
        </p:nvSpPr>
        <p:spPr>
          <a:xfrm>
            <a:off x="1033106" y="1991561"/>
            <a:ext cx="16713365" cy="491015"/>
          </a:xfrm>
          <a:prstGeom prst="rect">
            <a:avLst/>
          </a:prstGeom>
        </p:spPr>
        <p:txBody>
          <a:bodyPr lIns="0" tIns="0" rIns="0" bIns="0" rtlCol="0" anchor="t">
            <a:spAutoFit/>
          </a:bodyPr>
          <a:lstStyle/>
          <a:p>
            <a:pPr marL="0" lvl="0" indent="0" algn="just">
              <a:lnSpc>
                <a:spcPts val="3827"/>
              </a:lnSpc>
            </a:pPr>
            <a:r>
              <a:rPr lang="en-US" sz="2943" b="1" spc="-88">
                <a:solidFill>
                  <a:srgbClr val="0E1B3F"/>
                </a:solidFill>
                <a:latin typeface="Public Sans Bold"/>
                <a:ea typeface="Public Sans Bold"/>
                <a:cs typeface="Public Sans Bold"/>
                <a:sym typeface="Public Sans Bold"/>
              </a:rPr>
              <a:t>Four forces are pushing global traffic higher every year, and reshaping what networks must carry</a:t>
            </a:r>
          </a:p>
        </p:txBody>
      </p:sp>
      <p:sp>
        <p:nvSpPr>
          <p:cNvPr id="28" name="TextBox 28"/>
          <p:cNvSpPr txBox="1"/>
          <p:nvPr/>
        </p:nvSpPr>
        <p:spPr>
          <a:xfrm>
            <a:off x="523999" y="7163178"/>
            <a:ext cx="3978266" cy="1348740"/>
          </a:xfrm>
          <a:prstGeom prst="rect">
            <a:avLst/>
          </a:prstGeom>
        </p:spPr>
        <p:txBody>
          <a:bodyPr lIns="0" tIns="0" rIns="0" bIns="0" rtlCol="0" anchor="t">
            <a:spAutoFit/>
          </a:bodyPr>
          <a:lstStyle/>
          <a:p>
            <a:pPr marL="0" lvl="0" indent="0" algn="just">
              <a:lnSpc>
                <a:spcPts val="2625"/>
              </a:lnSpc>
            </a:pPr>
            <a:r>
              <a:rPr lang="en-US" sz="2100">
                <a:solidFill>
                  <a:srgbClr val="0E1B3F"/>
                </a:solidFill>
                <a:latin typeface="Public Sans"/>
                <a:ea typeface="Public Sans"/>
                <a:cs typeface="Public Sans"/>
                <a:sym typeface="Public Sans"/>
              </a:rPr>
              <a:t>Video makes up roughly 60–70% of downstream global traffic. YouTube alone averages about 1.5 GB per user, per day.</a:t>
            </a:r>
          </a:p>
        </p:txBody>
      </p:sp>
      <p:sp>
        <p:nvSpPr>
          <p:cNvPr id="29" name="TextBox 29"/>
          <p:cNvSpPr txBox="1"/>
          <p:nvPr/>
        </p:nvSpPr>
        <p:spPr>
          <a:xfrm>
            <a:off x="717327" y="3069213"/>
            <a:ext cx="3640335" cy="521335"/>
          </a:xfrm>
          <a:prstGeom prst="rect">
            <a:avLst/>
          </a:prstGeom>
        </p:spPr>
        <p:txBody>
          <a:bodyPr lIns="0" tIns="0" rIns="0" bIns="0" rtlCol="0" anchor="t">
            <a:spAutoFit/>
          </a:bodyPr>
          <a:lstStyle/>
          <a:p>
            <a:pPr marL="0" lvl="0" indent="0" algn="ctr">
              <a:lnSpc>
                <a:spcPts val="4160"/>
              </a:lnSpc>
            </a:pPr>
            <a:r>
              <a:rPr lang="en-US" sz="3200" b="1" spc="-96">
                <a:solidFill>
                  <a:srgbClr val="0E1B3F"/>
                </a:solidFill>
                <a:latin typeface="Public Sans Bold"/>
                <a:ea typeface="Public Sans Bold"/>
                <a:cs typeface="Public Sans Bold"/>
                <a:sym typeface="Public Sans Bold"/>
              </a:rPr>
              <a:t>Video &amp; Streaming</a:t>
            </a:r>
          </a:p>
        </p:txBody>
      </p:sp>
      <p:sp>
        <p:nvSpPr>
          <p:cNvPr id="30" name="TextBox 30"/>
          <p:cNvSpPr txBox="1"/>
          <p:nvPr/>
        </p:nvSpPr>
        <p:spPr>
          <a:xfrm>
            <a:off x="340808" y="9137586"/>
            <a:ext cx="9263510" cy="418951"/>
          </a:xfrm>
          <a:prstGeom prst="rect">
            <a:avLst/>
          </a:prstGeom>
        </p:spPr>
        <p:txBody>
          <a:bodyPr lIns="0" tIns="0" rIns="0" bIns="0" rtlCol="0" anchor="t">
            <a:spAutoFit/>
          </a:bodyPr>
          <a:lstStyle/>
          <a:p>
            <a:pPr algn="l">
              <a:lnSpc>
                <a:spcPts val="1680"/>
              </a:lnSpc>
              <a:spcBef>
                <a:spcPct val="0"/>
              </a:spcBef>
            </a:pPr>
            <a:r>
              <a:rPr lang="en-US" sz="1400" i="1" spc="28">
                <a:solidFill>
                  <a:srgbClr val="0E1B3F"/>
                </a:solidFill>
                <a:latin typeface="Public Sans Italics"/>
                <a:ea typeface="Public Sans Italics"/>
                <a:cs typeface="Public Sans Italics"/>
                <a:sym typeface="Public Sans Italics"/>
              </a:rPr>
              <a:t>SOURCE: : APPLOGIC NETWORKS (FORMERLY SANDVINE), 2025 GLOBAL INTERNET PHENOMENA REPORT; SQ MAGAZINE, 2026 INTERNET STATISTICS; CISCO, AI IMPACT ON WIDE AREA NETWORKS REPORT (2026).</a:t>
            </a:r>
          </a:p>
        </p:txBody>
      </p:sp>
      <p:sp>
        <p:nvSpPr>
          <p:cNvPr id="31" name="TextBox 31"/>
          <p:cNvSpPr txBox="1"/>
          <p:nvPr/>
        </p:nvSpPr>
        <p:spPr>
          <a:xfrm>
            <a:off x="11403513"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32" name="TextBox 32"/>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sp>
        <p:nvSpPr>
          <p:cNvPr id="33" name="TextBox 33"/>
          <p:cNvSpPr txBox="1"/>
          <p:nvPr/>
        </p:nvSpPr>
        <p:spPr>
          <a:xfrm>
            <a:off x="4935848" y="7163178"/>
            <a:ext cx="3978266" cy="1348740"/>
          </a:xfrm>
          <a:prstGeom prst="rect">
            <a:avLst/>
          </a:prstGeom>
        </p:spPr>
        <p:txBody>
          <a:bodyPr lIns="0" tIns="0" rIns="0" bIns="0" rtlCol="0" anchor="t">
            <a:spAutoFit/>
          </a:bodyPr>
          <a:lstStyle/>
          <a:p>
            <a:pPr marL="0" lvl="0" indent="0" algn="just">
              <a:lnSpc>
                <a:spcPts val="2625"/>
              </a:lnSpc>
            </a:pPr>
            <a:r>
              <a:rPr lang="en-US" sz="2100">
                <a:solidFill>
                  <a:srgbClr val="0E1B3F"/>
                </a:solidFill>
                <a:latin typeface="Public Sans"/>
                <a:ea typeface="Public Sans"/>
                <a:cs typeface="Public Sans"/>
                <a:sym typeface="Public Sans"/>
              </a:rPr>
              <a:t>Communication and social platforms account for close to a quarter of all global internet activity today.</a:t>
            </a:r>
          </a:p>
        </p:txBody>
      </p:sp>
      <p:sp>
        <p:nvSpPr>
          <p:cNvPr id="34" name="TextBox 34"/>
          <p:cNvSpPr txBox="1"/>
          <p:nvPr/>
        </p:nvSpPr>
        <p:spPr>
          <a:xfrm>
            <a:off x="5129177" y="3069213"/>
            <a:ext cx="3640335" cy="521335"/>
          </a:xfrm>
          <a:prstGeom prst="rect">
            <a:avLst/>
          </a:prstGeom>
        </p:spPr>
        <p:txBody>
          <a:bodyPr lIns="0" tIns="0" rIns="0" bIns="0" rtlCol="0" anchor="t">
            <a:spAutoFit/>
          </a:bodyPr>
          <a:lstStyle/>
          <a:p>
            <a:pPr marL="0" lvl="0" indent="0" algn="ctr">
              <a:lnSpc>
                <a:spcPts val="4160"/>
              </a:lnSpc>
            </a:pPr>
            <a:r>
              <a:rPr lang="en-US" sz="3200" b="1" spc="-96">
                <a:solidFill>
                  <a:srgbClr val="0E1B3F"/>
                </a:solidFill>
                <a:latin typeface="Public Sans Bold"/>
                <a:ea typeface="Public Sans Bold"/>
                <a:cs typeface="Public Sans Bold"/>
                <a:sym typeface="Public Sans Bold"/>
              </a:rPr>
              <a:t>Social Media</a:t>
            </a:r>
          </a:p>
        </p:txBody>
      </p:sp>
      <p:sp>
        <p:nvSpPr>
          <p:cNvPr id="35" name="TextBox 35"/>
          <p:cNvSpPr txBox="1"/>
          <p:nvPr/>
        </p:nvSpPr>
        <p:spPr>
          <a:xfrm>
            <a:off x="9346029" y="7163178"/>
            <a:ext cx="3978266" cy="1348740"/>
          </a:xfrm>
          <a:prstGeom prst="rect">
            <a:avLst/>
          </a:prstGeom>
        </p:spPr>
        <p:txBody>
          <a:bodyPr lIns="0" tIns="0" rIns="0" bIns="0" rtlCol="0" anchor="t">
            <a:spAutoFit/>
          </a:bodyPr>
          <a:lstStyle/>
          <a:p>
            <a:pPr marL="0" lvl="0" indent="0" algn="just">
              <a:lnSpc>
                <a:spcPts val="2625"/>
              </a:lnSpc>
            </a:pPr>
            <a:r>
              <a:rPr lang="en-US" sz="2100">
                <a:solidFill>
                  <a:srgbClr val="0E1B3F"/>
                </a:solidFill>
                <a:latin typeface="Public Sans"/>
                <a:ea typeface="Public Sans"/>
                <a:cs typeface="Public Sans"/>
                <a:sym typeface="Public Sans"/>
              </a:rPr>
              <a:t>Cisco projects AI could grow consumer-driven network traffic roughly 6.6x by the mid-2030s, led by always-on AI.</a:t>
            </a:r>
          </a:p>
        </p:txBody>
      </p:sp>
      <p:sp>
        <p:nvSpPr>
          <p:cNvPr id="36" name="TextBox 36"/>
          <p:cNvSpPr txBox="1"/>
          <p:nvPr/>
        </p:nvSpPr>
        <p:spPr>
          <a:xfrm>
            <a:off x="9539358" y="3069213"/>
            <a:ext cx="3640335" cy="521335"/>
          </a:xfrm>
          <a:prstGeom prst="rect">
            <a:avLst/>
          </a:prstGeom>
        </p:spPr>
        <p:txBody>
          <a:bodyPr lIns="0" tIns="0" rIns="0" bIns="0" rtlCol="0" anchor="t">
            <a:spAutoFit/>
          </a:bodyPr>
          <a:lstStyle/>
          <a:p>
            <a:pPr marL="0" lvl="0" indent="0" algn="ctr">
              <a:lnSpc>
                <a:spcPts val="4160"/>
              </a:lnSpc>
            </a:pPr>
            <a:r>
              <a:rPr lang="en-US" sz="3200" b="1" spc="-96">
                <a:solidFill>
                  <a:srgbClr val="0E1B3F"/>
                </a:solidFill>
                <a:latin typeface="Public Sans Bold"/>
                <a:ea typeface="Public Sans Bold"/>
                <a:cs typeface="Public Sans Bold"/>
                <a:sym typeface="Public Sans Bold"/>
              </a:rPr>
              <a:t>AI &amp; Automation</a:t>
            </a:r>
          </a:p>
        </p:txBody>
      </p:sp>
      <p:sp>
        <p:nvSpPr>
          <p:cNvPr id="37" name="TextBox 37"/>
          <p:cNvSpPr txBox="1"/>
          <p:nvPr/>
        </p:nvSpPr>
        <p:spPr>
          <a:xfrm>
            <a:off x="13756210" y="7163178"/>
            <a:ext cx="3978266" cy="1348740"/>
          </a:xfrm>
          <a:prstGeom prst="rect">
            <a:avLst/>
          </a:prstGeom>
        </p:spPr>
        <p:txBody>
          <a:bodyPr lIns="0" tIns="0" rIns="0" bIns="0" rtlCol="0" anchor="t">
            <a:spAutoFit/>
          </a:bodyPr>
          <a:lstStyle/>
          <a:p>
            <a:pPr marL="0" lvl="0" indent="0" algn="just">
              <a:lnSpc>
                <a:spcPts val="2625"/>
              </a:lnSpc>
            </a:pPr>
            <a:r>
              <a:rPr lang="en-US" sz="2100">
                <a:solidFill>
                  <a:srgbClr val="0E1B3F"/>
                </a:solidFill>
                <a:latin typeface="Public Sans"/>
                <a:ea typeface="Public Sans"/>
                <a:cs typeface="Public Sans"/>
                <a:sym typeface="Public Sans"/>
              </a:rPr>
              <a:t>Banks, government, educators, and business are moving online by default, turning access into infrastructure.</a:t>
            </a:r>
          </a:p>
        </p:txBody>
      </p:sp>
      <p:sp>
        <p:nvSpPr>
          <p:cNvPr id="38" name="TextBox 38"/>
          <p:cNvSpPr txBox="1"/>
          <p:nvPr/>
        </p:nvSpPr>
        <p:spPr>
          <a:xfrm>
            <a:off x="13949538" y="3069213"/>
            <a:ext cx="3640335" cy="521335"/>
          </a:xfrm>
          <a:prstGeom prst="rect">
            <a:avLst/>
          </a:prstGeom>
        </p:spPr>
        <p:txBody>
          <a:bodyPr lIns="0" tIns="0" rIns="0" bIns="0" rtlCol="0" anchor="t">
            <a:spAutoFit/>
          </a:bodyPr>
          <a:lstStyle/>
          <a:p>
            <a:pPr marL="0" lvl="0" indent="0" algn="ctr">
              <a:lnSpc>
                <a:spcPts val="4160"/>
              </a:lnSpc>
            </a:pPr>
            <a:r>
              <a:rPr lang="en-US" sz="3200" b="1" spc="-96">
                <a:solidFill>
                  <a:srgbClr val="0E1B3F"/>
                </a:solidFill>
                <a:latin typeface="Public Sans Bold"/>
                <a:ea typeface="Public Sans Bold"/>
                <a:cs typeface="Public Sans Bold"/>
                <a:sym typeface="Public Sans Bold"/>
              </a:rPr>
              <a:t>Digitisation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grpSp>
        <p:nvGrpSpPr>
          <p:cNvPr id="3" name="Group 3"/>
          <p:cNvGrpSpPr/>
          <p:nvPr/>
        </p:nvGrpSpPr>
        <p:grpSpPr>
          <a:xfrm>
            <a:off x="808604" y="884629"/>
            <a:ext cx="2019300" cy="1583245"/>
            <a:chOff x="0" y="0"/>
            <a:chExt cx="10403710" cy="8157095"/>
          </a:xfrm>
        </p:grpSpPr>
        <p:sp>
          <p:nvSpPr>
            <p:cNvPr id="4" name="Freeform 4"/>
            <p:cNvSpPr/>
            <p:nvPr/>
          </p:nvSpPr>
          <p:spPr>
            <a:xfrm>
              <a:off x="0" y="0"/>
              <a:ext cx="10403710" cy="8157095"/>
            </a:xfrm>
            <a:custGeom>
              <a:avLst/>
              <a:gdLst/>
              <a:ahLst/>
              <a:cxnLst/>
              <a:rect l="l" t="t" r="r" b="b"/>
              <a:pathLst>
                <a:path w="10403710" h="8157095">
                  <a:moveTo>
                    <a:pt x="0" y="0"/>
                  </a:moveTo>
                  <a:lnTo>
                    <a:pt x="0" y="8157095"/>
                  </a:lnTo>
                  <a:lnTo>
                    <a:pt x="10403710" y="8157095"/>
                  </a:lnTo>
                  <a:lnTo>
                    <a:pt x="10403710" y="0"/>
                  </a:lnTo>
                  <a:lnTo>
                    <a:pt x="0" y="0"/>
                  </a:lnTo>
                  <a:close/>
                  <a:moveTo>
                    <a:pt x="10342749" y="8096135"/>
                  </a:moveTo>
                  <a:lnTo>
                    <a:pt x="59690" y="8096135"/>
                  </a:lnTo>
                  <a:lnTo>
                    <a:pt x="59690" y="59690"/>
                  </a:lnTo>
                  <a:lnTo>
                    <a:pt x="10342749" y="59690"/>
                  </a:lnTo>
                  <a:lnTo>
                    <a:pt x="10342749" y="8096135"/>
                  </a:lnTo>
                  <a:close/>
                </a:path>
              </a:pathLst>
            </a:custGeom>
            <a:solidFill>
              <a:srgbClr val="0E1B3F"/>
            </a:solidFill>
          </p:spPr>
          <p:txBody>
            <a:bodyPr/>
            <a:lstStyle/>
            <a:p>
              <a:endParaRPr lang="en-US"/>
            </a:p>
          </p:txBody>
        </p:sp>
      </p:grpSp>
      <p:sp>
        <p:nvSpPr>
          <p:cNvPr id="5" name="Freeform 5"/>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grpSp>
        <p:nvGrpSpPr>
          <p:cNvPr id="6" name="Group 6"/>
          <p:cNvGrpSpPr/>
          <p:nvPr/>
        </p:nvGrpSpPr>
        <p:grpSpPr>
          <a:xfrm>
            <a:off x="12137352" y="2401200"/>
            <a:ext cx="2263599" cy="3772550"/>
            <a:chOff x="0" y="0"/>
            <a:chExt cx="596174" cy="993593"/>
          </a:xfrm>
        </p:grpSpPr>
        <p:sp>
          <p:nvSpPr>
            <p:cNvPr id="7" name="Freeform 7"/>
            <p:cNvSpPr/>
            <p:nvPr/>
          </p:nvSpPr>
          <p:spPr>
            <a:xfrm>
              <a:off x="0" y="0"/>
              <a:ext cx="596174" cy="993593"/>
            </a:xfrm>
            <a:custGeom>
              <a:avLst/>
              <a:gdLst/>
              <a:ahLst/>
              <a:cxnLst/>
              <a:rect l="l" t="t" r="r" b="b"/>
              <a:pathLst>
                <a:path w="596174" h="993593">
                  <a:moveTo>
                    <a:pt x="0" y="0"/>
                  </a:moveTo>
                  <a:lnTo>
                    <a:pt x="596174" y="0"/>
                  </a:lnTo>
                  <a:lnTo>
                    <a:pt x="596174" y="993593"/>
                  </a:lnTo>
                  <a:lnTo>
                    <a:pt x="0" y="993593"/>
                  </a:lnTo>
                  <a:close/>
                </a:path>
              </a:pathLst>
            </a:custGeom>
            <a:solidFill>
              <a:srgbClr val="FFCD0A"/>
            </a:solidFill>
          </p:spPr>
          <p:txBody>
            <a:bodyPr/>
            <a:lstStyle/>
            <a:p>
              <a:endParaRPr lang="en-US"/>
            </a:p>
          </p:txBody>
        </p:sp>
        <p:sp>
          <p:nvSpPr>
            <p:cNvPr id="8" name="TextBox 8"/>
            <p:cNvSpPr txBox="1"/>
            <p:nvPr/>
          </p:nvSpPr>
          <p:spPr>
            <a:xfrm>
              <a:off x="0" y="0"/>
              <a:ext cx="596174" cy="993593"/>
            </a:xfrm>
            <a:prstGeom prst="rect">
              <a:avLst/>
            </a:prstGeom>
          </p:spPr>
          <p:txBody>
            <a:bodyPr lIns="50800" tIns="50800" rIns="50800" bIns="50800" rtlCol="0" anchor="ctr"/>
            <a:lstStyle/>
            <a:p>
              <a:pPr algn="ctr">
                <a:lnSpc>
                  <a:spcPts val="1680"/>
                </a:lnSpc>
              </a:pPr>
              <a:endParaRPr/>
            </a:p>
          </p:txBody>
        </p:sp>
      </p:grpSp>
      <p:sp>
        <p:nvSpPr>
          <p:cNvPr id="9" name="Freeform 9"/>
          <p:cNvSpPr/>
          <p:nvPr/>
        </p:nvSpPr>
        <p:spPr>
          <a:xfrm>
            <a:off x="12424886" y="2661236"/>
            <a:ext cx="5492265" cy="5862586"/>
          </a:xfrm>
          <a:custGeom>
            <a:avLst/>
            <a:gdLst/>
            <a:ahLst/>
            <a:cxnLst/>
            <a:rect l="l" t="t" r="r" b="b"/>
            <a:pathLst>
              <a:path w="5492265" h="5862586">
                <a:moveTo>
                  <a:pt x="0" y="0"/>
                </a:moveTo>
                <a:lnTo>
                  <a:pt x="5492265" y="0"/>
                </a:lnTo>
                <a:lnTo>
                  <a:pt x="5492265" y="5862587"/>
                </a:lnTo>
                <a:lnTo>
                  <a:pt x="0" y="5862587"/>
                </a:lnTo>
                <a:lnTo>
                  <a:pt x="0" y="0"/>
                </a:lnTo>
                <a:close/>
              </a:path>
            </a:pathLst>
          </a:custGeom>
          <a:blipFill>
            <a:blip r:embed="rId4"/>
            <a:stretch>
              <a:fillRect l="-21359" r="-38854"/>
            </a:stretch>
          </a:blipFill>
        </p:spPr>
        <p:txBody>
          <a:bodyPr/>
          <a:lstStyle/>
          <a:p>
            <a:endParaRPr lang="en-US"/>
          </a:p>
        </p:txBody>
      </p:sp>
      <p:sp>
        <p:nvSpPr>
          <p:cNvPr id="10" name="TextBox 10"/>
          <p:cNvSpPr txBox="1"/>
          <p:nvPr/>
        </p:nvSpPr>
        <p:spPr>
          <a:xfrm>
            <a:off x="3018269" y="3070225"/>
            <a:ext cx="8375719" cy="6283248"/>
          </a:xfrm>
          <a:prstGeom prst="rect">
            <a:avLst/>
          </a:prstGeom>
        </p:spPr>
        <p:txBody>
          <a:bodyPr lIns="0" tIns="0" rIns="0" bIns="0" rtlCol="0" anchor="t">
            <a:spAutoFit/>
          </a:bodyPr>
          <a:lstStyle/>
          <a:p>
            <a:pPr marL="518160" lvl="1" indent="-259080" algn="just">
              <a:lnSpc>
                <a:spcPts val="3359"/>
              </a:lnSpc>
              <a:buFont typeface="Arial"/>
              <a:buChar char="•"/>
            </a:pPr>
            <a:r>
              <a:rPr lang="en-US" sz="2400">
                <a:solidFill>
                  <a:srgbClr val="0E1B3F"/>
                </a:solidFill>
                <a:latin typeface="Public Sans"/>
                <a:ea typeface="Public Sans"/>
                <a:cs typeface="Public Sans"/>
                <a:sym typeface="Public Sans"/>
              </a:rPr>
              <a:t>The telecommunications sector has experienced significant technological advances, with global growth in mobility, broadband, and internet services.</a:t>
            </a:r>
          </a:p>
          <a:p>
            <a:pPr algn="just">
              <a:lnSpc>
                <a:spcPts val="3359"/>
              </a:lnSpc>
            </a:pPr>
            <a:endParaRPr lang="en-US" sz="2400">
              <a:solidFill>
                <a:srgbClr val="0E1B3F"/>
              </a:solidFill>
              <a:latin typeface="Public Sans"/>
              <a:ea typeface="Public Sans"/>
              <a:cs typeface="Public Sans"/>
              <a:sym typeface="Public Sans"/>
            </a:endParaRPr>
          </a:p>
          <a:p>
            <a:pPr marL="518160" lvl="1" indent="-259080" algn="just">
              <a:lnSpc>
                <a:spcPts val="3359"/>
              </a:lnSpc>
              <a:buFont typeface="Arial"/>
              <a:buChar char="•"/>
            </a:pPr>
            <a:r>
              <a:rPr lang="en-US" sz="2400">
                <a:solidFill>
                  <a:srgbClr val="0E1B3F"/>
                </a:solidFill>
                <a:latin typeface="Public Sans"/>
                <a:ea typeface="Public Sans"/>
                <a:cs typeface="Public Sans"/>
                <a:sym typeface="Public Sans"/>
              </a:rPr>
              <a:t>Telecom Fiji has heavily invested in expanding network coverage through fiber, 5G, and satellite, improving connectivity, especially in rural areas.</a:t>
            </a:r>
          </a:p>
          <a:p>
            <a:pPr algn="just">
              <a:lnSpc>
                <a:spcPts val="3359"/>
              </a:lnSpc>
            </a:pPr>
            <a:endParaRPr lang="en-US" sz="2400">
              <a:solidFill>
                <a:srgbClr val="0E1B3F"/>
              </a:solidFill>
              <a:latin typeface="Public Sans"/>
              <a:ea typeface="Public Sans"/>
              <a:cs typeface="Public Sans"/>
              <a:sym typeface="Public Sans"/>
            </a:endParaRPr>
          </a:p>
          <a:p>
            <a:pPr marL="518160" lvl="1" indent="-259080" algn="just">
              <a:lnSpc>
                <a:spcPts val="3359"/>
              </a:lnSpc>
              <a:buFont typeface="Arial"/>
              <a:buChar char="•"/>
            </a:pPr>
            <a:r>
              <a:rPr lang="en-US" sz="2400">
                <a:solidFill>
                  <a:srgbClr val="0E1B3F"/>
                </a:solidFill>
                <a:latin typeface="Public Sans"/>
                <a:ea typeface="Public Sans"/>
                <a:cs typeface="Public Sans"/>
                <a:sym typeface="Public Sans"/>
              </a:rPr>
              <a:t>Telecom Fiji is driving digital transformation in the country by offering robust solutions via the cloud to support businesses and individuals.</a:t>
            </a:r>
          </a:p>
          <a:p>
            <a:pPr algn="just">
              <a:lnSpc>
                <a:spcPts val="3359"/>
              </a:lnSpc>
            </a:pPr>
            <a:endParaRPr lang="en-US" sz="2400">
              <a:solidFill>
                <a:srgbClr val="0E1B3F"/>
              </a:solidFill>
              <a:latin typeface="Public Sans"/>
              <a:ea typeface="Public Sans"/>
              <a:cs typeface="Public Sans"/>
              <a:sym typeface="Public Sans"/>
            </a:endParaRPr>
          </a:p>
          <a:p>
            <a:pPr marL="518160" lvl="1" indent="-259080" algn="just">
              <a:lnSpc>
                <a:spcPts val="3359"/>
              </a:lnSpc>
              <a:buFont typeface="Arial"/>
              <a:buChar char="•"/>
            </a:pPr>
            <a:r>
              <a:rPr lang="en-US" sz="2400">
                <a:solidFill>
                  <a:srgbClr val="0E1B3F"/>
                </a:solidFill>
                <a:latin typeface="Public Sans"/>
                <a:ea typeface="Public Sans"/>
                <a:cs typeface="Public Sans"/>
                <a:sym typeface="Public Sans"/>
              </a:rPr>
              <a:t>Through advanced technologies and reliable connectivity, Telecom Fiji is contributing to a more connected and digitally empowered Fiji.</a:t>
            </a:r>
          </a:p>
        </p:txBody>
      </p:sp>
      <p:sp>
        <p:nvSpPr>
          <p:cNvPr id="11" name="TextBox 11"/>
          <p:cNvSpPr txBox="1"/>
          <p:nvPr/>
        </p:nvSpPr>
        <p:spPr>
          <a:xfrm>
            <a:off x="3395777" y="508000"/>
            <a:ext cx="7690089" cy="2305050"/>
          </a:xfrm>
          <a:prstGeom prst="rect">
            <a:avLst/>
          </a:prstGeom>
        </p:spPr>
        <p:txBody>
          <a:bodyPr lIns="0" tIns="0" rIns="0" bIns="0" rtlCol="0" anchor="t">
            <a:spAutoFit/>
          </a:bodyPr>
          <a:lstStyle/>
          <a:p>
            <a:pPr marL="0" lvl="0" indent="0" algn="l">
              <a:lnSpc>
                <a:spcPts val="9000"/>
              </a:lnSpc>
              <a:spcBef>
                <a:spcPct val="0"/>
              </a:spcBef>
            </a:pPr>
            <a:r>
              <a:rPr lang="en-US" sz="7500" b="1" spc="-225">
                <a:solidFill>
                  <a:srgbClr val="0E1B3F"/>
                </a:solidFill>
                <a:latin typeface="Public Sans Bold"/>
                <a:ea typeface="Public Sans Bold"/>
                <a:cs typeface="Public Sans Bold"/>
                <a:sym typeface="Public Sans Bold"/>
              </a:rPr>
              <a:t>Connectivity with Telecom Fiji</a:t>
            </a:r>
          </a:p>
        </p:txBody>
      </p:sp>
      <p:sp>
        <p:nvSpPr>
          <p:cNvPr id="12" name="TextBox 12"/>
          <p:cNvSpPr txBox="1"/>
          <p:nvPr/>
        </p:nvSpPr>
        <p:spPr>
          <a:xfrm>
            <a:off x="1006254" y="1113081"/>
            <a:ext cx="1623999" cy="1111885"/>
          </a:xfrm>
          <a:prstGeom prst="rect">
            <a:avLst/>
          </a:prstGeom>
        </p:spPr>
        <p:txBody>
          <a:bodyPr lIns="0" tIns="0" rIns="0" bIns="0" rtlCol="0" anchor="t">
            <a:spAutoFit/>
          </a:bodyPr>
          <a:lstStyle/>
          <a:p>
            <a:pPr marL="0" lvl="0" indent="0" algn="l">
              <a:lnSpc>
                <a:spcPts val="2210"/>
              </a:lnSpc>
            </a:pPr>
            <a:r>
              <a:rPr lang="en-US" sz="1700" b="1" spc="-51">
                <a:solidFill>
                  <a:srgbClr val="0E1B3F"/>
                </a:solidFill>
                <a:latin typeface="Public Sans Bold"/>
                <a:ea typeface="Public Sans Bold"/>
                <a:cs typeface="Public Sans Bold"/>
                <a:sym typeface="Public Sans Bold"/>
              </a:rPr>
              <a:t>“We believe that connectivity is a fundamental human right.”</a:t>
            </a:r>
          </a:p>
        </p:txBody>
      </p:sp>
      <p:sp>
        <p:nvSpPr>
          <p:cNvPr id="13" name="TextBox 13"/>
          <p:cNvSpPr txBox="1"/>
          <p:nvPr/>
        </p:nvSpPr>
        <p:spPr>
          <a:xfrm>
            <a:off x="808604" y="2700673"/>
            <a:ext cx="2019300" cy="790575"/>
          </a:xfrm>
          <a:prstGeom prst="rect">
            <a:avLst/>
          </a:prstGeom>
        </p:spPr>
        <p:txBody>
          <a:bodyPr lIns="0" tIns="0" rIns="0" bIns="0" rtlCol="0" anchor="t">
            <a:spAutoFit/>
          </a:bodyPr>
          <a:lstStyle/>
          <a:p>
            <a:pPr marL="0" lvl="0" indent="0" algn="l">
              <a:lnSpc>
                <a:spcPts val="2099"/>
              </a:lnSpc>
              <a:spcBef>
                <a:spcPct val="0"/>
              </a:spcBef>
            </a:pPr>
            <a:r>
              <a:rPr lang="en-US" sz="1499">
                <a:solidFill>
                  <a:srgbClr val="0E1B3F"/>
                </a:solidFill>
                <a:latin typeface="Public Sans"/>
                <a:ea typeface="Public Sans"/>
                <a:cs typeface="Public Sans"/>
                <a:sym typeface="Public Sans"/>
              </a:rPr>
              <a:t>– Sundar Pichai, CEO of Alphabet and Google</a:t>
            </a:r>
          </a:p>
        </p:txBody>
      </p:sp>
      <p:sp>
        <p:nvSpPr>
          <p:cNvPr id="14" name="TextBox 14"/>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grpSp>
        <p:nvGrpSpPr>
          <p:cNvPr id="15" name="Group 15"/>
          <p:cNvGrpSpPr/>
          <p:nvPr/>
        </p:nvGrpSpPr>
        <p:grpSpPr>
          <a:xfrm>
            <a:off x="0" y="10131454"/>
            <a:ext cx="18288000" cy="155546"/>
            <a:chOff x="0" y="0"/>
            <a:chExt cx="4816593" cy="40967"/>
          </a:xfrm>
        </p:grpSpPr>
        <p:sp>
          <p:nvSpPr>
            <p:cNvPr id="16" name="Freeform 16"/>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17" name="TextBox 17"/>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18" name="Group 18"/>
          <p:cNvGrpSpPr/>
          <p:nvPr/>
        </p:nvGrpSpPr>
        <p:grpSpPr>
          <a:xfrm>
            <a:off x="0" y="1021457"/>
            <a:ext cx="340808" cy="3415581"/>
            <a:chOff x="0" y="0"/>
            <a:chExt cx="89760" cy="899577"/>
          </a:xfrm>
        </p:grpSpPr>
        <p:sp>
          <p:nvSpPr>
            <p:cNvPr id="19" name="Freeform 19"/>
            <p:cNvSpPr/>
            <p:nvPr/>
          </p:nvSpPr>
          <p:spPr>
            <a:xfrm>
              <a:off x="0" y="0"/>
              <a:ext cx="89760" cy="899577"/>
            </a:xfrm>
            <a:custGeom>
              <a:avLst/>
              <a:gdLst/>
              <a:ahLst/>
              <a:cxnLst/>
              <a:rect l="l" t="t" r="r" b="b"/>
              <a:pathLst>
                <a:path w="89760" h="899577">
                  <a:moveTo>
                    <a:pt x="0" y="0"/>
                  </a:moveTo>
                  <a:lnTo>
                    <a:pt x="89760" y="0"/>
                  </a:lnTo>
                  <a:lnTo>
                    <a:pt x="89760" y="899577"/>
                  </a:lnTo>
                  <a:lnTo>
                    <a:pt x="0" y="899577"/>
                  </a:lnTo>
                  <a:close/>
                </a:path>
              </a:pathLst>
            </a:custGeom>
            <a:solidFill>
              <a:srgbClr val="FFCD0A"/>
            </a:solidFill>
          </p:spPr>
          <p:txBody>
            <a:bodyPr/>
            <a:lstStyle/>
            <a:p>
              <a:endParaRPr lang="en-US"/>
            </a:p>
          </p:txBody>
        </p:sp>
        <p:sp>
          <p:nvSpPr>
            <p:cNvPr id="20" name="TextBox 20"/>
            <p:cNvSpPr txBox="1"/>
            <p:nvPr/>
          </p:nvSpPr>
          <p:spPr>
            <a:xfrm>
              <a:off x="0" y="0"/>
              <a:ext cx="89760" cy="899577"/>
            </a:xfrm>
            <a:prstGeom prst="rect">
              <a:avLst/>
            </a:prstGeom>
          </p:spPr>
          <p:txBody>
            <a:bodyPr lIns="50800" tIns="50800" rIns="50800" bIns="50800" rtlCol="0" anchor="ctr"/>
            <a:lstStyle/>
            <a:p>
              <a:pPr algn="ctr">
                <a:lnSpc>
                  <a:spcPts val="1680"/>
                </a:lnSpc>
              </a:pPr>
              <a:endParaRPr/>
            </a:p>
          </p:txBody>
        </p:sp>
      </p:grpSp>
      <p:sp>
        <p:nvSpPr>
          <p:cNvPr id="21" name="TextBox 21"/>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grpSp>
        <p:nvGrpSpPr>
          <p:cNvPr id="22" name="Group 22"/>
          <p:cNvGrpSpPr/>
          <p:nvPr/>
        </p:nvGrpSpPr>
        <p:grpSpPr>
          <a:xfrm>
            <a:off x="17737640" y="5592530"/>
            <a:ext cx="550360" cy="3380323"/>
            <a:chOff x="0" y="0"/>
            <a:chExt cx="144951" cy="890291"/>
          </a:xfrm>
        </p:grpSpPr>
        <p:sp>
          <p:nvSpPr>
            <p:cNvPr id="23" name="Freeform 23"/>
            <p:cNvSpPr/>
            <p:nvPr/>
          </p:nvSpPr>
          <p:spPr>
            <a:xfrm>
              <a:off x="0" y="0"/>
              <a:ext cx="144951" cy="890291"/>
            </a:xfrm>
            <a:custGeom>
              <a:avLst/>
              <a:gdLst/>
              <a:ahLst/>
              <a:cxnLst/>
              <a:rect l="l" t="t" r="r" b="b"/>
              <a:pathLst>
                <a:path w="144951" h="890291">
                  <a:moveTo>
                    <a:pt x="0" y="0"/>
                  </a:moveTo>
                  <a:lnTo>
                    <a:pt x="144951" y="0"/>
                  </a:lnTo>
                  <a:lnTo>
                    <a:pt x="144951" y="890291"/>
                  </a:lnTo>
                  <a:lnTo>
                    <a:pt x="0" y="890291"/>
                  </a:lnTo>
                  <a:close/>
                </a:path>
              </a:pathLst>
            </a:custGeom>
            <a:solidFill>
              <a:srgbClr val="FFCD0A"/>
            </a:solidFill>
          </p:spPr>
          <p:txBody>
            <a:bodyPr/>
            <a:lstStyle/>
            <a:p>
              <a:endParaRPr lang="en-US"/>
            </a:p>
          </p:txBody>
        </p:sp>
        <p:sp>
          <p:nvSpPr>
            <p:cNvPr id="24" name="TextBox 24"/>
            <p:cNvSpPr txBox="1"/>
            <p:nvPr/>
          </p:nvSpPr>
          <p:spPr>
            <a:xfrm>
              <a:off x="0" y="0"/>
              <a:ext cx="144951" cy="890291"/>
            </a:xfrm>
            <a:prstGeom prst="rect">
              <a:avLst/>
            </a:prstGeom>
          </p:spPr>
          <p:txBody>
            <a:bodyPr lIns="50800" tIns="50800" rIns="50800" bIns="50800" rtlCol="0" anchor="ctr"/>
            <a:lstStyle/>
            <a:p>
              <a:pPr algn="ctr">
                <a:lnSpc>
                  <a:spcPts val="1680"/>
                </a:lnSpc>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sp>
        <p:nvSpPr>
          <p:cNvPr id="3" name="Freeform 3"/>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0" y="3498829"/>
            <a:ext cx="8586874" cy="2482288"/>
            <a:chOff x="0" y="0"/>
            <a:chExt cx="2109492" cy="609811"/>
          </a:xfrm>
        </p:grpSpPr>
        <p:sp>
          <p:nvSpPr>
            <p:cNvPr id="5" name="Freeform 5"/>
            <p:cNvSpPr/>
            <p:nvPr/>
          </p:nvSpPr>
          <p:spPr>
            <a:xfrm>
              <a:off x="0" y="0"/>
              <a:ext cx="2109492" cy="609811"/>
            </a:xfrm>
            <a:custGeom>
              <a:avLst/>
              <a:gdLst/>
              <a:ahLst/>
              <a:cxnLst/>
              <a:rect l="l" t="t" r="r" b="b"/>
              <a:pathLst>
                <a:path w="2109492" h="609811">
                  <a:moveTo>
                    <a:pt x="0" y="0"/>
                  </a:moveTo>
                  <a:lnTo>
                    <a:pt x="2109492" y="0"/>
                  </a:lnTo>
                  <a:lnTo>
                    <a:pt x="2109492" y="609811"/>
                  </a:lnTo>
                  <a:lnTo>
                    <a:pt x="0" y="609811"/>
                  </a:lnTo>
                  <a:close/>
                </a:path>
              </a:pathLst>
            </a:custGeom>
            <a:solidFill>
              <a:srgbClr val="FF0000"/>
            </a:solidFill>
          </p:spPr>
          <p:txBody>
            <a:bodyPr/>
            <a:lstStyle/>
            <a:p>
              <a:endParaRPr lang="en-US"/>
            </a:p>
          </p:txBody>
        </p:sp>
        <p:sp>
          <p:nvSpPr>
            <p:cNvPr id="6" name="TextBox 6"/>
            <p:cNvSpPr txBox="1"/>
            <p:nvPr/>
          </p:nvSpPr>
          <p:spPr>
            <a:xfrm>
              <a:off x="0" y="0"/>
              <a:ext cx="2109492" cy="609811"/>
            </a:xfrm>
            <a:prstGeom prst="rect">
              <a:avLst/>
            </a:prstGeom>
          </p:spPr>
          <p:txBody>
            <a:bodyPr lIns="50800" tIns="50800" rIns="50800" bIns="50800" rtlCol="0" anchor="ctr"/>
            <a:lstStyle/>
            <a:p>
              <a:pPr algn="ctr">
                <a:lnSpc>
                  <a:spcPts val="1680"/>
                </a:lnSpc>
              </a:pPr>
              <a:endParaRPr/>
            </a:p>
          </p:txBody>
        </p:sp>
      </p:grpSp>
      <p:sp>
        <p:nvSpPr>
          <p:cNvPr id="7" name="Freeform 7"/>
          <p:cNvSpPr/>
          <p:nvPr/>
        </p:nvSpPr>
        <p:spPr>
          <a:xfrm>
            <a:off x="4716877" y="3064030"/>
            <a:ext cx="4580408" cy="2917087"/>
          </a:xfrm>
          <a:custGeom>
            <a:avLst/>
            <a:gdLst/>
            <a:ahLst/>
            <a:cxnLst/>
            <a:rect l="l" t="t" r="r" b="b"/>
            <a:pathLst>
              <a:path w="4580408" h="2917087">
                <a:moveTo>
                  <a:pt x="0" y="0"/>
                </a:moveTo>
                <a:lnTo>
                  <a:pt x="4580407" y="0"/>
                </a:lnTo>
                <a:lnTo>
                  <a:pt x="4580407" y="2917087"/>
                </a:lnTo>
                <a:lnTo>
                  <a:pt x="0" y="2917087"/>
                </a:lnTo>
                <a:lnTo>
                  <a:pt x="0" y="0"/>
                </a:lnTo>
                <a:close/>
              </a:path>
            </a:pathLst>
          </a:custGeom>
          <a:blipFill>
            <a:blip r:embed="rId4"/>
            <a:stretch>
              <a:fillRect t="-47" b="-39503"/>
            </a:stretch>
          </a:blipFill>
        </p:spPr>
        <p:txBody>
          <a:bodyPr/>
          <a:lstStyle/>
          <a:p>
            <a:endParaRPr lang="en-US"/>
          </a:p>
        </p:txBody>
      </p:sp>
      <p:grpSp>
        <p:nvGrpSpPr>
          <p:cNvPr id="8" name="Group 8"/>
          <p:cNvGrpSpPr/>
          <p:nvPr/>
        </p:nvGrpSpPr>
        <p:grpSpPr>
          <a:xfrm>
            <a:off x="0" y="7021305"/>
            <a:ext cx="8586874" cy="2482288"/>
            <a:chOff x="0" y="0"/>
            <a:chExt cx="2109492" cy="609811"/>
          </a:xfrm>
        </p:grpSpPr>
        <p:sp>
          <p:nvSpPr>
            <p:cNvPr id="9" name="Freeform 9"/>
            <p:cNvSpPr/>
            <p:nvPr/>
          </p:nvSpPr>
          <p:spPr>
            <a:xfrm>
              <a:off x="0" y="0"/>
              <a:ext cx="2109492" cy="609811"/>
            </a:xfrm>
            <a:custGeom>
              <a:avLst/>
              <a:gdLst/>
              <a:ahLst/>
              <a:cxnLst/>
              <a:rect l="l" t="t" r="r" b="b"/>
              <a:pathLst>
                <a:path w="2109492" h="609811">
                  <a:moveTo>
                    <a:pt x="0" y="0"/>
                  </a:moveTo>
                  <a:lnTo>
                    <a:pt x="2109492" y="0"/>
                  </a:lnTo>
                  <a:lnTo>
                    <a:pt x="2109492" y="609811"/>
                  </a:lnTo>
                  <a:lnTo>
                    <a:pt x="0" y="609811"/>
                  </a:lnTo>
                  <a:close/>
                </a:path>
              </a:pathLst>
            </a:custGeom>
            <a:solidFill>
              <a:srgbClr val="171717"/>
            </a:solidFill>
          </p:spPr>
          <p:txBody>
            <a:bodyPr/>
            <a:lstStyle/>
            <a:p>
              <a:endParaRPr lang="en-US"/>
            </a:p>
          </p:txBody>
        </p:sp>
        <p:sp>
          <p:nvSpPr>
            <p:cNvPr id="10" name="TextBox 10"/>
            <p:cNvSpPr txBox="1"/>
            <p:nvPr/>
          </p:nvSpPr>
          <p:spPr>
            <a:xfrm>
              <a:off x="0" y="0"/>
              <a:ext cx="2109492" cy="609811"/>
            </a:xfrm>
            <a:prstGeom prst="rect">
              <a:avLst/>
            </a:prstGeom>
          </p:spPr>
          <p:txBody>
            <a:bodyPr lIns="50800" tIns="50800" rIns="50800" bIns="50800" rtlCol="0" anchor="ctr"/>
            <a:lstStyle/>
            <a:p>
              <a:pPr algn="ctr">
                <a:lnSpc>
                  <a:spcPts val="1680"/>
                </a:lnSpc>
              </a:pPr>
              <a:endParaRPr/>
            </a:p>
          </p:txBody>
        </p:sp>
      </p:grpSp>
      <p:grpSp>
        <p:nvGrpSpPr>
          <p:cNvPr id="11" name="Group 11"/>
          <p:cNvGrpSpPr/>
          <p:nvPr/>
        </p:nvGrpSpPr>
        <p:grpSpPr>
          <a:xfrm>
            <a:off x="11425896" y="3231313"/>
            <a:ext cx="6871629" cy="1820245"/>
            <a:chOff x="0" y="0"/>
            <a:chExt cx="1711792" cy="453441"/>
          </a:xfrm>
        </p:grpSpPr>
        <p:sp>
          <p:nvSpPr>
            <p:cNvPr id="12" name="Freeform 12"/>
            <p:cNvSpPr/>
            <p:nvPr/>
          </p:nvSpPr>
          <p:spPr>
            <a:xfrm>
              <a:off x="0" y="0"/>
              <a:ext cx="1711792" cy="453441"/>
            </a:xfrm>
            <a:custGeom>
              <a:avLst/>
              <a:gdLst/>
              <a:ahLst/>
              <a:cxnLst/>
              <a:rect l="l" t="t" r="r" b="b"/>
              <a:pathLst>
                <a:path w="1711792" h="453441">
                  <a:moveTo>
                    <a:pt x="0" y="0"/>
                  </a:moveTo>
                  <a:lnTo>
                    <a:pt x="1711792" y="0"/>
                  </a:lnTo>
                  <a:lnTo>
                    <a:pt x="1711792" y="453441"/>
                  </a:lnTo>
                  <a:lnTo>
                    <a:pt x="0" y="453441"/>
                  </a:lnTo>
                  <a:close/>
                </a:path>
              </a:pathLst>
            </a:custGeom>
            <a:solidFill>
              <a:srgbClr val="FF5400"/>
            </a:solidFill>
          </p:spPr>
          <p:txBody>
            <a:bodyPr/>
            <a:lstStyle/>
            <a:p>
              <a:endParaRPr lang="en-US"/>
            </a:p>
          </p:txBody>
        </p:sp>
        <p:sp>
          <p:nvSpPr>
            <p:cNvPr id="13" name="TextBox 13"/>
            <p:cNvSpPr txBox="1"/>
            <p:nvPr/>
          </p:nvSpPr>
          <p:spPr>
            <a:xfrm>
              <a:off x="0" y="0"/>
              <a:ext cx="1711792" cy="453441"/>
            </a:xfrm>
            <a:prstGeom prst="rect">
              <a:avLst/>
            </a:prstGeom>
          </p:spPr>
          <p:txBody>
            <a:bodyPr lIns="50800" tIns="50800" rIns="50800" bIns="50800" rtlCol="0" anchor="ctr"/>
            <a:lstStyle/>
            <a:p>
              <a:pPr algn="ctr">
                <a:lnSpc>
                  <a:spcPts val="1680"/>
                </a:lnSpc>
              </a:pPr>
              <a:endParaRPr/>
            </a:p>
          </p:txBody>
        </p:sp>
      </p:grpSp>
      <p:grpSp>
        <p:nvGrpSpPr>
          <p:cNvPr id="14" name="Group 14"/>
          <p:cNvGrpSpPr/>
          <p:nvPr/>
        </p:nvGrpSpPr>
        <p:grpSpPr>
          <a:xfrm>
            <a:off x="11425896" y="5461613"/>
            <a:ext cx="6861558" cy="1820245"/>
            <a:chOff x="0" y="0"/>
            <a:chExt cx="1709283" cy="453441"/>
          </a:xfrm>
        </p:grpSpPr>
        <p:sp>
          <p:nvSpPr>
            <p:cNvPr id="15" name="Freeform 15"/>
            <p:cNvSpPr/>
            <p:nvPr/>
          </p:nvSpPr>
          <p:spPr>
            <a:xfrm>
              <a:off x="0" y="0"/>
              <a:ext cx="1709283" cy="453441"/>
            </a:xfrm>
            <a:custGeom>
              <a:avLst/>
              <a:gdLst/>
              <a:ahLst/>
              <a:cxnLst/>
              <a:rect l="l" t="t" r="r" b="b"/>
              <a:pathLst>
                <a:path w="1709283" h="453441">
                  <a:moveTo>
                    <a:pt x="0" y="0"/>
                  </a:moveTo>
                  <a:lnTo>
                    <a:pt x="1709283" y="0"/>
                  </a:lnTo>
                  <a:lnTo>
                    <a:pt x="1709283" y="453441"/>
                  </a:lnTo>
                  <a:lnTo>
                    <a:pt x="0" y="453441"/>
                  </a:lnTo>
                  <a:close/>
                </a:path>
              </a:pathLst>
            </a:custGeom>
            <a:solidFill>
              <a:srgbClr val="316FF6"/>
            </a:solidFill>
          </p:spPr>
          <p:txBody>
            <a:bodyPr/>
            <a:lstStyle/>
            <a:p>
              <a:endParaRPr lang="en-US"/>
            </a:p>
          </p:txBody>
        </p:sp>
        <p:sp>
          <p:nvSpPr>
            <p:cNvPr id="16" name="TextBox 16"/>
            <p:cNvSpPr txBox="1"/>
            <p:nvPr/>
          </p:nvSpPr>
          <p:spPr>
            <a:xfrm>
              <a:off x="0" y="0"/>
              <a:ext cx="1709283" cy="453441"/>
            </a:xfrm>
            <a:prstGeom prst="rect">
              <a:avLst/>
            </a:prstGeom>
          </p:spPr>
          <p:txBody>
            <a:bodyPr lIns="50800" tIns="50800" rIns="50800" bIns="50800" rtlCol="0" anchor="ctr"/>
            <a:lstStyle/>
            <a:p>
              <a:pPr algn="ctr">
                <a:lnSpc>
                  <a:spcPts val="1680"/>
                </a:lnSpc>
              </a:pPr>
              <a:endParaRPr/>
            </a:p>
          </p:txBody>
        </p:sp>
      </p:grpSp>
      <p:sp>
        <p:nvSpPr>
          <p:cNvPr id="17" name="TextBox 17"/>
          <p:cNvSpPr txBox="1"/>
          <p:nvPr/>
        </p:nvSpPr>
        <p:spPr>
          <a:xfrm>
            <a:off x="10039974" y="5581815"/>
            <a:ext cx="7746122" cy="437560"/>
          </a:xfrm>
          <a:prstGeom prst="rect">
            <a:avLst/>
          </a:prstGeom>
        </p:spPr>
        <p:txBody>
          <a:bodyPr lIns="0" tIns="0" rIns="0" bIns="0" rtlCol="0" anchor="t">
            <a:spAutoFit/>
          </a:bodyPr>
          <a:lstStyle/>
          <a:p>
            <a:pPr marL="0" lvl="0" indent="0" algn="r">
              <a:lnSpc>
                <a:spcPts val="3436"/>
              </a:lnSpc>
            </a:pPr>
            <a:r>
              <a:rPr lang="en-US" sz="2643" b="1" spc="-79">
                <a:solidFill>
                  <a:srgbClr val="FFFFFF"/>
                </a:solidFill>
                <a:latin typeface="Public Sans Bold"/>
                <a:ea typeface="Public Sans Bold"/>
                <a:cs typeface="Public Sans Bold"/>
                <a:sym typeface="Public Sans Bold"/>
              </a:rPr>
              <a:t>Facebook</a:t>
            </a:r>
          </a:p>
        </p:txBody>
      </p:sp>
      <p:sp>
        <p:nvSpPr>
          <p:cNvPr id="18" name="Freeform 18"/>
          <p:cNvSpPr/>
          <p:nvPr/>
        </p:nvSpPr>
        <p:spPr>
          <a:xfrm>
            <a:off x="10998681" y="5182474"/>
            <a:ext cx="2989176" cy="2092183"/>
          </a:xfrm>
          <a:custGeom>
            <a:avLst/>
            <a:gdLst/>
            <a:ahLst/>
            <a:cxnLst/>
            <a:rect l="l" t="t" r="r" b="b"/>
            <a:pathLst>
              <a:path w="2989176" h="2092183">
                <a:moveTo>
                  <a:pt x="0" y="0"/>
                </a:moveTo>
                <a:lnTo>
                  <a:pt x="2989175" y="0"/>
                </a:lnTo>
                <a:lnTo>
                  <a:pt x="2989175" y="2092183"/>
                </a:lnTo>
                <a:lnTo>
                  <a:pt x="0" y="2092183"/>
                </a:lnTo>
                <a:lnTo>
                  <a:pt x="0" y="0"/>
                </a:lnTo>
                <a:close/>
              </a:path>
            </a:pathLst>
          </a:custGeom>
          <a:blipFill>
            <a:blip r:embed="rId5"/>
            <a:stretch>
              <a:fillRect t="-14367" b="-54463"/>
            </a:stretch>
          </a:blipFill>
        </p:spPr>
        <p:txBody>
          <a:bodyPr/>
          <a:lstStyle/>
          <a:p>
            <a:endParaRPr lang="en-US"/>
          </a:p>
        </p:txBody>
      </p:sp>
      <p:grpSp>
        <p:nvGrpSpPr>
          <p:cNvPr id="19" name="Group 19"/>
          <p:cNvGrpSpPr/>
          <p:nvPr/>
        </p:nvGrpSpPr>
        <p:grpSpPr>
          <a:xfrm>
            <a:off x="11425896" y="7694746"/>
            <a:ext cx="6871629" cy="1820245"/>
            <a:chOff x="0" y="0"/>
            <a:chExt cx="1711792" cy="453441"/>
          </a:xfrm>
        </p:grpSpPr>
        <p:sp>
          <p:nvSpPr>
            <p:cNvPr id="20" name="Freeform 20"/>
            <p:cNvSpPr/>
            <p:nvPr/>
          </p:nvSpPr>
          <p:spPr>
            <a:xfrm>
              <a:off x="0" y="0"/>
              <a:ext cx="1711792" cy="453441"/>
            </a:xfrm>
            <a:custGeom>
              <a:avLst/>
              <a:gdLst/>
              <a:ahLst/>
              <a:cxnLst/>
              <a:rect l="l" t="t" r="r" b="b"/>
              <a:pathLst>
                <a:path w="1711792" h="453441">
                  <a:moveTo>
                    <a:pt x="0" y="0"/>
                  </a:moveTo>
                  <a:lnTo>
                    <a:pt x="1711792" y="0"/>
                  </a:lnTo>
                  <a:lnTo>
                    <a:pt x="1711792" y="453441"/>
                  </a:lnTo>
                  <a:lnTo>
                    <a:pt x="0" y="453441"/>
                  </a:lnTo>
                  <a:close/>
                </a:path>
              </a:pathLst>
            </a:custGeom>
            <a:solidFill>
              <a:srgbClr val="000000"/>
            </a:solidFill>
          </p:spPr>
          <p:txBody>
            <a:bodyPr/>
            <a:lstStyle/>
            <a:p>
              <a:endParaRPr lang="en-US"/>
            </a:p>
          </p:txBody>
        </p:sp>
        <p:sp>
          <p:nvSpPr>
            <p:cNvPr id="21" name="TextBox 21"/>
            <p:cNvSpPr txBox="1"/>
            <p:nvPr/>
          </p:nvSpPr>
          <p:spPr>
            <a:xfrm>
              <a:off x="0" y="0"/>
              <a:ext cx="1711792" cy="453441"/>
            </a:xfrm>
            <a:prstGeom prst="rect">
              <a:avLst/>
            </a:prstGeom>
          </p:spPr>
          <p:txBody>
            <a:bodyPr lIns="50800" tIns="50800" rIns="50800" bIns="50800" rtlCol="0" anchor="ctr"/>
            <a:lstStyle/>
            <a:p>
              <a:pPr algn="ctr">
                <a:lnSpc>
                  <a:spcPts val="1680"/>
                </a:lnSpc>
              </a:pPr>
              <a:endParaRPr/>
            </a:p>
          </p:txBody>
        </p:sp>
      </p:grpSp>
      <p:sp>
        <p:nvSpPr>
          <p:cNvPr id="22" name="TextBox 22"/>
          <p:cNvSpPr txBox="1"/>
          <p:nvPr/>
        </p:nvSpPr>
        <p:spPr>
          <a:xfrm>
            <a:off x="10050044" y="7814947"/>
            <a:ext cx="7746122" cy="437560"/>
          </a:xfrm>
          <a:prstGeom prst="rect">
            <a:avLst/>
          </a:prstGeom>
        </p:spPr>
        <p:txBody>
          <a:bodyPr lIns="0" tIns="0" rIns="0" bIns="0" rtlCol="0" anchor="t">
            <a:spAutoFit/>
          </a:bodyPr>
          <a:lstStyle/>
          <a:p>
            <a:pPr marL="0" lvl="0" indent="0" algn="r">
              <a:lnSpc>
                <a:spcPts val="3436"/>
              </a:lnSpc>
            </a:pPr>
            <a:r>
              <a:rPr lang="en-US" sz="2643" b="1" spc="-79">
                <a:solidFill>
                  <a:srgbClr val="FFFFFF"/>
                </a:solidFill>
                <a:latin typeface="Public Sans Bold"/>
                <a:ea typeface="Public Sans Bold"/>
                <a:cs typeface="Public Sans Bold"/>
                <a:sym typeface="Public Sans Bold"/>
              </a:rPr>
              <a:t>TikTok</a:t>
            </a:r>
          </a:p>
        </p:txBody>
      </p:sp>
      <p:sp>
        <p:nvSpPr>
          <p:cNvPr id="23" name="TextBox 23"/>
          <p:cNvSpPr txBox="1"/>
          <p:nvPr/>
        </p:nvSpPr>
        <p:spPr>
          <a:xfrm>
            <a:off x="10090326" y="9055166"/>
            <a:ext cx="7746122" cy="321669"/>
          </a:xfrm>
          <a:prstGeom prst="rect">
            <a:avLst/>
          </a:prstGeom>
        </p:spPr>
        <p:txBody>
          <a:bodyPr lIns="0" tIns="0" rIns="0" bIns="0" rtlCol="0" anchor="t">
            <a:spAutoFit/>
          </a:bodyPr>
          <a:lstStyle/>
          <a:p>
            <a:pPr marL="0" lvl="0" indent="0" algn="r">
              <a:lnSpc>
                <a:spcPts val="2537"/>
              </a:lnSpc>
            </a:pPr>
            <a:r>
              <a:rPr lang="en-US" sz="2114" i="1">
                <a:solidFill>
                  <a:srgbClr val="FFFFFF"/>
                </a:solidFill>
                <a:latin typeface="Public Sans Italics"/>
                <a:ea typeface="Public Sans Italics"/>
                <a:cs typeface="Public Sans Italics"/>
                <a:sym typeface="Public Sans Italics"/>
              </a:rPr>
              <a:t>Average of Mar-Jul, 2026</a:t>
            </a:r>
          </a:p>
        </p:txBody>
      </p:sp>
      <p:sp>
        <p:nvSpPr>
          <p:cNvPr id="24" name="TextBox 24"/>
          <p:cNvSpPr txBox="1"/>
          <p:nvPr/>
        </p:nvSpPr>
        <p:spPr>
          <a:xfrm>
            <a:off x="10050044" y="8264597"/>
            <a:ext cx="7903698" cy="679289"/>
          </a:xfrm>
          <a:prstGeom prst="rect">
            <a:avLst/>
          </a:prstGeom>
        </p:spPr>
        <p:txBody>
          <a:bodyPr lIns="0" tIns="0" rIns="0" bIns="0" rtlCol="0" anchor="t">
            <a:spAutoFit/>
          </a:bodyPr>
          <a:lstStyle/>
          <a:p>
            <a:pPr marL="0" lvl="0" indent="0" algn="r">
              <a:lnSpc>
                <a:spcPts val="5497"/>
              </a:lnSpc>
            </a:pPr>
            <a:r>
              <a:rPr lang="en-US" sz="4229" b="1" spc="-126">
                <a:solidFill>
                  <a:srgbClr val="FFFFFF"/>
                </a:solidFill>
                <a:latin typeface="Public Sans Bold"/>
                <a:ea typeface="Public Sans Bold"/>
                <a:cs typeface="Public Sans Bold"/>
                <a:sym typeface="Public Sans Bold"/>
              </a:rPr>
              <a:t>1.86 Gbps </a:t>
            </a:r>
          </a:p>
        </p:txBody>
      </p:sp>
      <p:sp>
        <p:nvSpPr>
          <p:cNvPr id="25" name="Freeform 25"/>
          <p:cNvSpPr/>
          <p:nvPr/>
        </p:nvSpPr>
        <p:spPr>
          <a:xfrm>
            <a:off x="11329828" y="7264587"/>
            <a:ext cx="2723570" cy="2250404"/>
          </a:xfrm>
          <a:custGeom>
            <a:avLst/>
            <a:gdLst/>
            <a:ahLst/>
            <a:cxnLst/>
            <a:rect l="l" t="t" r="r" b="b"/>
            <a:pathLst>
              <a:path w="2723570" h="2250404">
                <a:moveTo>
                  <a:pt x="0" y="0"/>
                </a:moveTo>
                <a:lnTo>
                  <a:pt x="2723570" y="0"/>
                </a:lnTo>
                <a:lnTo>
                  <a:pt x="2723570" y="2250404"/>
                </a:lnTo>
                <a:lnTo>
                  <a:pt x="0" y="2250404"/>
                </a:lnTo>
                <a:lnTo>
                  <a:pt x="0" y="0"/>
                </a:lnTo>
                <a:close/>
              </a:path>
            </a:pathLst>
          </a:custGeom>
          <a:blipFill>
            <a:blip r:embed="rId6"/>
            <a:stretch>
              <a:fillRect b="-21025"/>
            </a:stretch>
          </a:blipFill>
        </p:spPr>
        <p:txBody>
          <a:bodyPr/>
          <a:lstStyle/>
          <a:p>
            <a:endParaRPr lang="en-US"/>
          </a:p>
        </p:txBody>
      </p:sp>
      <p:sp>
        <p:nvSpPr>
          <p:cNvPr id="26" name="Freeform 26"/>
          <p:cNvSpPr/>
          <p:nvPr/>
        </p:nvSpPr>
        <p:spPr>
          <a:xfrm>
            <a:off x="11425896" y="2845813"/>
            <a:ext cx="2338018" cy="2205745"/>
          </a:xfrm>
          <a:custGeom>
            <a:avLst/>
            <a:gdLst/>
            <a:ahLst/>
            <a:cxnLst/>
            <a:rect l="l" t="t" r="r" b="b"/>
            <a:pathLst>
              <a:path w="2338018" h="2205745">
                <a:moveTo>
                  <a:pt x="0" y="0"/>
                </a:moveTo>
                <a:lnTo>
                  <a:pt x="2338018" y="0"/>
                </a:lnTo>
                <a:lnTo>
                  <a:pt x="2338018" y="2205746"/>
                </a:lnTo>
                <a:lnTo>
                  <a:pt x="0" y="2205746"/>
                </a:lnTo>
                <a:lnTo>
                  <a:pt x="0" y="0"/>
                </a:lnTo>
                <a:close/>
              </a:path>
            </a:pathLst>
          </a:custGeom>
          <a:blipFill>
            <a:blip r:embed="rId7"/>
            <a:stretch>
              <a:fillRect l="-3961" b="-10195"/>
            </a:stretch>
          </a:blipFill>
        </p:spPr>
        <p:txBody>
          <a:bodyPr/>
          <a:lstStyle/>
          <a:p>
            <a:endParaRPr lang="en-US"/>
          </a:p>
        </p:txBody>
      </p:sp>
      <p:sp>
        <p:nvSpPr>
          <p:cNvPr id="27" name="Freeform 27"/>
          <p:cNvSpPr/>
          <p:nvPr/>
        </p:nvSpPr>
        <p:spPr>
          <a:xfrm>
            <a:off x="5175445" y="6228566"/>
            <a:ext cx="4677790" cy="3508343"/>
          </a:xfrm>
          <a:custGeom>
            <a:avLst/>
            <a:gdLst/>
            <a:ahLst/>
            <a:cxnLst/>
            <a:rect l="l" t="t" r="r" b="b"/>
            <a:pathLst>
              <a:path w="4677790" h="3508343">
                <a:moveTo>
                  <a:pt x="0" y="0"/>
                </a:moveTo>
                <a:lnTo>
                  <a:pt x="4677790" y="0"/>
                </a:lnTo>
                <a:lnTo>
                  <a:pt x="4677790" y="3508342"/>
                </a:lnTo>
                <a:lnTo>
                  <a:pt x="0" y="3508342"/>
                </a:lnTo>
                <a:lnTo>
                  <a:pt x="0" y="0"/>
                </a:lnTo>
                <a:close/>
              </a:path>
            </a:pathLst>
          </a:custGeom>
          <a:blipFill>
            <a:blip r:embed="rId8"/>
            <a:stretch>
              <a:fillRect/>
            </a:stretch>
          </a:blipFill>
        </p:spPr>
        <p:txBody>
          <a:bodyPr/>
          <a:lstStyle/>
          <a:p>
            <a:endParaRPr lang="en-US"/>
          </a:p>
        </p:txBody>
      </p:sp>
      <p:sp>
        <p:nvSpPr>
          <p:cNvPr id="28" name="TextBox 28"/>
          <p:cNvSpPr txBox="1"/>
          <p:nvPr/>
        </p:nvSpPr>
        <p:spPr>
          <a:xfrm>
            <a:off x="1028700" y="629449"/>
            <a:ext cx="10365288" cy="1085850"/>
          </a:xfrm>
          <a:prstGeom prst="rect">
            <a:avLst/>
          </a:prstGeom>
        </p:spPr>
        <p:txBody>
          <a:bodyPr lIns="0" tIns="0" rIns="0" bIns="0" rtlCol="0" anchor="t">
            <a:spAutoFit/>
          </a:bodyPr>
          <a:lstStyle/>
          <a:p>
            <a:pPr marL="0" lvl="0" indent="0" algn="l">
              <a:lnSpc>
                <a:spcPts val="8400"/>
              </a:lnSpc>
              <a:spcBef>
                <a:spcPct val="0"/>
              </a:spcBef>
            </a:pPr>
            <a:r>
              <a:rPr lang="en-US" sz="7000" b="1" spc="-210">
                <a:solidFill>
                  <a:srgbClr val="0E1B3F"/>
                </a:solidFill>
                <a:latin typeface="Public Sans Bold"/>
                <a:ea typeface="Public Sans Bold"/>
                <a:cs typeface="Public Sans Bold"/>
                <a:sym typeface="Public Sans Bold"/>
              </a:rPr>
              <a:t>Application Traffic Today</a:t>
            </a:r>
          </a:p>
        </p:txBody>
      </p:sp>
      <p:sp>
        <p:nvSpPr>
          <p:cNvPr id="29" name="TextBox 29"/>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30" name="TextBox 30"/>
          <p:cNvSpPr txBox="1"/>
          <p:nvPr/>
        </p:nvSpPr>
        <p:spPr>
          <a:xfrm>
            <a:off x="1028700" y="1921254"/>
            <a:ext cx="16230600" cy="734060"/>
          </a:xfrm>
          <a:prstGeom prst="rect">
            <a:avLst/>
          </a:prstGeom>
        </p:spPr>
        <p:txBody>
          <a:bodyPr lIns="0" tIns="0" rIns="0" bIns="0" rtlCol="0" anchor="t">
            <a:spAutoFit/>
          </a:bodyPr>
          <a:lstStyle/>
          <a:p>
            <a:pPr algn="just">
              <a:lnSpc>
                <a:spcPts val="2860"/>
              </a:lnSpc>
            </a:pPr>
            <a:r>
              <a:rPr lang="en-US" sz="2200">
                <a:solidFill>
                  <a:srgbClr val="0E1B3F"/>
                </a:solidFill>
                <a:latin typeface="Public Sans"/>
                <a:ea typeface="Public Sans"/>
                <a:cs typeface="Public Sans"/>
                <a:sym typeface="Public Sans"/>
              </a:rPr>
              <a:t>Connectivity has been the driving force behind the surge in traffic to various online platforms. </a:t>
            </a:r>
          </a:p>
          <a:p>
            <a:pPr algn="just">
              <a:lnSpc>
                <a:spcPts val="2860"/>
              </a:lnSpc>
            </a:pPr>
            <a:r>
              <a:rPr lang="en-US" sz="2200">
                <a:solidFill>
                  <a:srgbClr val="0E1B3F"/>
                </a:solidFill>
                <a:latin typeface="Public Sans"/>
                <a:ea typeface="Public Sans"/>
                <a:cs typeface="Public Sans"/>
                <a:sym typeface="Public Sans"/>
              </a:rPr>
              <a:t>The stats below showcase the bandwidth of popular applications used today.</a:t>
            </a:r>
          </a:p>
        </p:txBody>
      </p:sp>
      <p:sp>
        <p:nvSpPr>
          <p:cNvPr id="31" name="TextBox 31"/>
          <p:cNvSpPr txBox="1"/>
          <p:nvPr/>
        </p:nvSpPr>
        <p:spPr>
          <a:xfrm>
            <a:off x="324530" y="3719413"/>
            <a:ext cx="1885158" cy="528259"/>
          </a:xfrm>
          <a:prstGeom prst="rect">
            <a:avLst/>
          </a:prstGeom>
        </p:spPr>
        <p:txBody>
          <a:bodyPr lIns="0" tIns="0" rIns="0" bIns="0" rtlCol="0" anchor="t">
            <a:spAutoFit/>
          </a:bodyPr>
          <a:lstStyle/>
          <a:p>
            <a:pPr marL="0" lvl="0" indent="0" algn="l">
              <a:lnSpc>
                <a:spcPts val="4181"/>
              </a:lnSpc>
            </a:pPr>
            <a:r>
              <a:rPr lang="en-US" sz="3216" b="1" spc="-96">
                <a:solidFill>
                  <a:srgbClr val="FFFFFF"/>
                </a:solidFill>
                <a:latin typeface="Public Sans Bold"/>
                <a:ea typeface="Public Sans Bold"/>
                <a:cs typeface="Public Sans Bold"/>
                <a:sym typeface="Public Sans Bold"/>
              </a:rPr>
              <a:t>YouTube</a:t>
            </a:r>
          </a:p>
        </p:txBody>
      </p:sp>
      <p:sp>
        <p:nvSpPr>
          <p:cNvPr id="32" name="TextBox 32"/>
          <p:cNvSpPr txBox="1"/>
          <p:nvPr/>
        </p:nvSpPr>
        <p:spPr>
          <a:xfrm>
            <a:off x="324530" y="5335077"/>
            <a:ext cx="4475732" cy="407819"/>
          </a:xfrm>
          <a:prstGeom prst="rect">
            <a:avLst/>
          </a:prstGeom>
        </p:spPr>
        <p:txBody>
          <a:bodyPr lIns="0" tIns="0" rIns="0" bIns="0" rtlCol="0" anchor="t">
            <a:spAutoFit/>
          </a:bodyPr>
          <a:lstStyle/>
          <a:p>
            <a:pPr marL="0" lvl="0" indent="0" algn="l">
              <a:lnSpc>
                <a:spcPts val="3216"/>
              </a:lnSpc>
            </a:pPr>
            <a:r>
              <a:rPr lang="en-US" sz="2680" i="1">
                <a:solidFill>
                  <a:srgbClr val="FFFFFF"/>
                </a:solidFill>
                <a:latin typeface="Public Sans Italics"/>
                <a:ea typeface="Public Sans Italics"/>
                <a:cs typeface="Public Sans Italics"/>
                <a:sym typeface="Public Sans Italics"/>
              </a:rPr>
              <a:t>Average of Mar-Jul, 2026</a:t>
            </a:r>
          </a:p>
        </p:txBody>
      </p:sp>
      <p:sp>
        <p:nvSpPr>
          <p:cNvPr id="33" name="TextBox 33"/>
          <p:cNvSpPr txBox="1"/>
          <p:nvPr/>
        </p:nvSpPr>
        <p:spPr>
          <a:xfrm>
            <a:off x="324530" y="4221262"/>
            <a:ext cx="4232526" cy="1036861"/>
          </a:xfrm>
          <a:prstGeom prst="rect">
            <a:avLst/>
          </a:prstGeom>
        </p:spPr>
        <p:txBody>
          <a:bodyPr lIns="0" tIns="0" rIns="0" bIns="0" rtlCol="0" anchor="t">
            <a:spAutoFit/>
          </a:bodyPr>
          <a:lstStyle/>
          <a:p>
            <a:pPr marL="0" lvl="0" indent="0" algn="l">
              <a:lnSpc>
                <a:spcPts val="8362"/>
              </a:lnSpc>
            </a:pPr>
            <a:r>
              <a:rPr lang="en-US" sz="6432" b="1" spc="-192">
                <a:solidFill>
                  <a:srgbClr val="FFFFFF"/>
                </a:solidFill>
                <a:latin typeface="Public Sans Bold"/>
                <a:ea typeface="Public Sans Bold"/>
                <a:cs typeface="Public Sans Bold"/>
                <a:sym typeface="Public Sans Bold"/>
              </a:rPr>
              <a:t>3.35 Gbps </a:t>
            </a:r>
          </a:p>
        </p:txBody>
      </p:sp>
      <p:sp>
        <p:nvSpPr>
          <p:cNvPr id="34" name="TextBox 34"/>
          <p:cNvSpPr txBox="1"/>
          <p:nvPr/>
        </p:nvSpPr>
        <p:spPr>
          <a:xfrm>
            <a:off x="324530" y="7241889"/>
            <a:ext cx="1885158" cy="528006"/>
          </a:xfrm>
          <a:prstGeom prst="rect">
            <a:avLst/>
          </a:prstGeom>
        </p:spPr>
        <p:txBody>
          <a:bodyPr lIns="0" tIns="0" rIns="0" bIns="0" rtlCol="0" anchor="t">
            <a:spAutoFit/>
          </a:bodyPr>
          <a:lstStyle/>
          <a:p>
            <a:pPr marL="0" lvl="0" indent="0" algn="l">
              <a:lnSpc>
                <a:spcPts val="4181"/>
              </a:lnSpc>
            </a:pPr>
            <a:r>
              <a:rPr lang="en-US" sz="3216" b="1" spc="-96">
                <a:solidFill>
                  <a:srgbClr val="E6111A"/>
                </a:solidFill>
                <a:latin typeface="Public Sans Bold"/>
                <a:ea typeface="Public Sans Bold"/>
                <a:cs typeface="Public Sans Bold"/>
                <a:sym typeface="Public Sans Bold"/>
              </a:rPr>
              <a:t>Netflix</a:t>
            </a:r>
          </a:p>
        </p:txBody>
      </p:sp>
      <p:sp>
        <p:nvSpPr>
          <p:cNvPr id="35" name="TextBox 35"/>
          <p:cNvSpPr txBox="1"/>
          <p:nvPr/>
        </p:nvSpPr>
        <p:spPr>
          <a:xfrm>
            <a:off x="324530" y="8837130"/>
            <a:ext cx="4475732" cy="407819"/>
          </a:xfrm>
          <a:prstGeom prst="rect">
            <a:avLst/>
          </a:prstGeom>
        </p:spPr>
        <p:txBody>
          <a:bodyPr lIns="0" tIns="0" rIns="0" bIns="0" rtlCol="0" anchor="t">
            <a:spAutoFit/>
          </a:bodyPr>
          <a:lstStyle/>
          <a:p>
            <a:pPr marL="0" lvl="0" indent="0" algn="l">
              <a:lnSpc>
                <a:spcPts val="3216"/>
              </a:lnSpc>
            </a:pPr>
            <a:r>
              <a:rPr lang="en-US" sz="2680" i="1">
                <a:solidFill>
                  <a:srgbClr val="E6111A"/>
                </a:solidFill>
                <a:latin typeface="Public Sans Italics"/>
                <a:ea typeface="Public Sans Italics"/>
                <a:cs typeface="Public Sans Italics"/>
                <a:sym typeface="Public Sans Italics"/>
              </a:rPr>
              <a:t>Average of Mar-Jul, 2026</a:t>
            </a:r>
          </a:p>
        </p:txBody>
      </p:sp>
      <p:sp>
        <p:nvSpPr>
          <p:cNvPr id="36" name="TextBox 36"/>
          <p:cNvSpPr txBox="1"/>
          <p:nvPr/>
        </p:nvSpPr>
        <p:spPr>
          <a:xfrm>
            <a:off x="324530" y="7743739"/>
            <a:ext cx="4232526" cy="1036861"/>
          </a:xfrm>
          <a:prstGeom prst="rect">
            <a:avLst/>
          </a:prstGeom>
        </p:spPr>
        <p:txBody>
          <a:bodyPr lIns="0" tIns="0" rIns="0" bIns="0" rtlCol="0" anchor="t">
            <a:spAutoFit/>
          </a:bodyPr>
          <a:lstStyle/>
          <a:p>
            <a:pPr marL="0" lvl="0" indent="0" algn="l">
              <a:lnSpc>
                <a:spcPts val="8362"/>
              </a:lnSpc>
            </a:pPr>
            <a:r>
              <a:rPr lang="en-US" sz="6432" b="1" spc="-192">
                <a:solidFill>
                  <a:srgbClr val="E6111A"/>
                </a:solidFill>
                <a:latin typeface="Public Sans Bold"/>
                <a:ea typeface="Public Sans Bold"/>
                <a:cs typeface="Public Sans Bold"/>
                <a:sym typeface="Public Sans Bold"/>
              </a:rPr>
              <a:t>2.60 Gbps </a:t>
            </a:r>
          </a:p>
        </p:txBody>
      </p:sp>
      <p:sp>
        <p:nvSpPr>
          <p:cNvPr id="37" name="TextBox 37"/>
          <p:cNvSpPr txBox="1"/>
          <p:nvPr/>
        </p:nvSpPr>
        <p:spPr>
          <a:xfrm>
            <a:off x="10050044" y="3351515"/>
            <a:ext cx="7746122" cy="437560"/>
          </a:xfrm>
          <a:prstGeom prst="rect">
            <a:avLst/>
          </a:prstGeom>
        </p:spPr>
        <p:txBody>
          <a:bodyPr lIns="0" tIns="0" rIns="0" bIns="0" rtlCol="0" anchor="t">
            <a:spAutoFit/>
          </a:bodyPr>
          <a:lstStyle/>
          <a:p>
            <a:pPr marL="0" lvl="0" indent="0" algn="r">
              <a:lnSpc>
                <a:spcPts val="3436"/>
              </a:lnSpc>
            </a:pPr>
            <a:r>
              <a:rPr lang="en-US" sz="2643" b="1" spc="-79">
                <a:solidFill>
                  <a:srgbClr val="FFFFFF"/>
                </a:solidFill>
                <a:latin typeface="Public Sans Bold"/>
                <a:ea typeface="Public Sans Bold"/>
                <a:cs typeface="Public Sans Bold"/>
                <a:sym typeface="Public Sans Bold"/>
              </a:rPr>
              <a:t>Web Browsing (HTTPS)</a:t>
            </a:r>
          </a:p>
        </p:txBody>
      </p:sp>
      <p:sp>
        <p:nvSpPr>
          <p:cNvPr id="38" name="TextBox 38"/>
          <p:cNvSpPr txBox="1"/>
          <p:nvPr/>
        </p:nvSpPr>
        <p:spPr>
          <a:xfrm>
            <a:off x="10090326" y="4591734"/>
            <a:ext cx="7746122" cy="321669"/>
          </a:xfrm>
          <a:prstGeom prst="rect">
            <a:avLst/>
          </a:prstGeom>
        </p:spPr>
        <p:txBody>
          <a:bodyPr lIns="0" tIns="0" rIns="0" bIns="0" rtlCol="0" anchor="t">
            <a:spAutoFit/>
          </a:bodyPr>
          <a:lstStyle/>
          <a:p>
            <a:pPr marL="0" lvl="0" indent="0" algn="r">
              <a:lnSpc>
                <a:spcPts val="2537"/>
              </a:lnSpc>
            </a:pPr>
            <a:r>
              <a:rPr lang="en-US" sz="2114" i="1">
                <a:solidFill>
                  <a:srgbClr val="FFFFFF"/>
                </a:solidFill>
                <a:latin typeface="Public Sans Italics"/>
                <a:ea typeface="Public Sans Italics"/>
                <a:cs typeface="Public Sans Italics"/>
                <a:sym typeface="Public Sans Italics"/>
              </a:rPr>
              <a:t>Average of Mar-Jul, 2026</a:t>
            </a:r>
          </a:p>
        </p:txBody>
      </p:sp>
      <p:sp>
        <p:nvSpPr>
          <p:cNvPr id="39" name="TextBox 39"/>
          <p:cNvSpPr txBox="1"/>
          <p:nvPr/>
        </p:nvSpPr>
        <p:spPr>
          <a:xfrm>
            <a:off x="10050044" y="3801165"/>
            <a:ext cx="7903698" cy="679289"/>
          </a:xfrm>
          <a:prstGeom prst="rect">
            <a:avLst/>
          </a:prstGeom>
        </p:spPr>
        <p:txBody>
          <a:bodyPr lIns="0" tIns="0" rIns="0" bIns="0" rtlCol="0" anchor="t">
            <a:spAutoFit/>
          </a:bodyPr>
          <a:lstStyle/>
          <a:p>
            <a:pPr marL="0" lvl="0" indent="0" algn="r">
              <a:lnSpc>
                <a:spcPts val="5497"/>
              </a:lnSpc>
            </a:pPr>
            <a:r>
              <a:rPr lang="en-US" sz="4229" b="1" spc="-126">
                <a:solidFill>
                  <a:srgbClr val="FFFFFF"/>
                </a:solidFill>
                <a:latin typeface="Public Sans Bold"/>
                <a:ea typeface="Public Sans Bold"/>
                <a:cs typeface="Public Sans Bold"/>
                <a:sym typeface="Public Sans Bold"/>
              </a:rPr>
              <a:t>2.57 Gbps </a:t>
            </a:r>
          </a:p>
        </p:txBody>
      </p:sp>
      <p:sp>
        <p:nvSpPr>
          <p:cNvPr id="40" name="TextBox 40"/>
          <p:cNvSpPr txBox="1"/>
          <p:nvPr/>
        </p:nvSpPr>
        <p:spPr>
          <a:xfrm>
            <a:off x="10080256" y="6822034"/>
            <a:ext cx="7746122" cy="321669"/>
          </a:xfrm>
          <a:prstGeom prst="rect">
            <a:avLst/>
          </a:prstGeom>
        </p:spPr>
        <p:txBody>
          <a:bodyPr lIns="0" tIns="0" rIns="0" bIns="0" rtlCol="0" anchor="t">
            <a:spAutoFit/>
          </a:bodyPr>
          <a:lstStyle/>
          <a:p>
            <a:pPr marL="0" lvl="0" indent="0" algn="r">
              <a:lnSpc>
                <a:spcPts val="2537"/>
              </a:lnSpc>
            </a:pPr>
            <a:r>
              <a:rPr lang="en-US" sz="2114" i="1">
                <a:solidFill>
                  <a:srgbClr val="FFFFFF"/>
                </a:solidFill>
                <a:latin typeface="Public Sans Italics"/>
                <a:ea typeface="Public Sans Italics"/>
                <a:cs typeface="Public Sans Italics"/>
                <a:sym typeface="Public Sans Italics"/>
              </a:rPr>
              <a:t>Average of Mar-Jul, 2026</a:t>
            </a:r>
          </a:p>
        </p:txBody>
      </p:sp>
      <p:sp>
        <p:nvSpPr>
          <p:cNvPr id="41" name="TextBox 41"/>
          <p:cNvSpPr txBox="1"/>
          <p:nvPr/>
        </p:nvSpPr>
        <p:spPr>
          <a:xfrm>
            <a:off x="10039974" y="6031465"/>
            <a:ext cx="7903698" cy="679289"/>
          </a:xfrm>
          <a:prstGeom prst="rect">
            <a:avLst/>
          </a:prstGeom>
        </p:spPr>
        <p:txBody>
          <a:bodyPr lIns="0" tIns="0" rIns="0" bIns="0" rtlCol="0" anchor="t">
            <a:spAutoFit/>
          </a:bodyPr>
          <a:lstStyle/>
          <a:p>
            <a:pPr marL="0" lvl="0" indent="0" algn="r">
              <a:lnSpc>
                <a:spcPts val="5497"/>
              </a:lnSpc>
            </a:pPr>
            <a:r>
              <a:rPr lang="en-US" sz="4229" b="1" spc="-126">
                <a:solidFill>
                  <a:srgbClr val="FFFFFF"/>
                </a:solidFill>
                <a:latin typeface="Public Sans Bold"/>
                <a:ea typeface="Public Sans Bold"/>
                <a:cs typeface="Public Sans Bold"/>
                <a:sym typeface="Public Sans Bold"/>
              </a:rPr>
              <a:t>1.71 Gbps </a:t>
            </a:r>
          </a:p>
        </p:txBody>
      </p:sp>
      <p:grpSp>
        <p:nvGrpSpPr>
          <p:cNvPr id="42" name="Group 42"/>
          <p:cNvGrpSpPr/>
          <p:nvPr/>
        </p:nvGrpSpPr>
        <p:grpSpPr>
          <a:xfrm>
            <a:off x="0" y="10131454"/>
            <a:ext cx="18288000" cy="155546"/>
            <a:chOff x="0" y="0"/>
            <a:chExt cx="4816593" cy="40967"/>
          </a:xfrm>
        </p:grpSpPr>
        <p:sp>
          <p:nvSpPr>
            <p:cNvPr id="43" name="Freeform 43"/>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44" name="TextBox 44"/>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45" name="Group 45"/>
          <p:cNvGrpSpPr/>
          <p:nvPr/>
        </p:nvGrpSpPr>
        <p:grpSpPr>
          <a:xfrm>
            <a:off x="8586874" y="0"/>
            <a:ext cx="7112198" cy="229399"/>
            <a:chOff x="0" y="0"/>
            <a:chExt cx="1873171" cy="60418"/>
          </a:xfrm>
        </p:grpSpPr>
        <p:sp>
          <p:nvSpPr>
            <p:cNvPr id="46" name="Freeform 46"/>
            <p:cNvSpPr/>
            <p:nvPr/>
          </p:nvSpPr>
          <p:spPr>
            <a:xfrm>
              <a:off x="0" y="0"/>
              <a:ext cx="1873172" cy="60418"/>
            </a:xfrm>
            <a:custGeom>
              <a:avLst/>
              <a:gdLst/>
              <a:ahLst/>
              <a:cxnLst/>
              <a:rect l="l" t="t" r="r" b="b"/>
              <a:pathLst>
                <a:path w="1873172" h="60418">
                  <a:moveTo>
                    <a:pt x="0" y="0"/>
                  </a:moveTo>
                  <a:lnTo>
                    <a:pt x="1873172" y="0"/>
                  </a:lnTo>
                  <a:lnTo>
                    <a:pt x="1873172" y="60418"/>
                  </a:lnTo>
                  <a:lnTo>
                    <a:pt x="0" y="60418"/>
                  </a:lnTo>
                  <a:close/>
                </a:path>
              </a:pathLst>
            </a:custGeom>
            <a:solidFill>
              <a:srgbClr val="FFCD0A"/>
            </a:solidFill>
          </p:spPr>
          <p:txBody>
            <a:bodyPr/>
            <a:lstStyle/>
            <a:p>
              <a:endParaRPr lang="en-US"/>
            </a:p>
          </p:txBody>
        </p:sp>
        <p:sp>
          <p:nvSpPr>
            <p:cNvPr id="47" name="TextBox 47"/>
            <p:cNvSpPr txBox="1"/>
            <p:nvPr/>
          </p:nvSpPr>
          <p:spPr>
            <a:xfrm>
              <a:off x="0" y="0"/>
              <a:ext cx="1873171" cy="60418"/>
            </a:xfrm>
            <a:prstGeom prst="rect">
              <a:avLst/>
            </a:prstGeom>
          </p:spPr>
          <p:txBody>
            <a:bodyPr lIns="50800" tIns="50800" rIns="50800" bIns="50800" rtlCol="0" anchor="ctr"/>
            <a:lstStyle/>
            <a:p>
              <a:pPr algn="ctr">
                <a:lnSpc>
                  <a:spcPts val="1680"/>
                </a:lnSpc>
              </a:pPr>
              <a:endParaRPr/>
            </a:p>
          </p:txBody>
        </p:sp>
      </p:grpSp>
      <p:sp>
        <p:nvSpPr>
          <p:cNvPr id="48" name="TextBox 48"/>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sp>
        <p:nvSpPr>
          <p:cNvPr id="3" name="Freeform 3"/>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4" name="Freeform 4"/>
          <p:cNvSpPr/>
          <p:nvPr/>
        </p:nvSpPr>
        <p:spPr>
          <a:xfrm>
            <a:off x="0" y="10151739"/>
            <a:ext cx="18288000" cy="135261"/>
          </a:xfrm>
          <a:custGeom>
            <a:avLst/>
            <a:gdLst/>
            <a:ahLst/>
            <a:cxnLst/>
            <a:rect l="l" t="t" r="r" b="b"/>
            <a:pathLst>
              <a:path w="18288000" h="135261">
                <a:moveTo>
                  <a:pt x="0" y="0"/>
                </a:moveTo>
                <a:lnTo>
                  <a:pt x="18288000" y="0"/>
                </a:lnTo>
                <a:lnTo>
                  <a:pt x="18288000" y="135261"/>
                </a:lnTo>
                <a:lnTo>
                  <a:pt x="0" y="135261"/>
                </a:lnTo>
                <a:lnTo>
                  <a:pt x="0" y="0"/>
                </a:lnTo>
                <a:close/>
              </a:path>
            </a:pathLst>
          </a:custGeom>
          <a:blipFill>
            <a:blip r:embed="rId4"/>
            <a:stretch>
              <a:fillRect l="-234676" t="-75670250" b="-34595348"/>
            </a:stretch>
          </a:blipFill>
        </p:spPr>
        <p:txBody>
          <a:bodyPr/>
          <a:lstStyle/>
          <a:p>
            <a:endParaRPr lang="en-US"/>
          </a:p>
        </p:txBody>
      </p:sp>
      <p:grpSp>
        <p:nvGrpSpPr>
          <p:cNvPr id="5" name="Group 5"/>
          <p:cNvGrpSpPr/>
          <p:nvPr/>
        </p:nvGrpSpPr>
        <p:grpSpPr>
          <a:xfrm>
            <a:off x="10371825" y="3822219"/>
            <a:ext cx="7916175" cy="2361029"/>
            <a:chOff x="0" y="0"/>
            <a:chExt cx="2044603" cy="609811"/>
          </a:xfrm>
        </p:grpSpPr>
        <p:sp>
          <p:nvSpPr>
            <p:cNvPr id="6" name="Freeform 6"/>
            <p:cNvSpPr/>
            <p:nvPr/>
          </p:nvSpPr>
          <p:spPr>
            <a:xfrm>
              <a:off x="0" y="0"/>
              <a:ext cx="2044603" cy="609811"/>
            </a:xfrm>
            <a:custGeom>
              <a:avLst/>
              <a:gdLst/>
              <a:ahLst/>
              <a:cxnLst/>
              <a:rect l="l" t="t" r="r" b="b"/>
              <a:pathLst>
                <a:path w="2044603" h="609811">
                  <a:moveTo>
                    <a:pt x="0" y="0"/>
                  </a:moveTo>
                  <a:lnTo>
                    <a:pt x="2044603" y="0"/>
                  </a:lnTo>
                  <a:lnTo>
                    <a:pt x="2044603" y="609811"/>
                  </a:lnTo>
                  <a:lnTo>
                    <a:pt x="0" y="609811"/>
                  </a:lnTo>
                  <a:close/>
                </a:path>
              </a:pathLst>
            </a:custGeom>
            <a:gradFill rotWithShape="1">
              <a:gsLst>
                <a:gs pos="15000">
                  <a:srgbClr val="FE8356">
                    <a:alpha val="100000"/>
                  </a:srgbClr>
                </a:gs>
                <a:gs pos="50000">
                  <a:srgbClr val="FFEE22">
                    <a:alpha val="100000"/>
                  </a:srgbClr>
                </a:gs>
                <a:gs pos="85000">
                  <a:srgbClr val="A4F402">
                    <a:alpha val="100000"/>
                  </a:srgbClr>
                </a:gs>
              </a:gsLst>
              <a:lin ang="18900000"/>
            </a:gradFill>
          </p:spPr>
          <p:txBody>
            <a:bodyPr/>
            <a:lstStyle/>
            <a:p>
              <a:endParaRPr lang="en-US"/>
            </a:p>
          </p:txBody>
        </p:sp>
        <p:sp>
          <p:nvSpPr>
            <p:cNvPr id="7" name="TextBox 7"/>
            <p:cNvSpPr txBox="1"/>
            <p:nvPr/>
          </p:nvSpPr>
          <p:spPr>
            <a:xfrm>
              <a:off x="0" y="0"/>
              <a:ext cx="2044603" cy="609811"/>
            </a:xfrm>
            <a:prstGeom prst="rect">
              <a:avLst/>
            </a:prstGeom>
          </p:spPr>
          <p:txBody>
            <a:bodyPr lIns="50800" tIns="50800" rIns="50800" bIns="50800" rtlCol="0" anchor="ctr"/>
            <a:lstStyle/>
            <a:p>
              <a:pPr algn="ctr">
                <a:lnSpc>
                  <a:spcPts val="1680"/>
                </a:lnSpc>
              </a:pPr>
              <a:endParaRPr/>
            </a:p>
          </p:txBody>
        </p:sp>
      </p:grpSp>
      <p:grpSp>
        <p:nvGrpSpPr>
          <p:cNvPr id="8" name="Group 8"/>
          <p:cNvGrpSpPr/>
          <p:nvPr/>
        </p:nvGrpSpPr>
        <p:grpSpPr>
          <a:xfrm>
            <a:off x="0" y="3783671"/>
            <a:ext cx="6371607" cy="2361029"/>
            <a:chOff x="0" y="0"/>
            <a:chExt cx="1645670" cy="609811"/>
          </a:xfrm>
        </p:grpSpPr>
        <p:sp>
          <p:nvSpPr>
            <p:cNvPr id="9" name="Freeform 9"/>
            <p:cNvSpPr/>
            <p:nvPr/>
          </p:nvSpPr>
          <p:spPr>
            <a:xfrm>
              <a:off x="0" y="0"/>
              <a:ext cx="1645670" cy="609811"/>
            </a:xfrm>
            <a:custGeom>
              <a:avLst/>
              <a:gdLst/>
              <a:ahLst/>
              <a:cxnLst/>
              <a:rect l="l" t="t" r="r" b="b"/>
              <a:pathLst>
                <a:path w="1645670" h="609811">
                  <a:moveTo>
                    <a:pt x="0" y="0"/>
                  </a:moveTo>
                  <a:lnTo>
                    <a:pt x="1645670" y="0"/>
                  </a:lnTo>
                  <a:lnTo>
                    <a:pt x="1645670" y="609811"/>
                  </a:lnTo>
                  <a:lnTo>
                    <a:pt x="0" y="609811"/>
                  </a:lnTo>
                  <a:close/>
                </a:path>
              </a:pathLst>
            </a:custGeom>
            <a:solidFill>
              <a:srgbClr val="D97757"/>
            </a:solidFill>
          </p:spPr>
          <p:txBody>
            <a:bodyPr/>
            <a:lstStyle/>
            <a:p>
              <a:endParaRPr lang="en-US"/>
            </a:p>
          </p:txBody>
        </p:sp>
        <p:sp>
          <p:nvSpPr>
            <p:cNvPr id="10" name="TextBox 10"/>
            <p:cNvSpPr txBox="1"/>
            <p:nvPr/>
          </p:nvSpPr>
          <p:spPr>
            <a:xfrm>
              <a:off x="0" y="0"/>
              <a:ext cx="1645670" cy="609811"/>
            </a:xfrm>
            <a:prstGeom prst="rect">
              <a:avLst/>
            </a:prstGeom>
          </p:spPr>
          <p:txBody>
            <a:bodyPr lIns="50800" tIns="50800" rIns="50800" bIns="50800" rtlCol="0" anchor="ctr"/>
            <a:lstStyle/>
            <a:p>
              <a:pPr algn="ctr">
                <a:lnSpc>
                  <a:spcPts val="1680"/>
                </a:lnSpc>
              </a:pPr>
              <a:endParaRPr/>
            </a:p>
          </p:txBody>
        </p:sp>
      </p:grpSp>
      <p:grpSp>
        <p:nvGrpSpPr>
          <p:cNvPr id="11" name="Group 11"/>
          <p:cNvGrpSpPr/>
          <p:nvPr/>
        </p:nvGrpSpPr>
        <p:grpSpPr>
          <a:xfrm>
            <a:off x="9515174" y="7115414"/>
            <a:ext cx="8772826" cy="2399577"/>
            <a:chOff x="0" y="0"/>
            <a:chExt cx="1657776" cy="453441"/>
          </a:xfrm>
        </p:grpSpPr>
        <p:sp>
          <p:nvSpPr>
            <p:cNvPr id="12" name="Freeform 12"/>
            <p:cNvSpPr/>
            <p:nvPr/>
          </p:nvSpPr>
          <p:spPr>
            <a:xfrm>
              <a:off x="0" y="0"/>
              <a:ext cx="1657776" cy="453441"/>
            </a:xfrm>
            <a:custGeom>
              <a:avLst/>
              <a:gdLst/>
              <a:ahLst/>
              <a:cxnLst/>
              <a:rect l="l" t="t" r="r" b="b"/>
              <a:pathLst>
                <a:path w="1657776" h="453441">
                  <a:moveTo>
                    <a:pt x="0" y="0"/>
                  </a:moveTo>
                  <a:lnTo>
                    <a:pt x="1657776" y="0"/>
                  </a:lnTo>
                  <a:lnTo>
                    <a:pt x="1657776" y="453441"/>
                  </a:lnTo>
                  <a:lnTo>
                    <a:pt x="0" y="453441"/>
                  </a:lnTo>
                  <a:close/>
                </a:path>
              </a:pathLst>
            </a:custGeom>
            <a:solidFill>
              <a:srgbClr val="000000"/>
            </a:solidFill>
          </p:spPr>
          <p:txBody>
            <a:bodyPr/>
            <a:lstStyle/>
            <a:p>
              <a:endParaRPr lang="en-US"/>
            </a:p>
          </p:txBody>
        </p:sp>
        <p:sp>
          <p:nvSpPr>
            <p:cNvPr id="13" name="TextBox 13"/>
            <p:cNvSpPr txBox="1"/>
            <p:nvPr/>
          </p:nvSpPr>
          <p:spPr>
            <a:xfrm>
              <a:off x="0" y="0"/>
              <a:ext cx="1657776" cy="453441"/>
            </a:xfrm>
            <a:prstGeom prst="rect">
              <a:avLst/>
            </a:prstGeom>
          </p:spPr>
          <p:txBody>
            <a:bodyPr lIns="50800" tIns="50800" rIns="50800" bIns="50800" rtlCol="0" anchor="ctr"/>
            <a:lstStyle/>
            <a:p>
              <a:pPr algn="ctr">
                <a:lnSpc>
                  <a:spcPts val="1680"/>
                </a:lnSpc>
              </a:pPr>
              <a:endParaRPr/>
            </a:p>
          </p:txBody>
        </p:sp>
      </p:grpSp>
      <p:grpSp>
        <p:nvGrpSpPr>
          <p:cNvPr id="14" name="Group 14"/>
          <p:cNvGrpSpPr/>
          <p:nvPr/>
        </p:nvGrpSpPr>
        <p:grpSpPr>
          <a:xfrm>
            <a:off x="0" y="7144231"/>
            <a:ext cx="6566300" cy="2399577"/>
            <a:chOff x="0" y="0"/>
            <a:chExt cx="1240815" cy="453441"/>
          </a:xfrm>
        </p:grpSpPr>
        <p:sp>
          <p:nvSpPr>
            <p:cNvPr id="15" name="Freeform 15"/>
            <p:cNvSpPr/>
            <p:nvPr/>
          </p:nvSpPr>
          <p:spPr>
            <a:xfrm>
              <a:off x="0" y="0"/>
              <a:ext cx="1240815" cy="453441"/>
            </a:xfrm>
            <a:custGeom>
              <a:avLst/>
              <a:gdLst/>
              <a:ahLst/>
              <a:cxnLst/>
              <a:rect l="l" t="t" r="r" b="b"/>
              <a:pathLst>
                <a:path w="1240815" h="453441">
                  <a:moveTo>
                    <a:pt x="0" y="0"/>
                  </a:moveTo>
                  <a:lnTo>
                    <a:pt x="1240815" y="0"/>
                  </a:lnTo>
                  <a:lnTo>
                    <a:pt x="1240815" y="453441"/>
                  </a:lnTo>
                  <a:lnTo>
                    <a:pt x="0" y="453441"/>
                  </a:lnTo>
                  <a:close/>
                </a:path>
              </a:pathLst>
            </a:custGeom>
            <a:solidFill>
              <a:srgbClr val="FFFFFF"/>
            </a:solidFill>
            <a:ln w="9525" cap="sq">
              <a:solidFill>
                <a:srgbClr val="000000"/>
              </a:solidFill>
              <a:prstDash val="solid"/>
              <a:miter/>
            </a:ln>
          </p:spPr>
          <p:txBody>
            <a:bodyPr/>
            <a:lstStyle/>
            <a:p>
              <a:endParaRPr lang="en-US"/>
            </a:p>
          </p:txBody>
        </p:sp>
        <p:sp>
          <p:nvSpPr>
            <p:cNvPr id="16" name="TextBox 16"/>
            <p:cNvSpPr txBox="1"/>
            <p:nvPr/>
          </p:nvSpPr>
          <p:spPr>
            <a:xfrm>
              <a:off x="0" y="0"/>
              <a:ext cx="1240815" cy="453441"/>
            </a:xfrm>
            <a:prstGeom prst="rect">
              <a:avLst/>
            </a:prstGeom>
          </p:spPr>
          <p:txBody>
            <a:bodyPr lIns="50800" tIns="50800" rIns="50800" bIns="50800" rtlCol="0" anchor="ctr"/>
            <a:lstStyle/>
            <a:p>
              <a:pPr algn="ctr">
                <a:lnSpc>
                  <a:spcPts val="1680"/>
                </a:lnSpc>
              </a:pPr>
              <a:endParaRPr/>
            </a:p>
          </p:txBody>
        </p:sp>
      </p:grpSp>
      <p:grpSp>
        <p:nvGrpSpPr>
          <p:cNvPr id="17" name="Group 17"/>
          <p:cNvGrpSpPr/>
          <p:nvPr/>
        </p:nvGrpSpPr>
        <p:grpSpPr>
          <a:xfrm>
            <a:off x="0" y="10131454"/>
            <a:ext cx="18288000" cy="155546"/>
            <a:chOff x="0" y="0"/>
            <a:chExt cx="4816593" cy="40967"/>
          </a:xfrm>
        </p:grpSpPr>
        <p:sp>
          <p:nvSpPr>
            <p:cNvPr id="18" name="Freeform 18"/>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19" name="TextBox 19"/>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20" name="Group 20"/>
          <p:cNvGrpSpPr/>
          <p:nvPr/>
        </p:nvGrpSpPr>
        <p:grpSpPr>
          <a:xfrm>
            <a:off x="0" y="316212"/>
            <a:ext cx="143233" cy="2496746"/>
            <a:chOff x="0" y="0"/>
            <a:chExt cx="37724" cy="657579"/>
          </a:xfrm>
        </p:grpSpPr>
        <p:sp>
          <p:nvSpPr>
            <p:cNvPr id="21" name="Freeform 21"/>
            <p:cNvSpPr/>
            <p:nvPr/>
          </p:nvSpPr>
          <p:spPr>
            <a:xfrm>
              <a:off x="0" y="0"/>
              <a:ext cx="37724" cy="657579"/>
            </a:xfrm>
            <a:custGeom>
              <a:avLst/>
              <a:gdLst/>
              <a:ahLst/>
              <a:cxnLst/>
              <a:rect l="l" t="t" r="r" b="b"/>
              <a:pathLst>
                <a:path w="37724" h="657579">
                  <a:moveTo>
                    <a:pt x="0" y="0"/>
                  </a:moveTo>
                  <a:lnTo>
                    <a:pt x="37724" y="0"/>
                  </a:lnTo>
                  <a:lnTo>
                    <a:pt x="37724" y="657579"/>
                  </a:lnTo>
                  <a:lnTo>
                    <a:pt x="0" y="657579"/>
                  </a:lnTo>
                  <a:close/>
                </a:path>
              </a:pathLst>
            </a:custGeom>
            <a:solidFill>
              <a:srgbClr val="FFCD0A"/>
            </a:solidFill>
          </p:spPr>
          <p:txBody>
            <a:bodyPr/>
            <a:lstStyle/>
            <a:p>
              <a:endParaRPr lang="en-US"/>
            </a:p>
          </p:txBody>
        </p:sp>
        <p:sp>
          <p:nvSpPr>
            <p:cNvPr id="22" name="TextBox 22"/>
            <p:cNvSpPr txBox="1"/>
            <p:nvPr/>
          </p:nvSpPr>
          <p:spPr>
            <a:xfrm>
              <a:off x="0" y="0"/>
              <a:ext cx="37724" cy="657579"/>
            </a:xfrm>
            <a:prstGeom prst="rect">
              <a:avLst/>
            </a:prstGeom>
          </p:spPr>
          <p:txBody>
            <a:bodyPr lIns="50800" tIns="50800" rIns="50800" bIns="50800" rtlCol="0" anchor="ctr"/>
            <a:lstStyle/>
            <a:p>
              <a:pPr algn="ctr">
                <a:lnSpc>
                  <a:spcPts val="1680"/>
                </a:lnSpc>
              </a:pPr>
              <a:endParaRPr/>
            </a:p>
          </p:txBody>
        </p:sp>
      </p:grpSp>
      <p:sp>
        <p:nvSpPr>
          <p:cNvPr id="23" name="Freeform 23"/>
          <p:cNvSpPr/>
          <p:nvPr/>
        </p:nvSpPr>
        <p:spPr>
          <a:xfrm>
            <a:off x="5107703" y="6802966"/>
            <a:ext cx="3117550" cy="3117550"/>
          </a:xfrm>
          <a:custGeom>
            <a:avLst/>
            <a:gdLst/>
            <a:ahLst/>
            <a:cxnLst/>
            <a:rect l="l" t="t" r="r" b="b"/>
            <a:pathLst>
              <a:path w="3117550" h="3117550">
                <a:moveTo>
                  <a:pt x="0" y="0"/>
                </a:moveTo>
                <a:lnTo>
                  <a:pt x="3117551" y="0"/>
                </a:lnTo>
                <a:lnTo>
                  <a:pt x="3117551" y="3117550"/>
                </a:lnTo>
                <a:lnTo>
                  <a:pt x="0" y="3117550"/>
                </a:lnTo>
                <a:lnTo>
                  <a:pt x="0" y="0"/>
                </a:lnTo>
                <a:close/>
              </a:path>
            </a:pathLst>
          </a:custGeom>
          <a:blipFill>
            <a:blip r:embed="rId5"/>
            <a:stretch>
              <a:fillRect/>
            </a:stretch>
          </a:blipFill>
        </p:spPr>
        <p:txBody>
          <a:bodyPr/>
          <a:lstStyle/>
          <a:p>
            <a:endParaRPr lang="en-US"/>
          </a:p>
        </p:txBody>
      </p:sp>
      <p:sp>
        <p:nvSpPr>
          <p:cNvPr id="24" name="Freeform 24"/>
          <p:cNvSpPr/>
          <p:nvPr/>
        </p:nvSpPr>
        <p:spPr>
          <a:xfrm>
            <a:off x="5151881" y="3496739"/>
            <a:ext cx="3029195" cy="3029195"/>
          </a:xfrm>
          <a:custGeom>
            <a:avLst/>
            <a:gdLst/>
            <a:ahLst/>
            <a:cxnLst/>
            <a:rect l="l" t="t" r="r" b="b"/>
            <a:pathLst>
              <a:path w="3029195" h="3029195">
                <a:moveTo>
                  <a:pt x="0" y="0"/>
                </a:moveTo>
                <a:lnTo>
                  <a:pt x="3029195" y="0"/>
                </a:lnTo>
                <a:lnTo>
                  <a:pt x="3029195" y="3029195"/>
                </a:lnTo>
                <a:lnTo>
                  <a:pt x="0" y="30291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5" name="Freeform 25"/>
          <p:cNvSpPr/>
          <p:nvPr/>
        </p:nvSpPr>
        <p:spPr>
          <a:xfrm>
            <a:off x="5529233" y="3892926"/>
            <a:ext cx="2393812" cy="2393812"/>
          </a:xfrm>
          <a:custGeom>
            <a:avLst/>
            <a:gdLst/>
            <a:ahLst/>
            <a:cxnLst/>
            <a:rect l="l" t="t" r="r" b="b"/>
            <a:pathLst>
              <a:path w="2393812" h="2393812">
                <a:moveTo>
                  <a:pt x="0" y="0"/>
                </a:moveTo>
                <a:lnTo>
                  <a:pt x="2393812" y="0"/>
                </a:lnTo>
                <a:lnTo>
                  <a:pt x="2393812" y="2393813"/>
                </a:lnTo>
                <a:lnTo>
                  <a:pt x="0" y="2393813"/>
                </a:lnTo>
                <a:lnTo>
                  <a:pt x="0" y="0"/>
                </a:lnTo>
                <a:close/>
              </a:path>
            </a:pathLst>
          </a:custGeom>
          <a:blipFill>
            <a:blip r:embed="rId7"/>
            <a:stretch>
              <a:fillRect/>
            </a:stretch>
          </a:blipFill>
        </p:spPr>
        <p:txBody>
          <a:bodyPr/>
          <a:lstStyle/>
          <a:p>
            <a:endParaRPr lang="en-US"/>
          </a:p>
        </p:txBody>
      </p:sp>
      <p:sp>
        <p:nvSpPr>
          <p:cNvPr id="26" name="Freeform 26"/>
          <p:cNvSpPr/>
          <p:nvPr/>
        </p:nvSpPr>
        <p:spPr>
          <a:xfrm>
            <a:off x="9515174" y="3686492"/>
            <a:ext cx="2859256" cy="2600247"/>
          </a:xfrm>
          <a:custGeom>
            <a:avLst/>
            <a:gdLst/>
            <a:ahLst/>
            <a:cxnLst/>
            <a:rect l="l" t="t" r="r" b="b"/>
            <a:pathLst>
              <a:path w="2859256" h="2600247">
                <a:moveTo>
                  <a:pt x="0" y="0"/>
                </a:moveTo>
                <a:lnTo>
                  <a:pt x="2859256" y="0"/>
                </a:lnTo>
                <a:lnTo>
                  <a:pt x="2859256" y="2600247"/>
                </a:lnTo>
                <a:lnTo>
                  <a:pt x="0" y="2600247"/>
                </a:lnTo>
                <a:lnTo>
                  <a:pt x="0" y="0"/>
                </a:lnTo>
                <a:close/>
              </a:path>
            </a:pathLst>
          </a:custGeom>
          <a:blipFill>
            <a:blip r:embed="rId8"/>
            <a:stretch>
              <a:fillRect/>
            </a:stretch>
          </a:blipFill>
        </p:spPr>
        <p:txBody>
          <a:bodyPr/>
          <a:lstStyle/>
          <a:p>
            <a:endParaRPr lang="en-US"/>
          </a:p>
        </p:txBody>
      </p:sp>
      <p:sp>
        <p:nvSpPr>
          <p:cNvPr id="27" name="Freeform 27"/>
          <p:cNvSpPr/>
          <p:nvPr/>
        </p:nvSpPr>
        <p:spPr>
          <a:xfrm>
            <a:off x="9085592" y="8534631"/>
            <a:ext cx="1505747" cy="1505747"/>
          </a:xfrm>
          <a:custGeom>
            <a:avLst/>
            <a:gdLst/>
            <a:ahLst/>
            <a:cxnLst/>
            <a:rect l="l" t="t" r="r" b="b"/>
            <a:pathLst>
              <a:path w="1505747" h="1505747">
                <a:moveTo>
                  <a:pt x="0" y="0"/>
                </a:moveTo>
                <a:lnTo>
                  <a:pt x="1505747" y="0"/>
                </a:lnTo>
                <a:lnTo>
                  <a:pt x="1505747" y="1505746"/>
                </a:lnTo>
                <a:lnTo>
                  <a:pt x="0" y="1505746"/>
                </a:lnTo>
                <a:lnTo>
                  <a:pt x="0" y="0"/>
                </a:lnTo>
                <a:close/>
              </a:path>
            </a:pathLst>
          </a:custGeom>
          <a:blipFill>
            <a:blip r:embed="rId9"/>
            <a:stretch>
              <a:fillRect/>
            </a:stretch>
          </a:blipFill>
        </p:spPr>
        <p:txBody>
          <a:bodyPr/>
          <a:lstStyle/>
          <a:p>
            <a:endParaRPr lang="en-US"/>
          </a:p>
        </p:txBody>
      </p:sp>
      <p:sp>
        <p:nvSpPr>
          <p:cNvPr id="28" name="Freeform 28"/>
          <p:cNvSpPr/>
          <p:nvPr/>
        </p:nvSpPr>
        <p:spPr>
          <a:xfrm>
            <a:off x="8517226" y="6848714"/>
            <a:ext cx="1499288" cy="1513028"/>
          </a:xfrm>
          <a:custGeom>
            <a:avLst/>
            <a:gdLst/>
            <a:ahLst/>
            <a:cxnLst/>
            <a:rect l="l" t="t" r="r" b="b"/>
            <a:pathLst>
              <a:path w="1499288" h="1513028">
                <a:moveTo>
                  <a:pt x="0" y="0"/>
                </a:moveTo>
                <a:lnTo>
                  <a:pt x="1499288" y="0"/>
                </a:lnTo>
                <a:lnTo>
                  <a:pt x="1499288" y="1513027"/>
                </a:lnTo>
                <a:lnTo>
                  <a:pt x="0" y="1513027"/>
                </a:lnTo>
                <a:lnTo>
                  <a:pt x="0" y="0"/>
                </a:lnTo>
                <a:close/>
              </a:path>
            </a:pathLst>
          </a:custGeom>
          <a:blipFill>
            <a:blip r:embed="rId10"/>
            <a:stretch>
              <a:fillRect l="-28025" t="-28018" r="-28012" b="-26602"/>
            </a:stretch>
          </a:blipFill>
        </p:spPr>
        <p:txBody>
          <a:bodyPr/>
          <a:lstStyle/>
          <a:p>
            <a:endParaRPr lang="en-US"/>
          </a:p>
        </p:txBody>
      </p:sp>
      <p:sp>
        <p:nvSpPr>
          <p:cNvPr id="29" name="Freeform 29"/>
          <p:cNvSpPr/>
          <p:nvPr/>
        </p:nvSpPr>
        <p:spPr>
          <a:xfrm>
            <a:off x="10188187" y="6449221"/>
            <a:ext cx="1689481" cy="1689481"/>
          </a:xfrm>
          <a:custGeom>
            <a:avLst/>
            <a:gdLst/>
            <a:ahLst/>
            <a:cxnLst/>
            <a:rect l="l" t="t" r="r" b="b"/>
            <a:pathLst>
              <a:path w="1689481" h="1689481">
                <a:moveTo>
                  <a:pt x="0" y="0"/>
                </a:moveTo>
                <a:lnTo>
                  <a:pt x="1689481" y="0"/>
                </a:lnTo>
                <a:lnTo>
                  <a:pt x="1689481" y="1689481"/>
                </a:lnTo>
                <a:lnTo>
                  <a:pt x="0" y="1689481"/>
                </a:lnTo>
                <a:lnTo>
                  <a:pt x="0" y="0"/>
                </a:lnTo>
                <a:close/>
              </a:path>
            </a:pathLst>
          </a:custGeom>
          <a:blipFill>
            <a:blip r:embed="rId11"/>
            <a:stretch>
              <a:fillRect/>
            </a:stretch>
          </a:blipFill>
        </p:spPr>
        <p:txBody>
          <a:bodyPr/>
          <a:lstStyle/>
          <a:p>
            <a:endParaRPr lang="en-US"/>
          </a:p>
        </p:txBody>
      </p:sp>
      <p:sp>
        <p:nvSpPr>
          <p:cNvPr id="30" name="TextBox 30"/>
          <p:cNvSpPr txBox="1"/>
          <p:nvPr/>
        </p:nvSpPr>
        <p:spPr>
          <a:xfrm>
            <a:off x="14403392" y="3887754"/>
            <a:ext cx="3319343" cy="504751"/>
          </a:xfrm>
          <a:prstGeom prst="rect">
            <a:avLst/>
          </a:prstGeom>
        </p:spPr>
        <p:txBody>
          <a:bodyPr lIns="0" tIns="0" rIns="0" bIns="0" rtlCol="0" anchor="t">
            <a:spAutoFit/>
          </a:bodyPr>
          <a:lstStyle/>
          <a:p>
            <a:pPr marL="0" lvl="0" indent="0" algn="r">
              <a:lnSpc>
                <a:spcPts val="3900"/>
              </a:lnSpc>
            </a:pPr>
            <a:r>
              <a:rPr lang="en-US" sz="3000" b="1" spc="-89">
                <a:solidFill>
                  <a:srgbClr val="171717"/>
                </a:solidFill>
                <a:latin typeface="Public Sans Bold"/>
                <a:ea typeface="Public Sans Bold"/>
                <a:cs typeface="Public Sans Bold"/>
                <a:sym typeface="Public Sans Bold"/>
              </a:rPr>
              <a:t>Copilot</a:t>
            </a:r>
          </a:p>
        </p:txBody>
      </p:sp>
      <p:sp>
        <p:nvSpPr>
          <p:cNvPr id="31" name="TextBox 31"/>
          <p:cNvSpPr txBox="1"/>
          <p:nvPr/>
        </p:nvSpPr>
        <p:spPr>
          <a:xfrm>
            <a:off x="12049342" y="7277276"/>
            <a:ext cx="5785460" cy="504751"/>
          </a:xfrm>
          <a:prstGeom prst="rect">
            <a:avLst/>
          </a:prstGeom>
        </p:spPr>
        <p:txBody>
          <a:bodyPr lIns="0" tIns="0" rIns="0" bIns="0" rtlCol="0" anchor="t">
            <a:spAutoFit/>
          </a:bodyPr>
          <a:lstStyle/>
          <a:p>
            <a:pPr marL="0" lvl="0" indent="0" algn="r">
              <a:lnSpc>
                <a:spcPts val="3900"/>
              </a:lnSpc>
            </a:pPr>
            <a:r>
              <a:rPr lang="en-US" sz="3000" b="1" spc="-89">
                <a:solidFill>
                  <a:srgbClr val="FFFFFF"/>
                </a:solidFill>
                <a:latin typeface="Public Sans Bold"/>
                <a:ea typeface="Public Sans Bold"/>
                <a:cs typeface="Public Sans Bold"/>
                <a:sym typeface="Public Sans Bold"/>
              </a:rPr>
              <a:t>Others (Gemini, Grok, DeepSeek)</a:t>
            </a:r>
          </a:p>
        </p:txBody>
      </p:sp>
      <p:sp>
        <p:nvSpPr>
          <p:cNvPr id="32" name="TextBox 32"/>
          <p:cNvSpPr txBox="1"/>
          <p:nvPr/>
        </p:nvSpPr>
        <p:spPr>
          <a:xfrm>
            <a:off x="10803304" y="8886964"/>
            <a:ext cx="7031498" cy="400050"/>
          </a:xfrm>
          <a:prstGeom prst="rect">
            <a:avLst/>
          </a:prstGeom>
        </p:spPr>
        <p:txBody>
          <a:bodyPr lIns="0" tIns="0" rIns="0" bIns="0" rtlCol="0" anchor="t">
            <a:spAutoFit/>
          </a:bodyPr>
          <a:lstStyle/>
          <a:p>
            <a:pPr marL="0" lvl="0" indent="0" algn="r">
              <a:lnSpc>
                <a:spcPts val="3000"/>
              </a:lnSpc>
            </a:pPr>
            <a:r>
              <a:rPr lang="en-US" sz="2500" b="1" i="1">
                <a:solidFill>
                  <a:srgbClr val="FFFFFF"/>
                </a:solidFill>
                <a:latin typeface="Public Sans Bold Italics"/>
                <a:ea typeface="Public Sans Bold Italics"/>
                <a:cs typeface="Public Sans Bold Italics"/>
                <a:sym typeface="Public Sans Bold Italics"/>
              </a:rPr>
              <a:t>Under 2% of total AI traffic, Mar-to-July, 2026</a:t>
            </a:r>
          </a:p>
        </p:txBody>
      </p:sp>
      <p:sp>
        <p:nvSpPr>
          <p:cNvPr id="33" name="TextBox 33"/>
          <p:cNvSpPr txBox="1"/>
          <p:nvPr/>
        </p:nvSpPr>
        <p:spPr>
          <a:xfrm>
            <a:off x="10971982" y="7810601"/>
            <a:ext cx="6862820" cy="990637"/>
          </a:xfrm>
          <a:prstGeom prst="rect">
            <a:avLst/>
          </a:prstGeom>
        </p:spPr>
        <p:txBody>
          <a:bodyPr lIns="0" tIns="0" rIns="0" bIns="0" rtlCol="0" anchor="t">
            <a:spAutoFit/>
          </a:bodyPr>
          <a:lstStyle/>
          <a:p>
            <a:pPr marL="0" lvl="0" indent="0" algn="r">
              <a:lnSpc>
                <a:spcPts val="7800"/>
              </a:lnSpc>
            </a:pPr>
            <a:r>
              <a:rPr lang="en-US" sz="6000" b="1" spc="-179">
                <a:solidFill>
                  <a:srgbClr val="FFFFFF"/>
                </a:solidFill>
                <a:latin typeface="Public Sans Bold"/>
                <a:ea typeface="Public Sans Bold"/>
                <a:cs typeface="Public Sans Bold"/>
                <a:sym typeface="Public Sans Bold"/>
              </a:rPr>
              <a:t> 140 GB combined</a:t>
            </a:r>
          </a:p>
        </p:txBody>
      </p:sp>
      <p:sp>
        <p:nvSpPr>
          <p:cNvPr id="34" name="TextBox 34"/>
          <p:cNvSpPr txBox="1"/>
          <p:nvPr/>
        </p:nvSpPr>
        <p:spPr>
          <a:xfrm>
            <a:off x="730170" y="181848"/>
            <a:ext cx="9197327" cy="2047726"/>
          </a:xfrm>
          <a:prstGeom prst="rect">
            <a:avLst/>
          </a:prstGeom>
        </p:spPr>
        <p:txBody>
          <a:bodyPr lIns="0" tIns="0" rIns="0" bIns="0" rtlCol="0" anchor="t">
            <a:spAutoFit/>
          </a:bodyPr>
          <a:lstStyle/>
          <a:p>
            <a:pPr marL="0" lvl="0" indent="0" algn="l">
              <a:lnSpc>
                <a:spcPts val="8040"/>
              </a:lnSpc>
              <a:spcBef>
                <a:spcPct val="0"/>
              </a:spcBef>
            </a:pPr>
            <a:r>
              <a:rPr lang="en-US" sz="6700" b="1" spc="-201">
                <a:solidFill>
                  <a:srgbClr val="0E1B3F"/>
                </a:solidFill>
                <a:latin typeface="Public Sans Bold"/>
                <a:ea typeface="Public Sans Bold"/>
                <a:cs typeface="Public Sans Bold"/>
                <a:sym typeface="Public Sans Bold"/>
              </a:rPr>
              <a:t>AI Traffic Race: Claude, ChatGPT &amp; Copilot</a:t>
            </a:r>
          </a:p>
        </p:txBody>
      </p:sp>
      <p:sp>
        <p:nvSpPr>
          <p:cNvPr id="35" name="TextBox 35"/>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36" name="TextBox 36"/>
          <p:cNvSpPr txBox="1"/>
          <p:nvPr/>
        </p:nvSpPr>
        <p:spPr>
          <a:xfrm>
            <a:off x="730170" y="2392626"/>
            <a:ext cx="14763909" cy="734209"/>
          </a:xfrm>
          <a:prstGeom prst="rect">
            <a:avLst/>
          </a:prstGeom>
        </p:spPr>
        <p:txBody>
          <a:bodyPr lIns="0" tIns="0" rIns="0" bIns="0" rtlCol="0" anchor="t">
            <a:spAutoFit/>
          </a:bodyPr>
          <a:lstStyle/>
          <a:p>
            <a:pPr algn="just">
              <a:lnSpc>
                <a:spcPts val="2860"/>
              </a:lnSpc>
            </a:pPr>
            <a:r>
              <a:rPr lang="en-US" sz="2200">
                <a:solidFill>
                  <a:srgbClr val="0E1B3F"/>
                </a:solidFill>
                <a:latin typeface="Public Sans"/>
                <a:ea typeface="Public Sans"/>
                <a:cs typeface="Public Sans"/>
                <a:sym typeface="Public Sans"/>
              </a:rPr>
              <a:t>Connectivity has been the driving force behind the surge in traffic to AI platforms. The stats below showcase the bandwidth of leading AI services used today. Claude, ChatGPT, and Copilot currently carry 98% of all AI traffic.</a:t>
            </a:r>
          </a:p>
        </p:txBody>
      </p:sp>
      <p:sp>
        <p:nvSpPr>
          <p:cNvPr id="37" name="TextBox 37"/>
          <p:cNvSpPr txBox="1"/>
          <p:nvPr/>
        </p:nvSpPr>
        <p:spPr>
          <a:xfrm>
            <a:off x="308677" y="4001980"/>
            <a:ext cx="1793069" cy="504751"/>
          </a:xfrm>
          <a:prstGeom prst="rect">
            <a:avLst/>
          </a:prstGeom>
        </p:spPr>
        <p:txBody>
          <a:bodyPr lIns="0" tIns="0" rIns="0" bIns="0" rtlCol="0" anchor="t">
            <a:spAutoFit/>
          </a:bodyPr>
          <a:lstStyle/>
          <a:p>
            <a:pPr marL="0" lvl="0" indent="0" algn="l">
              <a:lnSpc>
                <a:spcPts val="3900"/>
              </a:lnSpc>
            </a:pPr>
            <a:r>
              <a:rPr lang="en-US" sz="3000" b="1" spc="-89">
                <a:solidFill>
                  <a:srgbClr val="FFFFFF"/>
                </a:solidFill>
                <a:latin typeface="Public Sans Bold"/>
                <a:ea typeface="Public Sans Bold"/>
                <a:cs typeface="Public Sans Bold"/>
                <a:sym typeface="Public Sans Bold"/>
              </a:rPr>
              <a:t>Claude</a:t>
            </a:r>
          </a:p>
        </p:txBody>
      </p:sp>
      <p:sp>
        <p:nvSpPr>
          <p:cNvPr id="38" name="TextBox 38"/>
          <p:cNvSpPr txBox="1"/>
          <p:nvPr/>
        </p:nvSpPr>
        <p:spPr>
          <a:xfrm>
            <a:off x="308677" y="5540115"/>
            <a:ext cx="5632927" cy="400050"/>
          </a:xfrm>
          <a:prstGeom prst="rect">
            <a:avLst/>
          </a:prstGeom>
        </p:spPr>
        <p:txBody>
          <a:bodyPr lIns="0" tIns="0" rIns="0" bIns="0" rtlCol="0" anchor="t">
            <a:spAutoFit/>
          </a:bodyPr>
          <a:lstStyle/>
          <a:p>
            <a:pPr marL="0" lvl="0" indent="0" algn="l">
              <a:lnSpc>
                <a:spcPts val="3000"/>
              </a:lnSpc>
            </a:pPr>
            <a:r>
              <a:rPr lang="en-US" sz="2500" b="1" i="1">
                <a:solidFill>
                  <a:srgbClr val="FFFFFF"/>
                </a:solidFill>
                <a:latin typeface="Public Sans Bold Italics"/>
                <a:ea typeface="Public Sans Bold Italics"/>
                <a:cs typeface="Public Sans Bold Italics"/>
                <a:sym typeface="Public Sans Bold Italics"/>
              </a:rPr>
              <a:t>+109% Mar-to-July, 2026</a:t>
            </a:r>
          </a:p>
        </p:txBody>
      </p:sp>
      <p:sp>
        <p:nvSpPr>
          <p:cNvPr id="39" name="TextBox 39"/>
          <p:cNvSpPr txBox="1"/>
          <p:nvPr/>
        </p:nvSpPr>
        <p:spPr>
          <a:xfrm>
            <a:off x="308677" y="4477918"/>
            <a:ext cx="4025768" cy="990637"/>
          </a:xfrm>
          <a:prstGeom prst="rect">
            <a:avLst/>
          </a:prstGeom>
        </p:spPr>
        <p:txBody>
          <a:bodyPr lIns="0" tIns="0" rIns="0" bIns="0" rtlCol="0" anchor="t">
            <a:spAutoFit/>
          </a:bodyPr>
          <a:lstStyle/>
          <a:p>
            <a:pPr marL="0" lvl="0" indent="0" algn="l">
              <a:lnSpc>
                <a:spcPts val="7800"/>
              </a:lnSpc>
            </a:pPr>
            <a:r>
              <a:rPr lang="en-US" sz="6000" b="1" spc="-179">
                <a:solidFill>
                  <a:srgbClr val="FFFFFF"/>
                </a:solidFill>
                <a:latin typeface="Public Sans Bold"/>
                <a:ea typeface="Public Sans Bold"/>
                <a:cs typeface="Public Sans Bold"/>
                <a:sym typeface="Public Sans Bold"/>
              </a:rPr>
              <a:t>2,637 GB</a:t>
            </a:r>
          </a:p>
        </p:txBody>
      </p:sp>
      <p:sp>
        <p:nvSpPr>
          <p:cNvPr id="40" name="TextBox 40"/>
          <p:cNvSpPr txBox="1"/>
          <p:nvPr/>
        </p:nvSpPr>
        <p:spPr>
          <a:xfrm>
            <a:off x="308677" y="7352384"/>
            <a:ext cx="1793069" cy="504751"/>
          </a:xfrm>
          <a:prstGeom prst="rect">
            <a:avLst/>
          </a:prstGeom>
        </p:spPr>
        <p:txBody>
          <a:bodyPr lIns="0" tIns="0" rIns="0" bIns="0" rtlCol="0" anchor="t">
            <a:spAutoFit/>
          </a:bodyPr>
          <a:lstStyle/>
          <a:p>
            <a:pPr marL="0" lvl="0" indent="0" algn="l">
              <a:lnSpc>
                <a:spcPts val="3900"/>
              </a:lnSpc>
            </a:pPr>
            <a:r>
              <a:rPr lang="en-US" sz="3000" b="1" spc="-90">
                <a:solidFill>
                  <a:srgbClr val="212121"/>
                </a:solidFill>
                <a:latin typeface="Public Sans Bold"/>
                <a:ea typeface="Public Sans Bold"/>
                <a:cs typeface="Public Sans Bold"/>
                <a:sym typeface="Public Sans Bold"/>
              </a:rPr>
              <a:t>ChatGPT</a:t>
            </a:r>
          </a:p>
        </p:txBody>
      </p:sp>
      <p:sp>
        <p:nvSpPr>
          <p:cNvPr id="41" name="TextBox 41"/>
          <p:cNvSpPr txBox="1"/>
          <p:nvPr/>
        </p:nvSpPr>
        <p:spPr>
          <a:xfrm>
            <a:off x="308677" y="8871094"/>
            <a:ext cx="5318686" cy="400050"/>
          </a:xfrm>
          <a:prstGeom prst="rect">
            <a:avLst/>
          </a:prstGeom>
        </p:spPr>
        <p:txBody>
          <a:bodyPr lIns="0" tIns="0" rIns="0" bIns="0" rtlCol="0" anchor="t">
            <a:spAutoFit/>
          </a:bodyPr>
          <a:lstStyle/>
          <a:p>
            <a:pPr marL="0" lvl="0" indent="0" algn="l">
              <a:lnSpc>
                <a:spcPts val="3000"/>
              </a:lnSpc>
            </a:pPr>
            <a:r>
              <a:rPr lang="en-US" sz="2500" b="1" i="1">
                <a:solidFill>
                  <a:srgbClr val="212121"/>
                </a:solidFill>
                <a:latin typeface="Public Sans Bold Italics"/>
                <a:ea typeface="Public Sans Bold Italics"/>
                <a:cs typeface="Public Sans Bold Italics"/>
                <a:sym typeface="Public Sans Bold Italics"/>
              </a:rPr>
              <a:t>+4% Mar-to-July, 2026</a:t>
            </a:r>
          </a:p>
        </p:txBody>
      </p:sp>
      <p:sp>
        <p:nvSpPr>
          <p:cNvPr id="42" name="TextBox 42"/>
          <p:cNvSpPr txBox="1"/>
          <p:nvPr/>
        </p:nvSpPr>
        <p:spPr>
          <a:xfrm>
            <a:off x="308677" y="7828323"/>
            <a:ext cx="4025768" cy="990637"/>
          </a:xfrm>
          <a:prstGeom prst="rect">
            <a:avLst/>
          </a:prstGeom>
        </p:spPr>
        <p:txBody>
          <a:bodyPr lIns="0" tIns="0" rIns="0" bIns="0" rtlCol="0" anchor="t">
            <a:spAutoFit/>
          </a:bodyPr>
          <a:lstStyle/>
          <a:p>
            <a:pPr marL="0" lvl="0" indent="0" algn="l">
              <a:lnSpc>
                <a:spcPts val="7800"/>
              </a:lnSpc>
            </a:pPr>
            <a:r>
              <a:rPr lang="en-US" sz="6000" b="1" spc="-179">
                <a:solidFill>
                  <a:srgbClr val="212121"/>
                </a:solidFill>
                <a:latin typeface="Public Sans Bold"/>
                <a:ea typeface="Public Sans Bold"/>
                <a:cs typeface="Public Sans Bold"/>
                <a:sym typeface="Public Sans Bold"/>
              </a:rPr>
              <a:t>2,638 GB</a:t>
            </a:r>
          </a:p>
        </p:txBody>
      </p:sp>
      <p:sp>
        <p:nvSpPr>
          <p:cNvPr id="43" name="TextBox 43"/>
          <p:cNvSpPr txBox="1"/>
          <p:nvPr/>
        </p:nvSpPr>
        <p:spPr>
          <a:xfrm>
            <a:off x="13766866" y="5559128"/>
            <a:ext cx="4059178" cy="381037"/>
          </a:xfrm>
          <a:prstGeom prst="rect">
            <a:avLst/>
          </a:prstGeom>
        </p:spPr>
        <p:txBody>
          <a:bodyPr lIns="0" tIns="0" rIns="0" bIns="0" rtlCol="0" anchor="t">
            <a:spAutoFit/>
          </a:bodyPr>
          <a:lstStyle/>
          <a:p>
            <a:pPr marL="0" lvl="0" indent="0" algn="r">
              <a:lnSpc>
                <a:spcPts val="2999"/>
              </a:lnSpc>
            </a:pPr>
            <a:r>
              <a:rPr lang="en-US" sz="2499" b="1" i="1">
                <a:solidFill>
                  <a:srgbClr val="171717"/>
                </a:solidFill>
                <a:latin typeface="Public Sans Bold Italics"/>
                <a:ea typeface="Public Sans Bold Italics"/>
                <a:cs typeface="Public Sans Bold Italics"/>
                <a:sym typeface="Public Sans Bold Italics"/>
              </a:rPr>
              <a:t>+19% Mar-to-July, 2026</a:t>
            </a:r>
          </a:p>
        </p:txBody>
      </p:sp>
      <p:sp>
        <p:nvSpPr>
          <p:cNvPr id="44" name="TextBox 44"/>
          <p:cNvSpPr txBox="1"/>
          <p:nvPr/>
        </p:nvSpPr>
        <p:spPr>
          <a:xfrm>
            <a:off x="14193087" y="4421080"/>
            <a:ext cx="3641715" cy="990637"/>
          </a:xfrm>
          <a:prstGeom prst="rect">
            <a:avLst/>
          </a:prstGeom>
        </p:spPr>
        <p:txBody>
          <a:bodyPr lIns="0" tIns="0" rIns="0" bIns="0" rtlCol="0" anchor="t">
            <a:spAutoFit/>
          </a:bodyPr>
          <a:lstStyle/>
          <a:p>
            <a:pPr marL="0" lvl="0" indent="0" algn="r">
              <a:lnSpc>
                <a:spcPts val="7800"/>
              </a:lnSpc>
            </a:pPr>
            <a:r>
              <a:rPr lang="en-US" sz="6000" b="1" spc="-179">
                <a:solidFill>
                  <a:srgbClr val="171717"/>
                </a:solidFill>
                <a:latin typeface="Public Sans Bold"/>
                <a:ea typeface="Public Sans Bold"/>
                <a:cs typeface="Public Sans Bold"/>
                <a:sym typeface="Public Sans Bold"/>
              </a:rPr>
              <a:t>2,363 GB</a:t>
            </a:r>
          </a:p>
        </p:txBody>
      </p:sp>
      <p:sp>
        <p:nvSpPr>
          <p:cNvPr id="45" name="TextBox 45"/>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r="-894" b="-894"/>
            </a:stretch>
          </a:blipFill>
        </p:spPr>
        <p:txBody>
          <a:bodyPr/>
          <a:lstStyle/>
          <a:p>
            <a:endParaRPr lang="en-US"/>
          </a:p>
        </p:txBody>
      </p:sp>
      <p:grpSp>
        <p:nvGrpSpPr>
          <p:cNvPr id="60" name="Group 24">
            <a:extLst>
              <a:ext uri="{FF2B5EF4-FFF2-40B4-BE49-F238E27FC236}">
                <a16:creationId xmlns:a16="http://schemas.microsoft.com/office/drawing/2014/main" id="{9B9B2080-1207-4966-190E-5445F6664B14}"/>
              </a:ext>
            </a:extLst>
          </p:cNvPr>
          <p:cNvGrpSpPr/>
          <p:nvPr/>
        </p:nvGrpSpPr>
        <p:grpSpPr>
          <a:xfrm>
            <a:off x="6807482" y="2681424"/>
            <a:ext cx="3250918" cy="2309676"/>
            <a:chOff x="0" y="0"/>
            <a:chExt cx="86841" cy="215310"/>
          </a:xfrm>
        </p:grpSpPr>
        <p:sp>
          <p:nvSpPr>
            <p:cNvPr id="61" name="Freeform 25">
              <a:extLst>
                <a:ext uri="{FF2B5EF4-FFF2-40B4-BE49-F238E27FC236}">
                  <a16:creationId xmlns:a16="http://schemas.microsoft.com/office/drawing/2014/main" id="{CC3E4D86-D11A-2D07-736B-02C911FD5C74}"/>
                </a:ext>
              </a:extLst>
            </p:cNvPr>
            <p:cNvSpPr/>
            <p:nvPr/>
          </p:nvSpPr>
          <p:spPr>
            <a:xfrm>
              <a:off x="0" y="0"/>
              <a:ext cx="86841" cy="215310"/>
            </a:xfrm>
            <a:custGeom>
              <a:avLst/>
              <a:gdLst/>
              <a:ahLst/>
              <a:cxnLst/>
              <a:rect l="l" t="t" r="r" b="b"/>
              <a:pathLst>
                <a:path w="86841" h="215310">
                  <a:moveTo>
                    <a:pt x="0" y="0"/>
                  </a:moveTo>
                  <a:lnTo>
                    <a:pt x="86841" y="0"/>
                  </a:lnTo>
                  <a:lnTo>
                    <a:pt x="86841" y="215310"/>
                  </a:lnTo>
                  <a:lnTo>
                    <a:pt x="0" y="215310"/>
                  </a:lnTo>
                  <a:close/>
                </a:path>
              </a:pathLst>
            </a:custGeom>
            <a:solidFill>
              <a:srgbClr val="FFCD0A"/>
            </a:solidFill>
          </p:spPr>
          <p:txBody>
            <a:bodyPr/>
            <a:lstStyle/>
            <a:p>
              <a:endParaRPr lang="en-US"/>
            </a:p>
          </p:txBody>
        </p:sp>
        <p:sp>
          <p:nvSpPr>
            <p:cNvPr id="62" name="TextBox 26">
              <a:extLst>
                <a:ext uri="{FF2B5EF4-FFF2-40B4-BE49-F238E27FC236}">
                  <a16:creationId xmlns:a16="http://schemas.microsoft.com/office/drawing/2014/main" id="{69A48A1F-E9FD-325A-586B-DC9BC669F381}"/>
                </a:ext>
              </a:extLst>
            </p:cNvPr>
            <p:cNvSpPr txBox="1"/>
            <p:nvPr/>
          </p:nvSpPr>
          <p:spPr>
            <a:xfrm>
              <a:off x="0" y="0"/>
              <a:ext cx="86841" cy="215310"/>
            </a:xfrm>
            <a:prstGeom prst="rect">
              <a:avLst/>
            </a:prstGeom>
          </p:spPr>
          <p:txBody>
            <a:bodyPr lIns="50800" tIns="50800" rIns="50800" bIns="50800" rtlCol="0" anchor="ctr"/>
            <a:lstStyle/>
            <a:p>
              <a:pPr algn="ctr">
                <a:lnSpc>
                  <a:spcPts val="1680"/>
                </a:lnSpc>
              </a:pPr>
              <a:endParaRPr/>
            </a:p>
          </p:txBody>
        </p:sp>
      </p:grpSp>
      <p:pic>
        <p:nvPicPr>
          <p:cNvPr id="31" name="Picture 30">
            <a:extLst>
              <a:ext uri="{FF2B5EF4-FFF2-40B4-BE49-F238E27FC236}">
                <a16:creationId xmlns:a16="http://schemas.microsoft.com/office/drawing/2014/main" id="{4F21D9E5-2B9F-AD03-9741-8FB3F031FA00}"/>
              </a:ext>
            </a:extLst>
          </p:cNvPr>
          <p:cNvPicPr>
            <a:picLocks noChangeAspect="1"/>
          </p:cNvPicPr>
          <p:nvPr/>
        </p:nvPicPr>
        <p:blipFill>
          <a:blip r:embed="rId4">
            <a:extLst>
              <a:ext uri="{28A0092B-C50C-407E-A947-70E740481C1C}">
                <a14:useLocalDpi xmlns:a14="http://schemas.microsoft.com/office/drawing/2010/main" val="0"/>
              </a:ext>
            </a:extLst>
          </a:blip>
          <a:srcRect l="6342" t="19766" b="24525"/>
          <a:stretch>
            <a:fillRect/>
          </a:stretch>
        </p:blipFill>
        <p:spPr>
          <a:xfrm>
            <a:off x="0" y="4610100"/>
            <a:ext cx="8530564" cy="5074171"/>
          </a:xfrm>
          <a:prstGeom prst="rect">
            <a:avLst/>
          </a:prstGeom>
        </p:spPr>
      </p:pic>
      <p:pic>
        <p:nvPicPr>
          <p:cNvPr id="51" name="Picture 50">
            <a:extLst>
              <a:ext uri="{FF2B5EF4-FFF2-40B4-BE49-F238E27FC236}">
                <a16:creationId xmlns:a16="http://schemas.microsoft.com/office/drawing/2014/main" id="{8417D79F-9371-F81F-6447-546A7F15456B}"/>
              </a:ext>
            </a:extLst>
          </p:cNvPr>
          <p:cNvPicPr>
            <a:picLocks noChangeAspect="1"/>
          </p:cNvPicPr>
          <p:nvPr/>
        </p:nvPicPr>
        <p:blipFill>
          <a:blip r:embed="rId5">
            <a:extLst>
              <a:ext uri="{28A0092B-C50C-407E-A947-70E740481C1C}">
                <a14:useLocalDpi xmlns:a14="http://schemas.microsoft.com/office/drawing/2010/main" val="0"/>
              </a:ext>
            </a:extLst>
          </a:blip>
          <a:srcRect l="2458" t="38322" r="71973" b="23121"/>
          <a:stretch>
            <a:fillRect/>
          </a:stretch>
        </p:blipFill>
        <p:spPr>
          <a:xfrm>
            <a:off x="-107808" y="5424456"/>
            <a:ext cx="2730765" cy="4118040"/>
          </a:xfrm>
          <a:prstGeom prst="rect">
            <a:avLst/>
          </a:prstGeom>
        </p:spPr>
      </p:pic>
      <p:sp>
        <p:nvSpPr>
          <p:cNvPr id="3" name="Freeform 3"/>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6"/>
            <a:stretch>
              <a:fillRect/>
            </a:stretch>
          </a:blipFill>
        </p:spPr>
        <p:txBody>
          <a:bodyPr/>
          <a:lstStyle/>
          <a:p>
            <a:endParaRPr lang="en-US"/>
          </a:p>
        </p:txBody>
      </p:sp>
      <p:sp>
        <p:nvSpPr>
          <p:cNvPr id="16" name="Freeform 16"/>
          <p:cNvSpPr/>
          <p:nvPr/>
        </p:nvSpPr>
        <p:spPr>
          <a:xfrm>
            <a:off x="7003118" y="2862784"/>
            <a:ext cx="11056282" cy="6669976"/>
          </a:xfrm>
          <a:custGeom>
            <a:avLst/>
            <a:gdLst/>
            <a:ahLst/>
            <a:cxnLst/>
            <a:rect l="l" t="t" r="r" b="b"/>
            <a:pathLst>
              <a:path w="11056282" h="6669976">
                <a:moveTo>
                  <a:pt x="0" y="0"/>
                </a:moveTo>
                <a:lnTo>
                  <a:pt x="11056282" y="0"/>
                </a:lnTo>
                <a:lnTo>
                  <a:pt x="11056282" y="6669976"/>
                </a:lnTo>
                <a:lnTo>
                  <a:pt x="0" y="6669976"/>
                </a:lnTo>
                <a:lnTo>
                  <a:pt x="0" y="0"/>
                </a:lnTo>
                <a:close/>
              </a:path>
            </a:pathLst>
          </a:custGeom>
          <a:blipFill>
            <a:blip r:embed="rId7"/>
            <a:stretch>
              <a:fillRect l="-1475" t="-7936" r="-1343" b="-2633"/>
            </a:stretch>
          </a:blipFill>
        </p:spPr>
        <p:txBody>
          <a:bodyPr/>
          <a:lstStyle/>
          <a:p>
            <a:endParaRPr lang="en-US"/>
          </a:p>
        </p:txBody>
      </p:sp>
      <p:sp>
        <p:nvSpPr>
          <p:cNvPr id="17" name="TextBox 17"/>
          <p:cNvSpPr txBox="1"/>
          <p:nvPr/>
        </p:nvSpPr>
        <p:spPr>
          <a:xfrm>
            <a:off x="762000" y="247650"/>
            <a:ext cx="13840213" cy="1085850"/>
          </a:xfrm>
          <a:prstGeom prst="rect">
            <a:avLst/>
          </a:prstGeom>
        </p:spPr>
        <p:txBody>
          <a:bodyPr wrap="square" lIns="0" tIns="0" rIns="0" bIns="0" rtlCol="0" anchor="t">
            <a:spAutoFit/>
          </a:bodyPr>
          <a:lstStyle/>
          <a:p>
            <a:pPr marL="0" lvl="0" indent="0" algn="l">
              <a:lnSpc>
                <a:spcPts val="8400"/>
              </a:lnSpc>
              <a:spcBef>
                <a:spcPct val="0"/>
              </a:spcBef>
            </a:pPr>
            <a:r>
              <a:rPr lang="en-US" sz="7000" b="1" spc="-210" dirty="0">
                <a:solidFill>
                  <a:srgbClr val="0E1B3F"/>
                </a:solidFill>
                <a:latin typeface="Public Sans Bold"/>
                <a:ea typeface="Public Sans Bold"/>
                <a:cs typeface="Public Sans Bold"/>
                <a:sym typeface="Public Sans Bold"/>
              </a:rPr>
              <a:t>The National Network</a:t>
            </a:r>
          </a:p>
        </p:txBody>
      </p:sp>
      <p:sp>
        <p:nvSpPr>
          <p:cNvPr id="18" name="TextBox 18"/>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19" name="TextBox 19"/>
          <p:cNvSpPr txBox="1"/>
          <p:nvPr/>
        </p:nvSpPr>
        <p:spPr>
          <a:xfrm>
            <a:off x="867842" y="1611659"/>
            <a:ext cx="16810558" cy="1093441"/>
          </a:xfrm>
          <a:prstGeom prst="rect">
            <a:avLst/>
          </a:prstGeom>
        </p:spPr>
        <p:txBody>
          <a:bodyPr wrap="square" lIns="0" tIns="0" rIns="0" bIns="0" rtlCol="0" anchor="t">
            <a:spAutoFit/>
          </a:bodyPr>
          <a:lstStyle/>
          <a:p>
            <a:pPr algn="just">
              <a:lnSpc>
                <a:spcPts val="2860"/>
              </a:lnSpc>
            </a:pPr>
            <a:r>
              <a:rPr lang="en-US" sz="2400" dirty="0">
                <a:solidFill>
                  <a:srgbClr val="0E1B3F"/>
                </a:solidFill>
                <a:latin typeface="Public Sans"/>
                <a:ea typeface="Public Sans"/>
                <a:cs typeface="Public Sans"/>
                <a:sym typeface="Public Sans"/>
              </a:rPr>
              <a:t>Telecom Fiji hosts a robust IP/MPLS network core, which operates at 100G capacity. This national-level infrastructure is the backbone for connectivity across Fiji, ensuring reliable data transmission and supporting the nation's digital economy.</a:t>
            </a:r>
          </a:p>
        </p:txBody>
      </p:sp>
      <p:sp>
        <p:nvSpPr>
          <p:cNvPr id="32" name="AutoShape 32"/>
          <p:cNvSpPr/>
          <p:nvPr/>
        </p:nvSpPr>
        <p:spPr>
          <a:xfrm flipV="1">
            <a:off x="13283827" y="8342541"/>
            <a:ext cx="2646904" cy="915759"/>
          </a:xfrm>
          <a:prstGeom prst="line">
            <a:avLst/>
          </a:prstGeom>
          <a:ln w="57150" cap="flat">
            <a:solidFill>
              <a:srgbClr val="00BF63"/>
            </a:solidFill>
            <a:prstDash val="sysDash"/>
            <a:headEnd type="none" w="sm" len="sm"/>
            <a:tailEnd type="oval" w="lg" len="lg"/>
          </a:ln>
        </p:spPr>
        <p:txBody>
          <a:bodyPr/>
          <a:lstStyle/>
          <a:p>
            <a:endParaRPr lang="en-US"/>
          </a:p>
        </p:txBody>
      </p:sp>
      <p:sp>
        <p:nvSpPr>
          <p:cNvPr id="33" name="AutoShape 33"/>
          <p:cNvSpPr/>
          <p:nvPr/>
        </p:nvSpPr>
        <p:spPr>
          <a:xfrm>
            <a:off x="7715634" y="8233392"/>
            <a:ext cx="5568193" cy="1024908"/>
          </a:xfrm>
          <a:prstGeom prst="line">
            <a:avLst/>
          </a:prstGeom>
          <a:ln w="57150" cap="flat">
            <a:solidFill>
              <a:srgbClr val="00BF63"/>
            </a:solidFill>
            <a:prstDash val="sysDash"/>
            <a:headEnd type="none" w="sm" len="sm"/>
            <a:tailEnd type="none" w="sm" len="sm"/>
          </a:ln>
        </p:spPr>
        <p:txBody>
          <a:bodyPr/>
          <a:lstStyle/>
          <a:p>
            <a:endParaRPr lang="en-US"/>
          </a:p>
        </p:txBody>
      </p:sp>
      <p:sp>
        <p:nvSpPr>
          <p:cNvPr id="34" name="AutoShape 34"/>
          <p:cNvSpPr/>
          <p:nvPr/>
        </p:nvSpPr>
        <p:spPr>
          <a:xfrm flipV="1">
            <a:off x="7391400" y="5890471"/>
            <a:ext cx="1192495" cy="1410547"/>
          </a:xfrm>
          <a:prstGeom prst="line">
            <a:avLst/>
          </a:prstGeom>
          <a:ln w="57150" cap="flat">
            <a:solidFill>
              <a:srgbClr val="00BF63"/>
            </a:solidFill>
            <a:prstDash val="sysDash"/>
            <a:headEnd type="none" w="sm" len="sm"/>
            <a:tailEnd type="oval" w="lg" len="lg"/>
          </a:ln>
        </p:spPr>
        <p:txBody>
          <a:bodyPr/>
          <a:lstStyle/>
          <a:p>
            <a:endParaRPr lang="en-US"/>
          </a:p>
        </p:txBody>
      </p:sp>
      <p:sp>
        <p:nvSpPr>
          <p:cNvPr id="35" name="AutoShape 35"/>
          <p:cNvSpPr/>
          <p:nvPr/>
        </p:nvSpPr>
        <p:spPr>
          <a:xfrm>
            <a:off x="16656078" y="4827043"/>
            <a:ext cx="29642" cy="3081455"/>
          </a:xfrm>
          <a:prstGeom prst="line">
            <a:avLst/>
          </a:prstGeom>
          <a:ln w="57150" cap="flat">
            <a:solidFill>
              <a:srgbClr val="FF5400"/>
            </a:solidFill>
            <a:prstDash val="sysDash"/>
            <a:headEnd type="none" w="sm" len="sm"/>
            <a:tailEnd type="oval" w="lg" len="lg"/>
          </a:ln>
        </p:spPr>
        <p:txBody>
          <a:bodyPr/>
          <a:lstStyle/>
          <a:p>
            <a:endParaRPr lang="en-US"/>
          </a:p>
        </p:txBody>
      </p:sp>
      <p:sp>
        <p:nvSpPr>
          <p:cNvPr id="36" name="AutoShape 36"/>
          <p:cNvSpPr/>
          <p:nvPr/>
        </p:nvSpPr>
        <p:spPr>
          <a:xfrm>
            <a:off x="13283827" y="2965390"/>
            <a:ext cx="3382735" cy="1903291"/>
          </a:xfrm>
          <a:prstGeom prst="line">
            <a:avLst/>
          </a:prstGeom>
          <a:ln w="57150" cap="flat">
            <a:solidFill>
              <a:srgbClr val="FF5400"/>
            </a:solidFill>
            <a:prstDash val="sysDash"/>
            <a:headEnd type="none" w="sm" len="sm"/>
            <a:tailEnd type="none" w="sm" len="sm"/>
          </a:ln>
        </p:spPr>
        <p:txBody>
          <a:bodyPr/>
          <a:lstStyle/>
          <a:p>
            <a:endParaRPr lang="en-US"/>
          </a:p>
        </p:txBody>
      </p:sp>
      <p:sp>
        <p:nvSpPr>
          <p:cNvPr id="37" name="AutoShape 37"/>
          <p:cNvSpPr/>
          <p:nvPr/>
        </p:nvSpPr>
        <p:spPr>
          <a:xfrm flipV="1">
            <a:off x="10027850" y="2965390"/>
            <a:ext cx="3255977" cy="385469"/>
          </a:xfrm>
          <a:prstGeom prst="line">
            <a:avLst/>
          </a:prstGeom>
          <a:ln w="57150" cap="flat">
            <a:solidFill>
              <a:srgbClr val="FF5400"/>
            </a:solidFill>
            <a:prstDash val="sysDash"/>
            <a:headEnd type="none" w="sm" len="sm"/>
            <a:tailEnd type="none" w="sm" len="sm"/>
          </a:ln>
        </p:spPr>
        <p:txBody>
          <a:bodyPr/>
          <a:lstStyle/>
          <a:p>
            <a:endParaRPr lang="en-US"/>
          </a:p>
        </p:txBody>
      </p:sp>
      <p:sp>
        <p:nvSpPr>
          <p:cNvPr id="38" name="AutoShape 38"/>
          <p:cNvSpPr/>
          <p:nvPr/>
        </p:nvSpPr>
        <p:spPr>
          <a:xfrm flipV="1">
            <a:off x="8607812" y="3350859"/>
            <a:ext cx="1420037" cy="1476185"/>
          </a:xfrm>
          <a:prstGeom prst="line">
            <a:avLst/>
          </a:prstGeom>
          <a:ln w="57150" cap="flat">
            <a:solidFill>
              <a:srgbClr val="FF5400"/>
            </a:solidFill>
            <a:prstDash val="sysDash"/>
            <a:headEnd type="oval" w="lg" len="lg"/>
            <a:tailEnd type="none" w="sm" len="sm"/>
          </a:ln>
        </p:spPr>
        <p:txBody>
          <a:bodyPr/>
          <a:lstStyle/>
          <a:p>
            <a:endParaRPr lang="en-US"/>
          </a:p>
        </p:txBody>
      </p:sp>
      <p:sp>
        <p:nvSpPr>
          <p:cNvPr id="39" name="AutoShape 39"/>
          <p:cNvSpPr/>
          <p:nvPr/>
        </p:nvSpPr>
        <p:spPr>
          <a:xfrm flipV="1">
            <a:off x="15821228" y="7748868"/>
            <a:ext cx="834850" cy="697633"/>
          </a:xfrm>
          <a:prstGeom prst="line">
            <a:avLst/>
          </a:prstGeom>
          <a:ln w="76200" cap="flat">
            <a:solidFill>
              <a:srgbClr val="316FF6"/>
            </a:solidFill>
            <a:prstDash val="sysDash"/>
            <a:headEnd type="oval" w="lg" len="lg"/>
            <a:tailEnd type="oval" w="lg" len="lg"/>
          </a:ln>
        </p:spPr>
        <p:txBody>
          <a:bodyPr/>
          <a:lstStyle/>
          <a:p>
            <a:endParaRPr lang="en-US"/>
          </a:p>
        </p:txBody>
      </p:sp>
      <p:sp>
        <p:nvSpPr>
          <p:cNvPr id="40" name="AutoShape 40"/>
          <p:cNvSpPr/>
          <p:nvPr/>
        </p:nvSpPr>
        <p:spPr>
          <a:xfrm flipV="1">
            <a:off x="8607260" y="4616983"/>
            <a:ext cx="552" cy="1473731"/>
          </a:xfrm>
          <a:prstGeom prst="line">
            <a:avLst/>
          </a:prstGeom>
          <a:ln w="76200" cap="flat">
            <a:solidFill>
              <a:srgbClr val="545454"/>
            </a:solidFill>
            <a:prstDash val="sysDash"/>
            <a:headEnd type="oval" w="lg" len="lg"/>
            <a:tailEnd type="oval" w="lg" len="lg"/>
          </a:ln>
        </p:spPr>
        <p:txBody>
          <a:bodyPr/>
          <a:lstStyle/>
          <a:p>
            <a:endParaRPr lang="en-US"/>
          </a:p>
        </p:txBody>
      </p:sp>
      <p:sp>
        <p:nvSpPr>
          <p:cNvPr id="41" name="AutoShape 41"/>
          <p:cNvSpPr/>
          <p:nvPr/>
        </p:nvSpPr>
        <p:spPr>
          <a:xfrm>
            <a:off x="7391400" y="7301018"/>
            <a:ext cx="324234" cy="932374"/>
          </a:xfrm>
          <a:prstGeom prst="line">
            <a:avLst/>
          </a:prstGeom>
          <a:ln w="57150" cap="flat">
            <a:solidFill>
              <a:srgbClr val="00BF63"/>
            </a:solidFill>
            <a:prstDash val="sysDash"/>
            <a:headEnd type="none" w="sm" len="sm"/>
            <a:tailEnd type="none" w="sm" len="sm"/>
          </a:ln>
        </p:spPr>
        <p:txBody>
          <a:bodyPr/>
          <a:lstStyle/>
          <a:p>
            <a:endParaRPr lang="en-US"/>
          </a:p>
        </p:txBody>
      </p:sp>
      <p:sp>
        <p:nvSpPr>
          <p:cNvPr id="42" name="Freeform 42"/>
          <p:cNvSpPr/>
          <p:nvPr/>
        </p:nvSpPr>
        <p:spPr>
          <a:xfrm>
            <a:off x="0" y="10151739"/>
            <a:ext cx="18288000" cy="135261"/>
          </a:xfrm>
          <a:custGeom>
            <a:avLst/>
            <a:gdLst/>
            <a:ahLst/>
            <a:cxnLst/>
            <a:rect l="l" t="t" r="r" b="b"/>
            <a:pathLst>
              <a:path w="18288000" h="135261">
                <a:moveTo>
                  <a:pt x="0" y="0"/>
                </a:moveTo>
                <a:lnTo>
                  <a:pt x="18288000" y="0"/>
                </a:lnTo>
                <a:lnTo>
                  <a:pt x="18288000" y="135261"/>
                </a:lnTo>
                <a:lnTo>
                  <a:pt x="0" y="135261"/>
                </a:lnTo>
                <a:lnTo>
                  <a:pt x="0" y="0"/>
                </a:lnTo>
                <a:close/>
              </a:path>
            </a:pathLst>
          </a:custGeom>
          <a:blipFill>
            <a:blip r:embed="rId8"/>
            <a:stretch>
              <a:fillRect l="-234676" t="-75670250" b="-34595348"/>
            </a:stretch>
          </a:blipFill>
        </p:spPr>
        <p:txBody>
          <a:bodyPr/>
          <a:lstStyle/>
          <a:p>
            <a:endParaRPr lang="en-US"/>
          </a:p>
        </p:txBody>
      </p:sp>
      <p:grpSp>
        <p:nvGrpSpPr>
          <p:cNvPr id="43" name="Group 43"/>
          <p:cNvGrpSpPr/>
          <p:nvPr/>
        </p:nvGrpSpPr>
        <p:grpSpPr>
          <a:xfrm>
            <a:off x="0" y="10131454"/>
            <a:ext cx="18288000" cy="155546"/>
            <a:chOff x="0" y="0"/>
            <a:chExt cx="4816593" cy="40967"/>
          </a:xfrm>
        </p:grpSpPr>
        <p:sp>
          <p:nvSpPr>
            <p:cNvPr id="44" name="Freeform 44"/>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45" name="TextBox 45"/>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sp>
        <p:nvSpPr>
          <p:cNvPr id="46" name="TextBox 46"/>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grpSp>
        <p:nvGrpSpPr>
          <p:cNvPr id="47" name="Group 47"/>
          <p:cNvGrpSpPr/>
          <p:nvPr/>
        </p:nvGrpSpPr>
        <p:grpSpPr>
          <a:xfrm rot="-5400000">
            <a:off x="14835798" y="3347605"/>
            <a:ext cx="6799807" cy="104597"/>
            <a:chOff x="0" y="0"/>
            <a:chExt cx="1790896" cy="27548"/>
          </a:xfrm>
        </p:grpSpPr>
        <p:sp>
          <p:nvSpPr>
            <p:cNvPr id="48" name="Freeform 48"/>
            <p:cNvSpPr/>
            <p:nvPr/>
          </p:nvSpPr>
          <p:spPr>
            <a:xfrm>
              <a:off x="0" y="0"/>
              <a:ext cx="1790896" cy="27548"/>
            </a:xfrm>
            <a:custGeom>
              <a:avLst/>
              <a:gdLst/>
              <a:ahLst/>
              <a:cxnLst/>
              <a:rect l="l" t="t" r="r" b="b"/>
              <a:pathLst>
                <a:path w="1790896" h="27548">
                  <a:moveTo>
                    <a:pt x="0" y="0"/>
                  </a:moveTo>
                  <a:lnTo>
                    <a:pt x="1790896" y="0"/>
                  </a:lnTo>
                  <a:lnTo>
                    <a:pt x="1790896" y="27548"/>
                  </a:lnTo>
                  <a:lnTo>
                    <a:pt x="0" y="27548"/>
                  </a:lnTo>
                  <a:close/>
                </a:path>
              </a:pathLst>
            </a:custGeom>
            <a:solidFill>
              <a:srgbClr val="FFCD0A"/>
            </a:solidFill>
          </p:spPr>
          <p:txBody>
            <a:bodyPr/>
            <a:lstStyle/>
            <a:p>
              <a:endParaRPr lang="en-US"/>
            </a:p>
          </p:txBody>
        </p:sp>
        <p:sp>
          <p:nvSpPr>
            <p:cNvPr id="49" name="TextBox 49"/>
            <p:cNvSpPr txBox="1"/>
            <p:nvPr/>
          </p:nvSpPr>
          <p:spPr>
            <a:xfrm>
              <a:off x="0" y="0"/>
              <a:ext cx="1790896" cy="27548"/>
            </a:xfrm>
            <a:prstGeom prst="rect">
              <a:avLst/>
            </a:prstGeom>
          </p:spPr>
          <p:txBody>
            <a:bodyPr lIns="50800" tIns="50800" rIns="50800" bIns="50800" rtlCol="0" anchor="ctr"/>
            <a:lstStyle/>
            <a:p>
              <a:pPr algn="ctr">
                <a:lnSpc>
                  <a:spcPts val="1680"/>
                </a:lnSpc>
              </a:pPr>
              <a:endParaRPr/>
            </a:p>
          </p:txBody>
        </p:sp>
      </p:grpSp>
      <p:pic>
        <p:nvPicPr>
          <p:cNvPr id="29" name="Picture 28">
            <a:extLst>
              <a:ext uri="{FF2B5EF4-FFF2-40B4-BE49-F238E27FC236}">
                <a16:creationId xmlns:a16="http://schemas.microsoft.com/office/drawing/2014/main" id="{9ACD48ED-CD43-A26A-7F7B-FCA0B4C01649}"/>
              </a:ext>
            </a:extLst>
          </p:cNvPr>
          <p:cNvPicPr>
            <a:picLocks noChangeAspect="1"/>
          </p:cNvPicPr>
          <p:nvPr/>
        </p:nvPicPr>
        <p:blipFill>
          <a:blip r:embed="rId9">
            <a:extLst>
              <a:ext uri="{28A0092B-C50C-407E-A947-70E740481C1C}">
                <a14:useLocalDpi xmlns:a14="http://schemas.microsoft.com/office/drawing/2010/main" val="0"/>
              </a:ext>
            </a:extLst>
          </a:blip>
          <a:srcRect t="55080" b="22470"/>
          <a:stretch>
            <a:fillRect/>
          </a:stretch>
        </p:blipFill>
        <p:spPr>
          <a:xfrm>
            <a:off x="1536019" y="7720011"/>
            <a:ext cx="9625347" cy="2160817"/>
          </a:xfrm>
          <a:prstGeom prst="rect">
            <a:avLst/>
          </a:prstGeom>
        </p:spPr>
      </p:pic>
      <p:pic>
        <p:nvPicPr>
          <p:cNvPr id="55" name="Picture 54">
            <a:extLst>
              <a:ext uri="{FF2B5EF4-FFF2-40B4-BE49-F238E27FC236}">
                <a16:creationId xmlns:a16="http://schemas.microsoft.com/office/drawing/2014/main" id="{C6C569B4-7706-1491-8DB7-33045A212345}"/>
              </a:ext>
            </a:extLst>
          </p:cNvPr>
          <p:cNvPicPr>
            <a:picLocks noChangeAspect="1"/>
          </p:cNvPicPr>
          <p:nvPr/>
        </p:nvPicPr>
        <p:blipFill>
          <a:blip r:embed="rId10" cstate="print">
            <a:extLst>
              <a:ext uri="{28A0092B-C50C-407E-A947-70E740481C1C}">
                <a14:useLocalDpi xmlns:a14="http://schemas.microsoft.com/office/drawing/2010/main" val="0"/>
              </a:ext>
            </a:extLst>
          </a:blip>
          <a:srcRect l="51190" t="17855" b="37162"/>
          <a:stretch>
            <a:fillRect/>
          </a:stretch>
        </p:blipFill>
        <p:spPr>
          <a:xfrm>
            <a:off x="2770255" y="4827043"/>
            <a:ext cx="3386598" cy="3121040"/>
          </a:xfrm>
          <a:prstGeom prst="rect">
            <a:avLst/>
          </a:prstGeom>
        </p:spPr>
      </p:pic>
      <p:sp>
        <p:nvSpPr>
          <p:cNvPr id="56" name="TextBox 55">
            <a:extLst>
              <a:ext uri="{FF2B5EF4-FFF2-40B4-BE49-F238E27FC236}">
                <a16:creationId xmlns:a16="http://schemas.microsoft.com/office/drawing/2014/main" id="{F15E8FBE-F1CD-79FD-A78F-96D62089F9A5}"/>
              </a:ext>
            </a:extLst>
          </p:cNvPr>
          <p:cNvSpPr txBox="1"/>
          <p:nvPr/>
        </p:nvSpPr>
        <p:spPr>
          <a:xfrm>
            <a:off x="3962400" y="6591300"/>
            <a:ext cx="685800" cy="646331"/>
          </a:xfrm>
          <a:prstGeom prst="rect">
            <a:avLst/>
          </a:prstGeom>
          <a:solidFill>
            <a:schemeClr val="bg1"/>
          </a:solidFill>
        </p:spPr>
        <p:txBody>
          <a:bodyPr wrap="square" rtlCol="0">
            <a:spAutoFit/>
          </a:bodyPr>
          <a:lstStyle/>
          <a:p>
            <a:pPr algn="ctr"/>
            <a:r>
              <a:rPr lang="en-US" sz="2400" dirty="0">
                <a:latin typeface="Anton" pitchFamily="2" charset="0"/>
              </a:rPr>
              <a:t>100</a:t>
            </a:r>
            <a:endParaRPr lang="en-US" sz="1100" dirty="0">
              <a:latin typeface="Anton" pitchFamily="2" charset="0"/>
            </a:endParaRPr>
          </a:p>
          <a:p>
            <a:pPr algn="ctr"/>
            <a:r>
              <a:rPr lang="en-US" sz="1200" dirty="0">
                <a:latin typeface="Arial Narrow" panose="020B0606020202030204" pitchFamily="34" charset="0"/>
              </a:rPr>
              <a:t>Gbps</a:t>
            </a:r>
            <a:endParaRPr lang="en-FJ" sz="1100" dirty="0">
              <a:latin typeface="Arial Narrow" panose="020B0606020202030204" pitchFamily="34" charset="0"/>
            </a:endParaRPr>
          </a:p>
        </p:txBody>
      </p:sp>
      <p:grpSp>
        <p:nvGrpSpPr>
          <p:cNvPr id="57" name="Group 24">
            <a:extLst>
              <a:ext uri="{FF2B5EF4-FFF2-40B4-BE49-F238E27FC236}">
                <a16:creationId xmlns:a16="http://schemas.microsoft.com/office/drawing/2014/main" id="{C0C35B6E-907E-D0E8-C43A-F975015B76F6}"/>
              </a:ext>
            </a:extLst>
          </p:cNvPr>
          <p:cNvGrpSpPr/>
          <p:nvPr/>
        </p:nvGrpSpPr>
        <p:grpSpPr>
          <a:xfrm>
            <a:off x="0" y="0"/>
            <a:ext cx="457200" cy="1371600"/>
            <a:chOff x="0" y="0"/>
            <a:chExt cx="86841" cy="215310"/>
          </a:xfrm>
        </p:grpSpPr>
        <p:sp>
          <p:nvSpPr>
            <p:cNvPr id="58" name="Freeform 25">
              <a:extLst>
                <a:ext uri="{FF2B5EF4-FFF2-40B4-BE49-F238E27FC236}">
                  <a16:creationId xmlns:a16="http://schemas.microsoft.com/office/drawing/2014/main" id="{149DFFF0-8E94-65DB-F36A-89AA68ECD8B3}"/>
                </a:ext>
              </a:extLst>
            </p:cNvPr>
            <p:cNvSpPr/>
            <p:nvPr/>
          </p:nvSpPr>
          <p:spPr>
            <a:xfrm>
              <a:off x="0" y="0"/>
              <a:ext cx="86841" cy="215310"/>
            </a:xfrm>
            <a:custGeom>
              <a:avLst/>
              <a:gdLst/>
              <a:ahLst/>
              <a:cxnLst/>
              <a:rect l="l" t="t" r="r" b="b"/>
              <a:pathLst>
                <a:path w="86841" h="215310">
                  <a:moveTo>
                    <a:pt x="0" y="0"/>
                  </a:moveTo>
                  <a:lnTo>
                    <a:pt x="86841" y="0"/>
                  </a:lnTo>
                  <a:lnTo>
                    <a:pt x="86841" y="215310"/>
                  </a:lnTo>
                  <a:lnTo>
                    <a:pt x="0" y="215310"/>
                  </a:lnTo>
                  <a:close/>
                </a:path>
              </a:pathLst>
            </a:custGeom>
            <a:solidFill>
              <a:srgbClr val="FFCD0A"/>
            </a:solidFill>
          </p:spPr>
          <p:txBody>
            <a:bodyPr/>
            <a:lstStyle/>
            <a:p>
              <a:endParaRPr lang="en-US"/>
            </a:p>
          </p:txBody>
        </p:sp>
        <p:sp>
          <p:nvSpPr>
            <p:cNvPr id="59" name="TextBox 26">
              <a:extLst>
                <a:ext uri="{FF2B5EF4-FFF2-40B4-BE49-F238E27FC236}">
                  <a16:creationId xmlns:a16="http://schemas.microsoft.com/office/drawing/2014/main" id="{C8EB76DC-11C8-A6BC-9DBA-F96F07EC151C}"/>
                </a:ext>
              </a:extLst>
            </p:cNvPr>
            <p:cNvSpPr txBox="1"/>
            <p:nvPr/>
          </p:nvSpPr>
          <p:spPr>
            <a:xfrm>
              <a:off x="0" y="0"/>
              <a:ext cx="86841" cy="215310"/>
            </a:xfrm>
            <a:prstGeom prst="rect">
              <a:avLst/>
            </a:prstGeom>
          </p:spPr>
          <p:txBody>
            <a:bodyPr lIns="50800" tIns="50800" rIns="50800" bIns="50800" rtlCol="0" anchor="ctr"/>
            <a:lstStyle/>
            <a:p>
              <a:pPr algn="ctr">
                <a:lnSpc>
                  <a:spcPts val="1680"/>
                </a:lnSpc>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sp>
        <p:nvSpPr>
          <p:cNvPr id="3" name="Freeform 3"/>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519069" y="504864"/>
            <a:ext cx="13649713" cy="1085850"/>
          </a:xfrm>
          <a:prstGeom prst="rect">
            <a:avLst/>
          </a:prstGeom>
        </p:spPr>
        <p:txBody>
          <a:bodyPr lIns="0" tIns="0" rIns="0" bIns="0" rtlCol="0" anchor="t">
            <a:spAutoFit/>
          </a:bodyPr>
          <a:lstStyle/>
          <a:p>
            <a:pPr marL="0" lvl="0" indent="0" algn="l">
              <a:lnSpc>
                <a:spcPts val="8400"/>
              </a:lnSpc>
              <a:spcBef>
                <a:spcPct val="0"/>
              </a:spcBef>
            </a:pPr>
            <a:r>
              <a:rPr lang="en-US" sz="7000" b="1" spc="-210">
                <a:solidFill>
                  <a:srgbClr val="0E1B3F"/>
                </a:solidFill>
                <a:latin typeface="Public Sans Bold"/>
                <a:ea typeface="Public Sans Bold"/>
                <a:cs typeface="Public Sans Bold"/>
                <a:sym typeface="Public Sans Bold"/>
              </a:rPr>
              <a:t>Backbone for the Digital Economy</a:t>
            </a:r>
          </a:p>
        </p:txBody>
      </p:sp>
      <p:sp>
        <p:nvSpPr>
          <p:cNvPr id="6" name="TextBox 6"/>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7" name="TextBox 7"/>
          <p:cNvSpPr txBox="1"/>
          <p:nvPr/>
        </p:nvSpPr>
        <p:spPr>
          <a:xfrm>
            <a:off x="229703" y="2371321"/>
            <a:ext cx="5409097" cy="7353744"/>
          </a:xfrm>
          <a:prstGeom prst="rect">
            <a:avLst/>
          </a:prstGeom>
        </p:spPr>
        <p:txBody>
          <a:bodyPr wrap="square" lIns="0" tIns="0" rIns="0" bIns="0" rtlCol="0" anchor="t">
            <a:spAutoFit/>
          </a:bodyPr>
          <a:lstStyle/>
          <a:p>
            <a:pPr marL="604518" lvl="1" indent="-302259">
              <a:lnSpc>
                <a:spcPts val="3639"/>
              </a:lnSpc>
              <a:buFont typeface="Arial"/>
              <a:buChar char="•"/>
            </a:pPr>
            <a:r>
              <a:rPr lang="en-US" sz="2799" dirty="0">
                <a:solidFill>
                  <a:srgbClr val="0E1B3F"/>
                </a:solidFill>
                <a:latin typeface="Public Sans"/>
                <a:ea typeface="Public Sans"/>
                <a:cs typeface="Public Sans"/>
                <a:sym typeface="Public Sans"/>
              </a:rPr>
              <a:t>Telecom Fiji's national infrastructure forms the foundation of Fiji's digital economy.</a:t>
            </a:r>
          </a:p>
          <a:p>
            <a:pPr>
              <a:lnSpc>
                <a:spcPts val="3639"/>
              </a:lnSpc>
            </a:pPr>
            <a:endParaRPr lang="en-US" sz="2799" dirty="0">
              <a:solidFill>
                <a:srgbClr val="0E1B3F"/>
              </a:solidFill>
              <a:latin typeface="Public Sans"/>
              <a:ea typeface="Public Sans"/>
              <a:cs typeface="Public Sans"/>
              <a:sym typeface="Public Sans"/>
            </a:endParaRPr>
          </a:p>
          <a:p>
            <a:pPr marL="604518" lvl="1" indent="-302259">
              <a:lnSpc>
                <a:spcPts val="3639"/>
              </a:lnSpc>
              <a:buFont typeface="Arial"/>
              <a:buChar char="•"/>
            </a:pPr>
            <a:r>
              <a:rPr lang="en-US" sz="2799" dirty="0">
                <a:solidFill>
                  <a:srgbClr val="0E1B3F"/>
                </a:solidFill>
                <a:latin typeface="Public Sans"/>
                <a:ea typeface="Public Sans"/>
                <a:cs typeface="Public Sans"/>
                <a:sym typeface="Public Sans"/>
              </a:rPr>
              <a:t>This extensive network provides essential connectivity for businesses, individuals, and institutions to access digital services.</a:t>
            </a:r>
          </a:p>
          <a:p>
            <a:pPr>
              <a:lnSpc>
                <a:spcPts val="3639"/>
              </a:lnSpc>
            </a:pPr>
            <a:endParaRPr lang="en-US" sz="2799" dirty="0">
              <a:solidFill>
                <a:srgbClr val="0E1B3F"/>
              </a:solidFill>
              <a:latin typeface="Public Sans"/>
              <a:ea typeface="Public Sans"/>
              <a:cs typeface="Public Sans"/>
              <a:sym typeface="Public Sans"/>
            </a:endParaRPr>
          </a:p>
          <a:p>
            <a:pPr marL="604518" lvl="1" indent="-302259">
              <a:lnSpc>
                <a:spcPts val="3639"/>
              </a:lnSpc>
              <a:buFont typeface="Arial"/>
              <a:buChar char="•"/>
            </a:pPr>
            <a:r>
              <a:rPr lang="en-US" sz="2799" dirty="0">
                <a:solidFill>
                  <a:srgbClr val="0E1B3F"/>
                </a:solidFill>
                <a:latin typeface="Public Sans"/>
                <a:ea typeface="Public Sans"/>
                <a:cs typeface="Public Sans"/>
                <a:sym typeface="Public Sans"/>
              </a:rPr>
              <a:t>The infrastructure's reliability and capacity are crucial for supporting Fiji's economic growth and development.</a:t>
            </a:r>
          </a:p>
        </p:txBody>
      </p:sp>
      <p:grpSp>
        <p:nvGrpSpPr>
          <p:cNvPr id="8" name="Group 8"/>
          <p:cNvGrpSpPr/>
          <p:nvPr/>
        </p:nvGrpSpPr>
        <p:grpSpPr>
          <a:xfrm rot="5400000">
            <a:off x="1406460" y="-1176757"/>
            <a:ext cx="143233" cy="2496746"/>
            <a:chOff x="0" y="0"/>
            <a:chExt cx="37724" cy="657579"/>
          </a:xfrm>
        </p:grpSpPr>
        <p:sp>
          <p:nvSpPr>
            <p:cNvPr id="9" name="Freeform 9"/>
            <p:cNvSpPr/>
            <p:nvPr/>
          </p:nvSpPr>
          <p:spPr>
            <a:xfrm>
              <a:off x="0" y="0"/>
              <a:ext cx="37724" cy="657579"/>
            </a:xfrm>
            <a:custGeom>
              <a:avLst/>
              <a:gdLst/>
              <a:ahLst/>
              <a:cxnLst/>
              <a:rect l="l" t="t" r="r" b="b"/>
              <a:pathLst>
                <a:path w="37724" h="657579">
                  <a:moveTo>
                    <a:pt x="0" y="0"/>
                  </a:moveTo>
                  <a:lnTo>
                    <a:pt x="37724" y="0"/>
                  </a:lnTo>
                  <a:lnTo>
                    <a:pt x="37724" y="657579"/>
                  </a:lnTo>
                  <a:lnTo>
                    <a:pt x="0" y="657579"/>
                  </a:lnTo>
                  <a:close/>
                </a:path>
              </a:pathLst>
            </a:custGeom>
            <a:solidFill>
              <a:srgbClr val="FFCD0A"/>
            </a:solidFill>
          </p:spPr>
          <p:txBody>
            <a:bodyPr/>
            <a:lstStyle/>
            <a:p>
              <a:endParaRPr lang="en-US"/>
            </a:p>
          </p:txBody>
        </p:sp>
        <p:sp>
          <p:nvSpPr>
            <p:cNvPr id="10" name="TextBox 10"/>
            <p:cNvSpPr txBox="1"/>
            <p:nvPr/>
          </p:nvSpPr>
          <p:spPr>
            <a:xfrm>
              <a:off x="0" y="0"/>
              <a:ext cx="37724" cy="657579"/>
            </a:xfrm>
            <a:prstGeom prst="rect">
              <a:avLst/>
            </a:prstGeom>
          </p:spPr>
          <p:txBody>
            <a:bodyPr lIns="50800" tIns="50800" rIns="50800" bIns="50800" rtlCol="0" anchor="ctr"/>
            <a:lstStyle/>
            <a:p>
              <a:pPr algn="ctr">
                <a:lnSpc>
                  <a:spcPts val="1680"/>
                </a:lnSpc>
              </a:pPr>
              <a:endParaRPr/>
            </a:p>
          </p:txBody>
        </p:sp>
      </p:grpSp>
      <p:sp>
        <p:nvSpPr>
          <p:cNvPr id="11" name="Freeform 11"/>
          <p:cNvSpPr/>
          <p:nvPr/>
        </p:nvSpPr>
        <p:spPr>
          <a:xfrm>
            <a:off x="0" y="10151739"/>
            <a:ext cx="18288000" cy="135261"/>
          </a:xfrm>
          <a:custGeom>
            <a:avLst/>
            <a:gdLst/>
            <a:ahLst/>
            <a:cxnLst/>
            <a:rect l="l" t="t" r="r" b="b"/>
            <a:pathLst>
              <a:path w="18288000" h="135261">
                <a:moveTo>
                  <a:pt x="0" y="0"/>
                </a:moveTo>
                <a:lnTo>
                  <a:pt x="18288000" y="0"/>
                </a:lnTo>
                <a:lnTo>
                  <a:pt x="18288000" y="135261"/>
                </a:lnTo>
                <a:lnTo>
                  <a:pt x="0" y="135261"/>
                </a:lnTo>
                <a:lnTo>
                  <a:pt x="0" y="0"/>
                </a:lnTo>
                <a:close/>
              </a:path>
            </a:pathLst>
          </a:custGeom>
          <a:blipFill>
            <a:blip r:embed="rId4"/>
            <a:stretch>
              <a:fillRect l="-234676" t="-75670250" b="-34595348"/>
            </a:stretch>
          </a:blipFill>
        </p:spPr>
        <p:txBody>
          <a:bodyPr/>
          <a:lstStyle/>
          <a:p>
            <a:endParaRPr lang="en-US"/>
          </a:p>
        </p:txBody>
      </p:sp>
      <p:grpSp>
        <p:nvGrpSpPr>
          <p:cNvPr id="12" name="Group 12"/>
          <p:cNvGrpSpPr/>
          <p:nvPr/>
        </p:nvGrpSpPr>
        <p:grpSpPr>
          <a:xfrm>
            <a:off x="0" y="10131454"/>
            <a:ext cx="18288000" cy="155546"/>
            <a:chOff x="0" y="0"/>
            <a:chExt cx="4816593" cy="40967"/>
          </a:xfrm>
        </p:grpSpPr>
        <p:sp>
          <p:nvSpPr>
            <p:cNvPr id="13" name="Freeform 13"/>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14" name="TextBox 14"/>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sp>
        <p:nvSpPr>
          <p:cNvPr id="15" name="TextBox 15"/>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pic>
        <p:nvPicPr>
          <p:cNvPr id="17" name="Picture 16">
            <a:extLst>
              <a:ext uri="{FF2B5EF4-FFF2-40B4-BE49-F238E27FC236}">
                <a16:creationId xmlns:a16="http://schemas.microsoft.com/office/drawing/2014/main" id="{611A64B8-59E0-7790-9A30-3E0D2D14D160}"/>
              </a:ext>
            </a:extLst>
          </p:cNvPr>
          <p:cNvPicPr>
            <a:picLocks noChangeAspect="1"/>
          </p:cNvPicPr>
          <p:nvPr/>
        </p:nvPicPr>
        <p:blipFill>
          <a:blip r:embed="rId5" cstate="print">
            <a:extLst>
              <a:ext uri="{28A0092B-C50C-407E-A947-70E740481C1C}">
                <a14:useLocalDpi xmlns:a14="http://schemas.microsoft.com/office/drawing/2010/main" val="0"/>
              </a:ext>
            </a:extLst>
          </a:blip>
          <a:srcRect t="14913" b="649"/>
          <a:stretch>
            <a:fillRect/>
          </a:stretch>
        </p:blipFill>
        <p:spPr>
          <a:xfrm>
            <a:off x="5943600" y="2857500"/>
            <a:ext cx="12216677" cy="580251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sp>
        <p:nvSpPr>
          <p:cNvPr id="3" name="Freeform 3"/>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4" name="Freeform 4"/>
          <p:cNvSpPr/>
          <p:nvPr/>
        </p:nvSpPr>
        <p:spPr>
          <a:xfrm>
            <a:off x="6010562" y="2001160"/>
            <a:ext cx="12277438" cy="7593477"/>
          </a:xfrm>
          <a:custGeom>
            <a:avLst/>
            <a:gdLst/>
            <a:ahLst/>
            <a:cxnLst/>
            <a:rect l="l" t="t" r="r" b="b"/>
            <a:pathLst>
              <a:path w="12277438" h="7593477">
                <a:moveTo>
                  <a:pt x="0" y="0"/>
                </a:moveTo>
                <a:lnTo>
                  <a:pt x="12277438" y="0"/>
                </a:lnTo>
                <a:lnTo>
                  <a:pt x="12277438" y="7593477"/>
                </a:lnTo>
                <a:lnTo>
                  <a:pt x="0" y="7593477"/>
                </a:lnTo>
                <a:lnTo>
                  <a:pt x="0" y="0"/>
                </a:lnTo>
                <a:close/>
              </a:path>
            </a:pathLst>
          </a:custGeom>
          <a:blipFill>
            <a:blip r:embed="rId4"/>
            <a:stretch>
              <a:fillRect l="-2019"/>
            </a:stretch>
          </a:blipFill>
        </p:spPr>
        <p:txBody>
          <a:bodyPr/>
          <a:lstStyle/>
          <a:p>
            <a:endParaRPr lang="en-US"/>
          </a:p>
        </p:txBody>
      </p:sp>
      <p:sp>
        <p:nvSpPr>
          <p:cNvPr id="5" name="TextBox 5"/>
          <p:cNvSpPr txBox="1"/>
          <p:nvPr/>
        </p:nvSpPr>
        <p:spPr>
          <a:xfrm>
            <a:off x="519069" y="530943"/>
            <a:ext cx="14159344" cy="1085850"/>
          </a:xfrm>
          <a:prstGeom prst="rect">
            <a:avLst/>
          </a:prstGeom>
        </p:spPr>
        <p:txBody>
          <a:bodyPr lIns="0" tIns="0" rIns="0" bIns="0" rtlCol="0" anchor="t">
            <a:spAutoFit/>
          </a:bodyPr>
          <a:lstStyle/>
          <a:p>
            <a:pPr marL="0" lvl="0" indent="0" algn="l">
              <a:lnSpc>
                <a:spcPts val="8400"/>
              </a:lnSpc>
              <a:spcBef>
                <a:spcPct val="0"/>
              </a:spcBef>
            </a:pPr>
            <a:r>
              <a:rPr lang="en-US" sz="7000" b="1" spc="-210">
                <a:solidFill>
                  <a:srgbClr val="0E1B3F"/>
                </a:solidFill>
                <a:latin typeface="Public Sans Bold"/>
                <a:ea typeface="Public Sans Bold"/>
                <a:cs typeface="Public Sans Bold"/>
                <a:sym typeface="Public Sans Bold"/>
              </a:rPr>
              <a:t>Constantly Growing Infrastructure</a:t>
            </a:r>
          </a:p>
        </p:txBody>
      </p:sp>
      <p:sp>
        <p:nvSpPr>
          <p:cNvPr id="6" name="TextBox 6"/>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7" name="TextBox 7"/>
          <p:cNvSpPr txBox="1"/>
          <p:nvPr/>
        </p:nvSpPr>
        <p:spPr>
          <a:xfrm>
            <a:off x="16543" y="2162504"/>
            <a:ext cx="5495744" cy="6860540"/>
          </a:xfrm>
          <a:prstGeom prst="rect">
            <a:avLst/>
          </a:prstGeom>
        </p:spPr>
        <p:txBody>
          <a:bodyPr lIns="0" tIns="0" rIns="0" bIns="0" rtlCol="0" anchor="t">
            <a:spAutoFit/>
          </a:bodyPr>
          <a:lstStyle/>
          <a:p>
            <a:pPr marL="604518" lvl="1" indent="-302259" algn="just">
              <a:lnSpc>
                <a:spcPts val="3639"/>
              </a:lnSpc>
              <a:buFont typeface="Arial"/>
              <a:buChar char="•"/>
            </a:pPr>
            <a:r>
              <a:rPr lang="en-US" sz="2799">
                <a:solidFill>
                  <a:srgbClr val="0E1B3F"/>
                </a:solidFill>
                <a:latin typeface="Public Sans"/>
                <a:ea typeface="Public Sans"/>
                <a:cs typeface="Public Sans"/>
                <a:sym typeface="Public Sans"/>
              </a:rPr>
              <a:t>Telecom Fiji is implementing fiber projects across Viti Levu and expanding its network to Vanua Levu.</a:t>
            </a:r>
          </a:p>
          <a:p>
            <a:pPr algn="just">
              <a:lnSpc>
                <a:spcPts val="3639"/>
              </a:lnSpc>
            </a:pPr>
            <a:endParaRPr lang="en-US" sz="2799">
              <a:solidFill>
                <a:srgbClr val="0E1B3F"/>
              </a:solidFill>
              <a:latin typeface="Public Sans"/>
              <a:ea typeface="Public Sans"/>
              <a:cs typeface="Public Sans"/>
              <a:sym typeface="Public Sans"/>
            </a:endParaRPr>
          </a:p>
          <a:p>
            <a:pPr marL="604518" lvl="1" indent="-302259" algn="just">
              <a:lnSpc>
                <a:spcPts val="3639"/>
              </a:lnSpc>
              <a:buFont typeface="Arial"/>
              <a:buChar char="•"/>
            </a:pPr>
            <a:r>
              <a:rPr lang="en-US" sz="2799">
                <a:solidFill>
                  <a:srgbClr val="0E1B3F"/>
                </a:solidFill>
                <a:latin typeface="Public Sans"/>
                <a:ea typeface="Public Sans"/>
                <a:cs typeface="Public Sans"/>
                <a:sym typeface="Public Sans"/>
              </a:rPr>
              <a:t>The company is deploying 10GPON technology to provide fibre-to-the-home (FTTH) infrastructure for high-speed internet access.</a:t>
            </a:r>
          </a:p>
          <a:p>
            <a:pPr algn="just">
              <a:lnSpc>
                <a:spcPts val="3639"/>
              </a:lnSpc>
            </a:pPr>
            <a:endParaRPr lang="en-US" sz="2799">
              <a:solidFill>
                <a:srgbClr val="0E1B3F"/>
              </a:solidFill>
              <a:latin typeface="Public Sans"/>
              <a:ea typeface="Public Sans"/>
              <a:cs typeface="Public Sans"/>
              <a:sym typeface="Public Sans"/>
            </a:endParaRPr>
          </a:p>
          <a:p>
            <a:pPr marL="604518" lvl="1" indent="-302259" algn="just">
              <a:lnSpc>
                <a:spcPts val="3639"/>
              </a:lnSpc>
              <a:buFont typeface="Arial"/>
              <a:buChar char="•"/>
            </a:pPr>
            <a:r>
              <a:rPr lang="en-US" sz="2799">
                <a:solidFill>
                  <a:srgbClr val="0E1B3F"/>
                </a:solidFill>
                <a:latin typeface="Public Sans"/>
                <a:ea typeface="Public Sans"/>
                <a:cs typeface="Public Sans"/>
                <a:sym typeface="Public Sans"/>
              </a:rPr>
              <a:t>Telecom Fiji is planning new areas for FTTH deployment to improve connectivity throughout Fiji.</a:t>
            </a:r>
          </a:p>
        </p:txBody>
      </p:sp>
      <p:sp>
        <p:nvSpPr>
          <p:cNvPr id="8" name="Freeform 8"/>
          <p:cNvSpPr/>
          <p:nvPr/>
        </p:nvSpPr>
        <p:spPr>
          <a:xfrm>
            <a:off x="0" y="10151739"/>
            <a:ext cx="18288000" cy="135261"/>
          </a:xfrm>
          <a:custGeom>
            <a:avLst/>
            <a:gdLst/>
            <a:ahLst/>
            <a:cxnLst/>
            <a:rect l="l" t="t" r="r" b="b"/>
            <a:pathLst>
              <a:path w="18288000" h="135261">
                <a:moveTo>
                  <a:pt x="0" y="0"/>
                </a:moveTo>
                <a:lnTo>
                  <a:pt x="18288000" y="0"/>
                </a:lnTo>
                <a:lnTo>
                  <a:pt x="18288000" y="135261"/>
                </a:lnTo>
                <a:lnTo>
                  <a:pt x="0" y="135261"/>
                </a:lnTo>
                <a:lnTo>
                  <a:pt x="0" y="0"/>
                </a:lnTo>
                <a:close/>
              </a:path>
            </a:pathLst>
          </a:custGeom>
          <a:blipFill>
            <a:blip r:embed="rId5"/>
            <a:stretch>
              <a:fillRect l="-234676" t="-75670250" b="-34595348"/>
            </a:stretch>
          </a:blipFill>
        </p:spPr>
        <p:txBody>
          <a:bodyPr/>
          <a:lstStyle/>
          <a:p>
            <a:endParaRPr lang="en-US"/>
          </a:p>
        </p:txBody>
      </p:sp>
      <p:grpSp>
        <p:nvGrpSpPr>
          <p:cNvPr id="9" name="Group 9"/>
          <p:cNvGrpSpPr/>
          <p:nvPr/>
        </p:nvGrpSpPr>
        <p:grpSpPr>
          <a:xfrm>
            <a:off x="0" y="10131454"/>
            <a:ext cx="18288000" cy="155546"/>
            <a:chOff x="0" y="0"/>
            <a:chExt cx="4816593" cy="40967"/>
          </a:xfrm>
        </p:grpSpPr>
        <p:sp>
          <p:nvSpPr>
            <p:cNvPr id="10" name="Freeform 10"/>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11" name="TextBox 11"/>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12" name="Group 12"/>
          <p:cNvGrpSpPr/>
          <p:nvPr/>
        </p:nvGrpSpPr>
        <p:grpSpPr>
          <a:xfrm>
            <a:off x="0" y="2758995"/>
            <a:ext cx="116639" cy="3608550"/>
            <a:chOff x="0" y="0"/>
            <a:chExt cx="30720" cy="950400"/>
          </a:xfrm>
        </p:grpSpPr>
        <p:sp>
          <p:nvSpPr>
            <p:cNvPr id="13" name="Freeform 13"/>
            <p:cNvSpPr/>
            <p:nvPr/>
          </p:nvSpPr>
          <p:spPr>
            <a:xfrm>
              <a:off x="0" y="0"/>
              <a:ext cx="30720" cy="950400"/>
            </a:xfrm>
            <a:custGeom>
              <a:avLst/>
              <a:gdLst/>
              <a:ahLst/>
              <a:cxnLst/>
              <a:rect l="l" t="t" r="r" b="b"/>
              <a:pathLst>
                <a:path w="30720" h="950400">
                  <a:moveTo>
                    <a:pt x="0" y="0"/>
                  </a:moveTo>
                  <a:lnTo>
                    <a:pt x="30720" y="0"/>
                  </a:lnTo>
                  <a:lnTo>
                    <a:pt x="30720" y="950400"/>
                  </a:lnTo>
                  <a:lnTo>
                    <a:pt x="0" y="950400"/>
                  </a:lnTo>
                  <a:close/>
                </a:path>
              </a:pathLst>
            </a:custGeom>
            <a:solidFill>
              <a:srgbClr val="FFCD0A"/>
            </a:solidFill>
          </p:spPr>
          <p:txBody>
            <a:bodyPr/>
            <a:lstStyle/>
            <a:p>
              <a:endParaRPr lang="en-US"/>
            </a:p>
          </p:txBody>
        </p:sp>
        <p:sp>
          <p:nvSpPr>
            <p:cNvPr id="14" name="TextBox 14"/>
            <p:cNvSpPr txBox="1"/>
            <p:nvPr/>
          </p:nvSpPr>
          <p:spPr>
            <a:xfrm>
              <a:off x="0" y="0"/>
              <a:ext cx="30720" cy="950400"/>
            </a:xfrm>
            <a:prstGeom prst="rect">
              <a:avLst/>
            </a:prstGeom>
          </p:spPr>
          <p:txBody>
            <a:bodyPr lIns="50800" tIns="50800" rIns="50800" bIns="50800" rtlCol="0" anchor="ctr"/>
            <a:lstStyle/>
            <a:p>
              <a:pPr algn="ctr">
                <a:lnSpc>
                  <a:spcPts val="1680"/>
                </a:lnSpc>
              </a:pPr>
              <a:endParaRPr/>
            </a:p>
          </p:txBody>
        </p:sp>
      </p:grpSp>
      <p:sp>
        <p:nvSpPr>
          <p:cNvPr id="15" name="TextBox 15"/>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sp>
        <p:nvSpPr>
          <p:cNvPr id="3" name="Freeform 3"/>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14726038" y="7668915"/>
            <a:ext cx="2294222" cy="1935247"/>
            <a:chOff x="0" y="0"/>
            <a:chExt cx="604240" cy="509695"/>
          </a:xfrm>
        </p:grpSpPr>
        <p:sp>
          <p:nvSpPr>
            <p:cNvPr id="5" name="Freeform 5"/>
            <p:cNvSpPr/>
            <p:nvPr/>
          </p:nvSpPr>
          <p:spPr>
            <a:xfrm>
              <a:off x="0" y="0"/>
              <a:ext cx="604240" cy="509695"/>
            </a:xfrm>
            <a:custGeom>
              <a:avLst/>
              <a:gdLst/>
              <a:ahLst/>
              <a:cxnLst/>
              <a:rect l="l" t="t" r="r" b="b"/>
              <a:pathLst>
                <a:path w="604240" h="509695">
                  <a:moveTo>
                    <a:pt x="0" y="0"/>
                  </a:moveTo>
                  <a:lnTo>
                    <a:pt x="604240" y="0"/>
                  </a:lnTo>
                  <a:lnTo>
                    <a:pt x="604240" y="509695"/>
                  </a:lnTo>
                  <a:lnTo>
                    <a:pt x="0" y="509695"/>
                  </a:lnTo>
                  <a:close/>
                </a:path>
              </a:pathLst>
            </a:custGeom>
            <a:solidFill>
              <a:srgbClr val="FFCD0A"/>
            </a:solidFill>
          </p:spPr>
          <p:txBody>
            <a:bodyPr/>
            <a:lstStyle/>
            <a:p>
              <a:endParaRPr lang="en-US"/>
            </a:p>
          </p:txBody>
        </p:sp>
        <p:sp>
          <p:nvSpPr>
            <p:cNvPr id="6" name="TextBox 6"/>
            <p:cNvSpPr txBox="1"/>
            <p:nvPr/>
          </p:nvSpPr>
          <p:spPr>
            <a:xfrm>
              <a:off x="0" y="0"/>
              <a:ext cx="604240" cy="509695"/>
            </a:xfrm>
            <a:prstGeom prst="rect">
              <a:avLst/>
            </a:prstGeom>
          </p:spPr>
          <p:txBody>
            <a:bodyPr lIns="50800" tIns="50800" rIns="50800" bIns="50800" rtlCol="0" anchor="ctr"/>
            <a:lstStyle/>
            <a:p>
              <a:pPr algn="ctr">
                <a:lnSpc>
                  <a:spcPts val="1680"/>
                </a:lnSpc>
              </a:pPr>
              <a:endParaRPr/>
            </a:p>
          </p:txBody>
        </p:sp>
      </p:grpSp>
      <p:sp>
        <p:nvSpPr>
          <p:cNvPr id="8" name="TextBox 8"/>
          <p:cNvSpPr txBox="1"/>
          <p:nvPr/>
        </p:nvSpPr>
        <p:spPr>
          <a:xfrm>
            <a:off x="615575" y="530943"/>
            <a:ext cx="11670415" cy="1085850"/>
          </a:xfrm>
          <a:prstGeom prst="rect">
            <a:avLst/>
          </a:prstGeom>
        </p:spPr>
        <p:txBody>
          <a:bodyPr lIns="0" tIns="0" rIns="0" bIns="0" rtlCol="0" anchor="t">
            <a:spAutoFit/>
          </a:bodyPr>
          <a:lstStyle/>
          <a:p>
            <a:pPr marL="0" lvl="0" indent="0" algn="l">
              <a:lnSpc>
                <a:spcPts val="8400"/>
              </a:lnSpc>
              <a:spcBef>
                <a:spcPct val="0"/>
              </a:spcBef>
            </a:pPr>
            <a:r>
              <a:rPr lang="en-US" sz="7000" b="1" spc="-210">
                <a:solidFill>
                  <a:srgbClr val="0E1B3F"/>
                </a:solidFill>
                <a:latin typeface="Public Sans Bold"/>
                <a:ea typeface="Public Sans Bold"/>
                <a:cs typeface="Public Sans Bold"/>
                <a:sym typeface="Public Sans Bold"/>
              </a:rPr>
              <a:t>Building Next-Gen Networks</a:t>
            </a:r>
          </a:p>
        </p:txBody>
      </p:sp>
      <p:sp>
        <p:nvSpPr>
          <p:cNvPr id="9" name="TextBox 9"/>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10" name="TextBox 10"/>
          <p:cNvSpPr txBox="1"/>
          <p:nvPr/>
        </p:nvSpPr>
        <p:spPr>
          <a:xfrm>
            <a:off x="55373" y="1803639"/>
            <a:ext cx="6899653" cy="4583755"/>
          </a:xfrm>
          <a:prstGeom prst="rect">
            <a:avLst/>
          </a:prstGeom>
        </p:spPr>
        <p:txBody>
          <a:bodyPr wrap="square" lIns="0" tIns="0" rIns="0" bIns="0" rtlCol="0" anchor="t">
            <a:spAutoFit/>
          </a:bodyPr>
          <a:lstStyle/>
          <a:p>
            <a:pPr marL="604518" lvl="1" indent="-302259" algn="just">
              <a:lnSpc>
                <a:spcPts val="3639"/>
              </a:lnSpc>
              <a:buFont typeface="Arial"/>
              <a:buChar char="•"/>
            </a:pPr>
            <a:r>
              <a:rPr lang="en-US" sz="2799" dirty="0">
                <a:solidFill>
                  <a:srgbClr val="0E1B3F"/>
                </a:solidFill>
                <a:latin typeface="Public Sans"/>
                <a:ea typeface="Public Sans"/>
                <a:cs typeface="Public Sans"/>
                <a:sym typeface="Public Sans"/>
              </a:rPr>
              <a:t>5G technology provides faster speeds, lower latency, and greater capacity, and Telecom Fiji is investing in infrastructure to deliver a superior 5G experience.</a:t>
            </a:r>
          </a:p>
          <a:p>
            <a:pPr algn="just">
              <a:lnSpc>
                <a:spcPts val="3639"/>
              </a:lnSpc>
            </a:pPr>
            <a:endParaRPr lang="en-US" sz="2799" dirty="0">
              <a:solidFill>
                <a:srgbClr val="0E1B3F"/>
              </a:solidFill>
              <a:latin typeface="Public Sans"/>
              <a:ea typeface="Public Sans"/>
              <a:cs typeface="Public Sans"/>
              <a:sym typeface="Public Sans"/>
            </a:endParaRPr>
          </a:p>
          <a:p>
            <a:pPr marL="604518" lvl="1" indent="-302259" algn="just">
              <a:lnSpc>
                <a:spcPts val="3639"/>
              </a:lnSpc>
              <a:buFont typeface="Arial"/>
              <a:buChar char="•"/>
            </a:pPr>
            <a:r>
              <a:rPr lang="en-US" sz="2799" dirty="0">
                <a:solidFill>
                  <a:srgbClr val="0E1B3F"/>
                </a:solidFill>
                <a:latin typeface="Public Sans"/>
                <a:ea typeface="Public Sans"/>
                <a:cs typeface="Public Sans"/>
                <a:sym typeface="Public Sans"/>
              </a:rPr>
              <a:t>Google Terrestrial </a:t>
            </a:r>
            <a:r>
              <a:rPr lang="en-US" sz="2799" dirty="0" err="1">
                <a:solidFill>
                  <a:srgbClr val="0E1B3F"/>
                </a:solidFill>
                <a:latin typeface="Public Sans"/>
                <a:ea typeface="Public Sans"/>
                <a:cs typeface="Public Sans"/>
                <a:sym typeface="Public Sans"/>
              </a:rPr>
              <a:t>Fibre</a:t>
            </a:r>
            <a:r>
              <a:rPr lang="en-US" sz="2799" dirty="0">
                <a:solidFill>
                  <a:srgbClr val="0E1B3F"/>
                </a:solidFill>
                <a:latin typeface="Public Sans"/>
                <a:ea typeface="Public Sans"/>
                <a:cs typeface="Public Sans"/>
                <a:sym typeface="Public Sans"/>
              </a:rPr>
              <a:t> Project, linking the FINTEL and </a:t>
            </a:r>
            <a:r>
              <a:rPr lang="en-US" sz="2799" dirty="0" err="1">
                <a:solidFill>
                  <a:srgbClr val="0E1B3F"/>
                </a:solidFill>
                <a:latin typeface="Public Sans"/>
                <a:ea typeface="Public Sans"/>
                <a:cs typeface="Public Sans"/>
                <a:sym typeface="Public Sans"/>
              </a:rPr>
              <a:t>Natadola</a:t>
            </a:r>
            <a:r>
              <a:rPr lang="en-US" sz="2799" dirty="0">
                <a:solidFill>
                  <a:srgbClr val="0E1B3F"/>
                </a:solidFill>
                <a:latin typeface="Public Sans"/>
                <a:ea typeface="Public Sans"/>
                <a:cs typeface="Public Sans"/>
                <a:sym typeface="Public Sans"/>
              </a:rPr>
              <a:t> Cable Landing Stations through a resilient terrestrial </a:t>
            </a:r>
            <a:r>
              <a:rPr lang="en-US" sz="2799" dirty="0" err="1">
                <a:solidFill>
                  <a:srgbClr val="0E1B3F"/>
                </a:solidFill>
                <a:latin typeface="Public Sans"/>
                <a:ea typeface="Public Sans"/>
                <a:cs typeface="Public Sans"/>
                <a:sym typeface="Public Sans"/>
              </a:rPr>
              <a:t>fibre</a:t>
            </a:r>
            <a:r>
              <a:rPr lang="en-US" sz="2799" dirty="0">
                <a:solidFill>
                  <a:srgbClr val="0E1B3F"/>
                </a:solidFill>
                <a:latin typeface="Public Sans"/>
                <a:ea typeface="Public Sans"/>
                <a:cs typeface="Public Sans"/>
                <a:sym typeface="Public Sans"/>
              </a:rPr>
              <a:t> backbone. </a:t>
            </a:r>
          </a:p>
        </p:txBody>
      </p:sp>
      <p:sp>
        <p:nvSpPr>
          <p:cNvPr id="16" name="Freeform 16"/>
          <p:cNvSpPr/>
          <p:nvPr/>
        </p:nvSpPr>
        <p:spPr>
          <a:xfrm>
            <a:off x="0" y="10151739"/>
            <a:ext cx="18288000" cy="135261"/>
          </a:xfrm>
          <a:custGeom>
            <a:avLst/>
            <a:gdLst/>
            <a:ahLst/>
            <a:cxnLst/>
            <a:rect l="l" t="t" r="r" b="b"/>
            <a:pathLst>
              <a:path w="18288000" h="135261">
                <a:moveTo>
                  <a:pt x="0" y="0"/>
                </a:moveTo>
                <a:lnTo>
                  <a:pt x="18288000" y="0"/>
                </a:lnTo>
                <a:lnTo>
                  <a:pt x="18288000" y="135261"/>
                </a:lnTo>
                <a:lnTo>
                  <a:pt x="0" y="135261"/>
                </a:lnTo>
                <a:lnTo>
                  <a:pt x="0" y="0"/>
                </a:lnTo>
                <a:close/>
              </a:path>
            </a:pathLst>
          </a:custGeom>
          <a:blipFill>
            <a:blip r:embed="rId4"/>
            <a:stretch>
              <a:fillRect l="-234676" t="-75670250" b="-34595348"/>
            </a:stretch>
          </a:blipFill>
        </p:spPr>
        <p:txBody>
          <a:bodyPr/>
          <a:lstStyle/>
          <a:p>
            <a:endParaRPr lang="en-US"/>
          </a:p>
        </p:txBody>
      </p:sp>
      <p:grpSp>
        <p:nvGrpSpPr>
          <p:cNvPr id="17" name="Group 17"/>
          <p:cNvGrpSpPr/>
          <p:nvPr/>
        </p:nvGrpSpPr>
        <p:grpSpPr>
          <a:xfrm>
            <a:off x="0" y="10131454"/>
            <a:ext cx="18288000" cy="155546"/>
            <a:chOff x="0" y="0"/>
            <a:chExt cx="4816593" cy="40967"/>
          </a:xfrm>
        </p:grpSpPr>
        <p:sp>
          <p:nvSpPr>
            <p:cNvPr id="18" name="Freeform 18"/>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19" name="TextBox 19"/>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20" name="Group 20"/>
          <p:cNvGrpSpPr/>
          <p:nvPr/>
        </p:nvGrpSpPr>
        <p:grpSpPr>
          <a:xfrm rot="5400000">
            <a:off x="12910237" y="-2203804"/>
            <a:ext cx="199927" cy="4607536"/>
            <a:chOff x="0" y="0"/>
            <a:chExt cx="52656" cy="1213507"/>
          </a:xfrm>
        </p:grpSpPr>
        <p:sp>
          <p:nvSpPr>
            <p:cNvPr id="21" name="Freeform 21"/>
            <p:cNvSpPr/>
            <p:nvPr/>
          </p:nvSpPr>
          <p:spPr>
            <a:xfrm>
              <a:off x="0" y="0"/>
              <a:ext cx="52656" cy="1213507"/>
            </a:xfrm>
            <a:custGeom>
              <a:avLst/>
              <a:gdLst/>
              <a:ahLst/>
              <a:cxnLst/>
              <a:rect l="l" t="t" r="r" b="b"/>
              <a:pathLst>
                <a:path w="52656" h="1213507">
                  <a:moveTo>
                    <a:pt x="0" y="0"/>
                  </a:moveTo>
                  <a:lnTo>
                    <a:pt x="52656" y="0"/>
                  </a:lnTo>
                  <a:lnTo>
                    <a:pt x="52656" y="1213507"/>
                  </a:lnTo>
                  <a:lnTo>
                    <a:pt x="0" y="1213507"/>
                  </a:lnTo>
                  <a:close/>
                </a:path>
              </a:pathLst>
            </a:custGeom>
            <a:solidFill>
              <a:srgbClr val="FFCD0A"/>
            </a:solidFill>
          </p:spPr>
          <p:txBody>
            <a:bodyPr/>
            <a:lstStyle/>
            <a:p>
              <a:endParaRPr lang="en-US"/>
            </a:p>
          </p:txBody>
        </p:sp>
        <p:sp>
          <p:nvSpPr>
            <p:cNvPr id="22" name="TextBox 22"/>
            <p:cNvSpPr txBox="1"/>
            <p:nvPr/>
          </p:nvSpPr>
          <p:spPr>
            <a:xfrm>
              <a:off x="0" y="0"/>
              <a:ext cx="52656" cy="1213507"/>
            </a:xfrm>
            <a:prstGeom prst="rect">
              <a:avLst/>
            </a:prstGeom>
          </p:spPr>
          <p:txBody>
            <a:bodyPr lIns="50800" tIns="50800" rIns="50800" bIns="50800" rtlCol="0" anchor="ctr"/>
            <a:lstStyle/>
            <a:p>
              <a:pPr algn="ctr">
                <a:lnSpc>
                  <a:spcPts val="1680"/>
                </a:lnSpc>
              </a:pPr>
              <a:endParaRPr/>
            </a:p>
          </p:txBody>
        </p:sp>
      </p:grpSp>
      <p:sp>
        <p:nvSpPr>
          <p:cNvPr id="23" name="TextBox 23"/>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grpSp>
        <p:nvGrpSpPr>
          <p:cNvPr id="24" name="Group 24"/>
          <p:cNvGrpSpPr/>
          <p:nvPr/>
        </p:nvGrpSpPr>
        <p:grpSpPr>
          <a:xfrm>
            <a:off x="17958277" y="4554596"/>
            <a:ext cx="329723" cy="817504"/>
            <a:chOff x="0" y="0"/>
            <a:chExt cx="86841" cy="215310"/>
          </a:xfrm>
        </p:grpSpPr>
        <p:sp>
          <p:nvSpPr>
            <p:cNvPr id="25" name="Freeform 25"/>
            <p:cNvSpPr/>
            <p:nvPr/>
          </p:nvSpPr>
          <p:spPr>
            <a:xfrm>
              <a:off x="0" y="0"/>
              <a:ext cx="86841" cy="215310"/>
            </a:xfrm>
            <a:custGeom>
              <a:avLst/>
              <a:gdLst/>
              <a:ahLst/>
              <a:cxnLst/>
              <a:rect l="l" t="t" r="r" b="b"/>
              <a:pathLst>
                <a:path w="86841" h="215310">
                  <a:moveTo>
                    <a:pt x="0" y="0"/>
                  </a:moveTo>
                  <a:lnTo>
                    <a:pt x="86841" y="0"/>
                  </a:lnTo>
                  <a:lnTo>
                    <a:pt x="86841" y="215310"/>
                  </a:lnTo>
                  <a:lnTo>
                    <a:pt x="0" y="215310"/>
                  </a:lnTo>
                  <a:close/>
                </a:path>
              </a:pathLst>
            </a:custGeom>
            <a:solidFill>
              <a:srgbClr val="FFCD0A"/>
            </a:solidFill>
          </p:spPr>
          <p:txBody>
            <a:bodyPr/>
            <a:lstStyle/>
            <a:p>
              <a:endParaRPr lang="en-US"/>
            </a:p>
          </p:txBody>
        </p:sp>
        <p:sp>
          <p:nvSpPr>
            <p:cNvPr id="26" name="TextBox 26"/>
            <p:cNvSpPr txBox="1"/>
            <p:nvPr/>
          </p:nvSpPr>
          <p:spPr>
            <a:xfrm>
              <a:off x="0" y="0"/>
              <a:ext cx="86841" cy="215310"/>
            </a:xfrm>
            <a:prstGeom prst="rect">
              <a:avLst/>
            </a:prstGeom>
          </p:spPr>
          <p:txBody>
            <a:bodyPr lIns="50800" tIns="50800" rIns="50800" bIns="50800" rtlCol="0" anchor="ctr"/>
            <a:lstStyle/>
            <a:p>
              <a:pPr algn="ctr">
                <a:lnSpc>
                  <a:spcPts val="1680"/>
                </a:lnSpc>
              </a:pPr>
              <a:endParaRPr/>
            </a:p>
          </p:txBody>
        </p:sp>
      </p:grpSp>
      <p:sp>
        <p:nvSpPr>
          <p:cNvPr id="11" name="Freeform 11"/>
          <p:cNvSpPr/>
          <p:nvPr/>
        </p:nvSpPr>
        <p:spPr>
          <a:xfrm>
            <a:off x="14979101" y="4713204"/>
            <a:ext cx="3308899" cy="4665820"/>
          </a:xfrm>
          <a:custGeom>
            <a:avLst/>
            <a:gdLst/>
            <a:ahLst/>
            <a:cxnLst/>
            <a:rect l="l" t="t" r="r" b="b"/>
            <a:pathLst>
              <a:path w="3308899" h="4665820">
                <a:moveTo>
                  <a:pt x="0" y="0"/>
                </a:moveTo>
                <a:lnTo>
                  <a:pt x="3308899" y="0"/>
                </a:lnTo>
                <a:lnTo>
                  <a:pt x="3308899" y="4665820"/>
                </a:lnTo>
                <a:lnTo>
                  <a:pt x="0" y="4665820"/>
                </a:lnTo>
                <a:lnTo>
                  <a:pt x="0" y="0"/>
                </a:lnTo>
                <a:close/>
              </a:path>
            </a:pathLst>
          </a:custGeom>
          <a:blipFill>
            <a:blip r:embed="rId5"/>
            <a:stretch>
              <a:fillRect t="-2696" r="-10657"/>
            </a:stretch>
          </a:blipFill>
        </p:spPr>
        <p:txBody>
          <a:bodyPr/>
          <a:lstStyle/>
          <a:p>
            <a:endParaRPr lang="en-US"/>
          </a:p>
        </p:txBody>
      </p:sp>
      <p:grpSp>
        <p:nvGrpSpPr>
          <p:cNvPr id="29" name="Group 24">
            <a:extLst>
              <a:ext uri="{FF2B5EF4-FFF2-40B4-BE49-F238E27FC236}">
                <a16:creationId xmlns:a16="http://schemas.microsoft.com/office/drawing/2014/main" id="{E1C62FD4-2ABB-BC62-D836-C57BA8011182}"/>
              </a:ext>
            </a:extLst>
          </p:cNvPr>
          <p:cNvGrpSpPr/>
          <p:nvPr/>
        </p:nvGrpSpPr>
        <p:grpSpPr>
          <a:xfrm>
            <a:off x="4343400" y="6591300"/>
            <a:ext cx="457200" cy="1371600"/>
            <a:chOff x="0" y="0"/>
            <a:chExt cx="86841" cy="215310"/>
          </a:xfrm>
        </p:grpSpPr>
        <p:sp>
          <p:nvSpPr>
            <p:cNvPr id="30" name="Freeform 25">
              <a:extLst>
                <a:ext uri="{FF2B5EF4-FFF2-40B4-BE49-F238E27FC236}">
                  <a16:creationId xmlns:a16="http://schemas.microsoft.com/office/drawing/2014/main" id="{0174C13F-D70A-EB07-B516-25619B667716}"/>
                </a:ext>
              </a:extLst>
            </p:cNvPr>
            <p:cNvSpPr/>
            <p:nvPr/>
          </p:nvSpPr>
          <p:spPr>
            <a:xfrm>
              <a:off x="0" y="0"/>
              <a:ext cx="86841" cy="215310"/>
            </a:xfrm>
            <a:custGeom>
              <a:avLst/>
              <a:gdLst/>
              <a:ahLst/>
              <a:cxnLst/>
              <a:rect l="l" t="t" r="r" b="b"/>
              <a:pathLst>
                <a:path w="86841" h="215310">
                  <a:moveTo>
                    <a:pt x="0" y="0"/>
                  </a:moveTo>
                  <a:lnTo>
                    <a:pt x="86841" y="0"/>
                  </a:lnTo>
                  <a:lnTo>
                    <a:pt x="86841" y="215310"/>
                  </a:lnTo>
                  <a:lnTo>
                    <a:pt x="0" y="215310"/>
                  </a:lnTo>
                  <a:close/>
                </a:path>
              </a:pathLst>
            </a:custGeom>
            <a:solidFill>
              <a:srgbClr val="FFCD0A"/>
            </a:solidFill>
          </p:spPr>
          <p:txBody>
            <a:bodyPr/>
            <a:lstStyle/>
            <a:p>
              <a:endParaRPr lang="en-US"/>
            </a:p>
          </p:txBody>
        </p:sp>
        <p:sp>
          <p:nvSpPr>
            <p:cNvPr id="31" name="TextBox 26">
              <a:extLst>
                <a:ext uri="{FF2B5EF4-FFF2-40B4-BE49-F238E27FC236}">
                  <a16:creationId xmlns:a16="http://schemas.microsoft.com/office/drawing/2014/main" id="{771A8FE9-EEFC-08CA-56A2-8B577B1F7A00}"/>
                </a:ext>
              </a:extLst>
            </p:cNvPr>
            <p:cNvSpPr txBox="1"/>
            <p:nvPr/>
          </p:nvSpPr>
          <p:spPr>
            <a:xfrm>
              <a:off x="0" y="0"/>
              <a:ext cx="86841" cy="215310"/>
            </a:xfrm>
            <a:prstGeom prst="rect">
              <a:avLst/>
            </a:prstGeom>
          </p:spPr>
          <p:txBody>
            <a:bodyPr lIns="50800" tIns="50800" rIns="50800" bIns="50800" rtlCol="0" anchor="ctr"/>
            <a:lstStyle/>
            <a:p>
              <a:pPr algn="ctr">
                <a:lnSpc>
                  <a:spcPts val="1680"/>
                </a:lnSpc>
              </a:pPr>
              <a:endParaRPr/>
            </a:p>
          </p:txBody>
        </p:sp>
      </p:grpSp>
      <p:grpSp>
        <p:nvGrpSpPr>
          <p:cNvPr id="34" name="Group 4">
            <a:extLst>
              <a:ext uri="{FF2B5EF4-FFF2-40B4-BE49-F238E27FC236}">
                <a16:creationId xmlns:a16="http://schemas.microsoft.com/office/drawing/2014/main" id="{A5E9C7E6-AAEC-5E00-3B78-6D8F3F722012}"/>
              </a:ext>
            </a:extLst>
          </p:cNvPr>
          <p:cNvGrpSpPr/>
          <p:nvPr/>
        </p:nvGrpSpPr>
        <p:grpSpPr>
          <a:xfrm>
            <a:off x="12793378" y="1485900"/>
            <a:ext cx="2294222" cy="1935247"/>
            <a:chOff x="0" y="0"/>
            <a:chExt cx="604240" cy="509695"/>
          </a:xfrm>
        </p:grpSpPr>
        <p:sp>
          <p:nvSpPr>
            <p:cNvPr id="35" name="Freeform 5">
              <a:extLst>
                <a:ext uri="{FF2B5EF4-FFF2-40B4-BE49-F238E27FC236}">
                  <a16:creationId xmlns:a16="http://schemas.microsoft.com/office/drawing/2014/main" id="{FD9B81FB-70CA-D72E-5B24-75F9CF2C22A7}"/>
                </a:ext>
              </a:extLst>
            </p:cNvPr>
            <p:cNvSpPr/>
            <p:nvPr/>
          </p:nvSpPr>
          <p:spPr>
            <a:xfrm>
              <a:off x="0" y="0"/>
              <a:ext cx="604240" cy="509695"/>
            </a:xfrm>
            <a:custGeom>
              <a:avLst/>
              <a:gdLst/>
              <a:ahLst/>
              <a:cxnLst/>
              <a:rect l="l" t="t" r="r" b="b"/>
              <a:pathLst>
                <a:path w="604240" h="509695">
                  <a:moveTo>
                    <a:pt x="0" y="0"/>
                  </a:moveTo>
                  <a:lnTo>
                    <a:pt x="604240" y="0"/>
                  </a:lnTo>
                  <a:lnTo>
                    <a:pt x="604240" y="509695"/>
                  </a:lnTo>
                  <a:lnTo>
                    <a:pt x="0" y="509695"/>
                  </a:lnTo>
                  <a:close/>
                </a:path>
              </a:pathLst>
            </a:custGeom>
            <a:solidFill>
              <a:srgbClr val="FFCD0A"/>
            </a:solidFill>
          </p:spPr>
          <p:txBody>
            <a:bodyPr/>
            <a:lstStyle/>
            <a:p>
              <a:endParaRPr lang="en-US"/>
            </a:p>
          </p:txBody>
        </p:sp>
        <p:sp>
          <p:nvSpPr>
            <p:cNvPr id="36" name="TextBox 6">
              <a:extLst>
                <a:ext uri="{FF2B5EF4-FFF2-40B4-BE49-F238E27FC236}">
                  <a16:creationId xmlns:a16="http://schemas.microsoft.com/office/drawing/2014/main" id="{D19C60CD-E328-9E9D-D2B6-E1A700D3DCF0}"/>
                </a:ext>
              </a:extLst>
            </p:cNvPr>
            <p:cNvSpPr txBox="1"/>
            <p:nvPr/>
          </p:nvSpPr>
          <p:spPr>
            <a:xfrm>
              <a:off x="0" y="0"/>
              <a:ext cx="604240" cy="509695"/>
            </a:xfrm>
            <a:prstGeom prst="rect">
              <a:avLst/>
            </a:prstGeom>
          </p:spPr>
          <p:txBody>
            <a:bodyPr lIns="50800" tIns="50800" rIns="50800" bIns="50800" rtlCol="0" anchor="ctr"/>
            <a:lstStyle/>
            <a:p>
              <a:pPr algn="ctr">
                <a:lnSpc>
                  <a:spcPts val="1680"/>
                </a:lnSpc>
              </a:pPr>
              <a:endParaRPr/>
            </a:p>
          </p:txBody>
        </p:sp>
      </p:grpSp>
      <p:grpSp>
        <p:nvGrpSpPr>
          <p:cNvPr id="37" name="Group 4">
            <a:extLst>
              <a:ext uri="{FF2B5EF4-FFF2-40B4-BE49-F238E27FC236}">
                <a16:creationId xmlns:a16="http://schemas.microsoft.com/office/drawing/2014/main" id="{A920A399-FBFE-8F46-DD0B-0CE8F6D7D582}"/>
              </a:ext>
            </a:extLst>
          </p:cNvPr>
          <p:cNvGrpSpPr/>
          <p:nvPr/>
        </p:nvGrpSpPr>
        <p:grpSpPr>
          <a:xfrm>
            <a:off x="11497978" y="8877300"/>
            <a:ext cx="2294222" cy="609600"/>
            <a:chOff x="0" y="0"/>
            <a:chExt cx="604240" cy="509695"/>
          </a:xfrm>
        </p:grpSpPr>
        <p:sp>
          <p:nvSpPr>
            <p:cNvPr id="38" name="Freeform 5">
              <a:extLst>
                <a:ext uri="{FF2B5EF4-FFF2-40B4-BE49-F238E27FC236}">
                  <a16:creationId xmlns:a16="http://schemas.microsoft.com/office/drawing/2014/main" id="{99C9DF71-F156-B029-FF28-CA4F8C2F529E}"/>
                </a:ext>
              </a:extLst>
            </p:cNvPr>
            <p:cNvSpPr/>
            <p:nvPr/>
          </p:nvSpPr>
          <p:spPr>
            <a:xfrm>
              <a:off x="0" y="0"/>
              <a:ext cx="604240" cy="509695"/>
            </a:xfrm>
            <a:custGeom>
              <a:avLst/>
              <a:gdLst/>
              <a:ahLst/>
              <a:cxnLst/>
              <a:rect l="l" t="t" r="r" b="b"/>
              <a:pathLst>
                <a:path w="604240" h="509695">
                  <a:moveTo>
                    <a:pt x="0" y="0"/>
                  </a:moveTo>
                  <a:lnTo>
                    <a:pt x="604240" y="0"/>
                  </a:lnTo>
                  <a:lnTo>
                    <a:pt x="604240" y="509695"/>
                  </a:lnTo>
                  <a:lnTo>
                    <a:pt x="0" y="509695"/>
                  </a:lnTo>
                  <a:close/>
                </a:path>
              </a:pathLst>
            </a:custGeom>
            <a:solidFill>
              <a:srgbClr val="FFCD0A"/>
            </a:solidFill>
          </p:spPr>
          <p:txBody>
            <a:bodyPr/>
            <a:lstStyle/>
            <a:p>
              <a:endParaRPr lang="en-US"/>
            </a:p>
          </p:txBody>
        </p:sp>
        <p:sp>
          <p:nvSpPr>
            <p:cNvPr id="39" name="TextBox 6">
              <a:extLst>
                <a:ext uri="{FF2B5EF4-FFF2-40B4-BE49-F238E27FC236}">
                  <a16:creationId xmlns:a16="http://schemas.microsoft.com/office/drawing/2014/main" id="{BE26B3C4-D0AF-834C-FF92-03F0B74DE7A4}"/>
                </a:ext>
              </a:extLst>
            </p:cNvPr>
            <p:cNvSpPr txBox="1"/>
            <p:nvPr/>
          </p:nvSpPr>
          <p:spPr>
            <a:xfrm>
              <a:off x="0" y="0"/>
              <a:ext cx="604240" cy="509695"/>
            </a:xfrm>
            <a:prstGeom prst="rect">
              <a:avLst/>
            </a:prstGeom>
          </p:spPr>
          <p:txBody>
            <a:bodyPr lIns="50800" tIns="50800" rIns="50800" bIns="50800" rtlCol="0" anchor="ctr"/>
            <a:lstStyle/>
            <a:p>
              <a:pPr algn="ctr">
                <a:lnSpc>
                  <a:spcPts val="1680"/>
                </a:lnSpc>
              </a:pPr>
              <a:endParaRPr/>
            </a:p>
          </p:txBody>
        </p:sp>
      </p:grpSp>
      <p:pic>
        <p:nvPicPr>
          <p:cNvPr id="28" name="Picture 27">
            <a:extLst>
              <a:ext uri="{FF2B5EF4-FFF2-40B4-BE49-F238E27FC236}">
                <a16:creationId xmlns:a16="http://schemas.microsoft.com/office/drawing/2014/main" id="{DF9F8667-6C66-702D-19B5-BBBA2EBAA81A}"/>
              </a:ext>
            </a:extLst>
          </p:cNvPr>
          <p:cNvPicPr>
            <a:picLocks noChangeAspect="1"/>
          </p:cNvPicPr>
          <p:nvPr/>
        </p:nvPicPr>
        <p:blipFill>
          <a:blip r:embed="rId6"/>
          <a:stretch>
            <a:fillRect/>
          </a:stretch>
        </p:blipFill>
        <p:spPr>
          <a:xfrm>
            <a:off x="4495800" y="6711217"/>
            <a:ext cx="9133223" cy="2634256"/>
          </a:xfrm>
          <a:prstGeom prst="rect">
            <a:avLst/>
          </a:prstGeom>
        </p:spPr>
      </p:pic>
      <p:grpSp>
        <p:nvGrpSpPr>
          <p:cNvPr id="40" name="Group 4">
            <a:extLst>
              <a:ext uri="{FF2B5EF4-FFF2-40B4-BE49-F238E27FC236}">
                <a16:creationId xmlns:a16="http://schemas.microsoft.com/office/drawing/2014/main" id="{5ACEC510-CAED-6040-3E12-9AAE989C81C0}"/>
              </a:ext>
            </a:extLst>
          </p:cNvPr>
          <p:cNvGrpSpPr/>
          <p:nvPr/>
        </p:nvGrpSpPr>
        <p:grpSpPr>
          <a:xfrm>
            <a:off x="8036399" y="5372100"/>
            <a:ext cx="2022002" cy="1385575"/>
            <a:chOff x="0" y="-100708"/>
            <a:chExt cx="638602" cy="610403"/>
          </a:xfrm>
        </p:grpSpPr>
        <p:sp>
          <p:nvSpPr>
            <p:cNvPr id="41" name="Freeform 5">
              <a:extLst>
                <a:ext uri="{FF2B5EF4-FFF2-40B4-BE49-F238E27FC236}">
                  <a16:creationId xmlns:a16="http://schemas.microsoft.com/office/drawing/2014/main" id="{4CE32DA8-C4E4-16CE-CA4C-02C3116844AF}"/>
                </a:ext>
              </a:extLst>
            </p:cNvPr>
            <p:cNvSpPr/>
            <p:nvPr/>
          </p:nvSpPr>
          <p:spPr>
            <a:xfrm>
              <a:off x="34362" y="-100708"/>
              <a:ext cx="604240" cy="509695"/>
            </a:xfrm>
            <a:custGeom>
              <a:avLst/>
              <a:gdLst/>
              <a:ahLst/>
              <a:cxnLst/>
              <a:rect l="l" t="t" r="r" b="b"/>
              <a:pathLst>
                <a:path w="604240" h="509695">
                  <a:moveTo>
                    <a:pt x="0" y="0"/>
                  </a:moveTo>
                  <a:lnTo>
                    <a:pt x="604240" y="0"/>
                  </a:lnTo>
                  <a:lnTo>
                    <a:pt x="604240" y="509695"/>
                  </a:lnTo>
                  <a:lnTo>
                    <a:pt x="0" y="509695"/>
                  </a:lnTo>
                  <a:close/>
                </a:path>
              </a:pathLst>
            </a:custGeom>
            <a:solidFill>
              <a:srgbClr val="FFCD0A"/>
            </a:solidFill>
          </p:spPr>
          <p:txBody>
            <a:bodyPr/>
            <a:lstStyle/>
            <a:p>
              <a:endParaRPr lang="en-US"/>
            </a:p>
          </p:txBody>
        </p:sp>
        <p:sp>
          <p:nvSpPr>
            <p:cNvPr id="42" name="TextBox 6">
              <a:extLst>
                <a:ext uri="{FF2B5EF4-FFF2-40B4-BE49-F238E27FC236}">
                  <a16:creationId xmlns:a16="http://schemas.microsoft.com/office/drawing/2014/main" id="{5CF00550-3B3B-587B-691F-F2BD70497095}"/>
                </a:ext>
              </a:extLst>
            </p:cNvPr>
            <p:cNvSpPr txBox="1"/>
            <p:nvPr/>
          </p:nvSpPr>
          <p:spPr>
            <a:xfrm>
              <a:off x="0" y="0"/>
              <a:ext cx="604240" cy="509695"/>
            </a:xfrm>
            <a:prstGeom prst="rect">
              <a:avLst/>
            </a:prstGeom>
          </p:spPr>
          <p:txBody>
            <a:bodyPr lIns="50800" tIns="50800" rIns="50800" bIns="50800" rtlCol="0" anchor="ctr"/>
            <a:lstStyle/>
            <a:p>
              <a:pPr algn="ctr">
                <a:lnSpc>
                  <a:spcPts val="1680"/>
                </a:lnSpc>
              </a:pPr>
              <a:endParaRPr/>
            </a:p>
          </p:txBody>
        </p:sp>
      </p:grpSp>
      <p:pic>
        <p:nvPicPr>
          <p:cNvPr id="27" name="Picture 26">
            <a:extLst>
              <a:ext uri="{FF2B5EF4-FFF2-40B4-BE49-F238E27FC236}">
                <a16:creationId xmlns:a16="http://schemas.microsoft.com/office/drawing/2014/main" id="{80CDA71C-25ED-36E8-A8CD-99B312307A2C}"/>
              </a:ext>
            </a:extLst>
          </p:cNvPr>
          <p:cNvPicPr>
            <a:picLocks noChangeAspect="1"/>
          </p:cNvPicPr>
          <p:nvPr/>
        </p:nvPicPr>
        <p:blipFill>
          <a:blip r:embed="rId7"/>
          <a:srcRect r="36608"/>
          <a:stretch>
            <a:fillRect/>
          </a:stretch>
        </p:blipFill>
        <p:spPr>
          <a:xfrm>
            <a:off x="8341199" y="1746101"/>
            <a:ext cx="6441601" cy="461858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dirty="0"/>
          </a:p>
        </p:txBody>
      </p:sp>
      <p:sp>
        <p:nvSpPr>
          <p:cNvPr id="3" name="AutoShape 3"/>
          <p:cNvSpPr/>
          <p:nvPr/>
        </p:nvSpPr>
        <p:spPr>
          <a:xfrm>
            <a:off x="6705600" y="3025889"/>
            <a:ext cx="3348434" cy="9175"/>
          </a:xfrm>
          <a:prstGeom prst="rect">
            <a:avLst/>
          </a:prstGeom>
          <a:solidFill>
            <a:srgbClr val="0E1B3F"/>
          </a:solidFill>
        </p:spPr>
        <p:txBody>
          <a:bodyPr/>
          <a:lstStyle/>
          <a:p>
            <a:endParaRPr lang="en-US"/>
          </a:p>
        </p:txBody>
      </p:sp>
      <p:sp>
        <p:nvSpPr>
          <p:cNvPr id="4" name="AutoShape 4"/>
          <p:cNvSpPr/>
          <p:nvPr/>
        </p:nvSpPr>
        <p:spPr>
          <a:xfrm>
            <a:off x="10363200" y="3035065"/>
            <a:ext cx="3348434" cy="9175"/>
          </a:xfrm>
          <a:prstGeom prst="rect">
            <a:avLst/>
          </a:prstGeom>
          <a:solidFill>
            <a:srgbClr val="0E1B3F"/>
          </a:solidFill>
        </p:spPr>
        <p:txBody>
          <a:bodyPr/>
          <a:lstStyle/>
          <a:p>
            <a:endParaRPr lang="en-US"/>
          </a:p>
        </p:txBody>
      </p:sp>
      <p:sp>
        <p:nvSpPr>
          <p:cNvPr id="5" name="AutoShape 5"/>
          <p:cNvSpPr/>
          <p:nvPr/>
        </p:nvSpPr>
        <p:spPr>
          <a:xfrm>
            <a:off x="14179247" y="3025889"/>
            <a:ext cx="3348434" cy="9175"/>
          </a:xfrm>
          <a:prstGeom prst="rect">
            <a:avLst/>
          </a:prstGeom>
          <a:solidFill>
            <a:srgbClr val="0E1B3F"/>
          </a:solidFill>
        </p:spPr>
        <p:txBody>
          <a:bodyPr/>
          <a:lstStyle/>
          <a:p>
            <a:endParaRPr lang="en-US"/>
          </a:p>
        </p:txBody>
      </p:sp>
      <p:sp>
        <p:nvSpPr>
          <p:cNvPr id="6" name="AutoShape 6"/>
          <p:cNvSpPr/>
          <p:nvPr/>
        </p:nvSpPr>
        <p:spPr>
          <a:xfrm>
            <a:off x="14179247" y="4843172"/>
            <a:ext cx="3348434" cy="9175"/>
          </a:xfrm>
          <a:prstGeom prst="rect">
            <a:avLst/>
          </a:prstGeom>
          <a:solidFill>
            <a:srgbClr val="0E1B3F"/>
          </a:solidFill>
        </p:spPr>
        <p:txBody>
          <a:bodyPr/>
          <a:lstStyle/>
          <a:p>
            <a:endParaRPr lang="en-US"/>
          </a:p>
        </p:txBody>
      </p:sp>
      <p:sp>
        <p:nvSpPr>
          <p:cNvPr id="7" name="Freeform 7"/>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8" name="AutoShape 8"/>
          <p:cNvSpPr/>
          <p:nvPr/>
        </p:nvSpPr>
        <p:spPr>
          <a:xfrm>
            <a:off x="13904229" y="9249125"/>
            <a:ext cx="3348434" cy="9175"/>
          </a:xfrm>
          <a:prstGeom prst="rect">
            <a:avLst/>
          </a:prstGeom>
          <a:solidFill>
            <a:srgbClr val="0E1B3F"/>
          </a:solidFill>
        </p:spPr>
        <p:txBody>
          <a:bodyPr/>
          <a:lstStyle/>
          <a:p>
            <a:endParaRPr lang="en-US"/>
          </a:p>
        </p:txBody>
      </p:sp>
      <p:grpSp>
        <p:nvGrpSpPr>
          <p:cNvPr id="9" name="Group 9"/>
          <p:cNvGrpSpPr/>
          <p:nvPr/>
        </p:nvGrpSpPr>
        <p:grpSpPr>
          <a:xfrm>
            <a:off x="6882624" y="3273190"/>
            <a:ext cx="3980602" cy="4183335"/>
            <a:chOff x="0" y="0"/>
            <a:chExt cx="1048389" cy="1101784"/>
          </a:xfrm>
        </p:grpSpPr>
        <p:sp>
          <p:nvSpPr>
            <p:cNvPr id="10" name="Freeform 10"/>
            <p:cNvSpPr/>
            <p:nvPr/>
          </p:nvSpPr>
          <p:spPr>
            <a:xfrm>
              <a:off x="0" y="0"/>
              <a:ext cx="1048389" cy="1101784"/>
            </a:xfrm>
            <a:custGeom>
              <a:avLst/>
              <a:gdLst/>
              <a:ahLst/>
              <a:cxnLst/>
              <a:rect l="l" t="t" r="r" b="b"/>
              <a:pathLst>
                <a:path w="1048389" h="1101784">
                  <a:moveTo>
                    <a:pt x="0" y="0"/>
                  </a:moveTo>
                  <a:lnTo>
                    <a:pt x="1048389" y="0"/>
                  </a:lnTo>
                  <a:lnTo>
                    <a:pt x="1048389" y="1101784"/>
                  </a:lnTo>
                  <a:lnTo>
                    <a:pt x="0" y="1101784"/>
                  </a:lnTo>
                  <a:close/>
                </a:path>
              </a:pathLst>
            </a:custGeom>
            <a:solidFill>
              <a:srgbClr val="FFCD0A"/>
            </a:solidFill>
          </p:spPr>
          <p:txBody>
            <a:bodyPr/>
            <a:lstStyle/>
            <a:p>
              <a:endParaRPr lang="en-US"/>
            </a:p>
          </p:txBody>
        </p:sp>
        <p:sp>
          <p:nvSpPr>
            <p:cNvPr id="11" name="TextBox 11"/>
            <p:cNvSpPr txBox="1"/>
            <p:nvPr/>
          </p:nvSpPr>
          <p:spPr>
            <a:xfrm>
              <a:off x="0" y="0"/>
              <a:ext cx="1048389" cy="1101784"/>
            </a:xfrm>
            <a:prstGeom prst="rect">
              <a:avLst/>
            </a:prstGeom>
          </p:spPr>
          <p:txBody>
            <a:bodyPr lIns="50800" tIns="50800" rIns="50800" bIns="50800" rtlCol="0" anchor="ctr"/>
            <a:lstStyle/>
            <a:p>
              <a:pPr algn="ctr">
                <a:lnSpc>
                  <a:spcPts val="1680"/>
                </a:lnSpc>
              </a:pPr>
              <a:endParaRPr/>
            </a:p>
          </p:txBody>
        </p:sp>
      </p:grpSp>
      <p:sp>
        <p:nvSpPr>
          <p:cNvPr id="12" name="Freeform 12"/>
          <p:cNvSpPr/>
          <p:nvPr/>
        </p:nvSpPr>
        <p:spPr>
          <a:xfrm>
            <a:off x="7108579" y="3501477"/>
            <a:ext cx="6266719" cy="5757395"/>
          </a:xfrm>
          <a:custGeom>
            <a:avLst/>
            <a:gdLst/>
            <a:ahLst/>
            <a:cxnLst/>
            <a:rect l="l" t="t" r="r" b="b"/>
            <a:pathLst>
              <a:path w="6266719" h="5757395">
                <a:moveTo>
                  <a:pt x="0" y="0"/>
                </a:moveTo>
                <a:lnTo>
                  <a:pt x="6266719" y="0"/>
                </a:lnTo>
                <a:lnTo>
                  <a:pt x="6266719" y="5757395"/>
                </a:lnTo>
                <a:lnTo>
                  <a:pt x="0" y="5757395"/>
                </a:lnTo>
                <a:lnTo>
                  <a:pt x="0" y="0"/>
                </a:lnTo>
                <a:close/>
              </a:path>
            </a:pathLst>
          </a:custGeom>
          <a:blipFill>
            <a:blip r:embed="rId4"/>
            <a:stretch>
              <a:fillRect t="-5360" b="-220"/>
            </a:stretch>
          </a:blipFill>
        </p:spPr>
        <p:txBody>
          <a:bodyPr/>
          <a:lstStyle/>
          <a:p>
            <a:endParaRPr lang="en-US"/>
          </a:p>
        </p:txBody>
      </p:sp>
      <p:sp>
        <p:nvSpPr>
          <p:cNvPr id="13" name="TextBox 13"/>
          <p:cNvSpPr txBox="1"/>
          <p:nvPr/>
        </p:nvSpPr>
        <p:spPr>
          <a:xfrm>
            <a:off x="766705" y="646303"/>
            <a:ext cx="5825441" cy="2152650"/>
          </a:xfrm>
          <a:prstGeom prst="rect">
            <a:avLst/>
          </a:prstGeom>
        </p:spPr>
        <p:txBody>
          <a:bodyPr lIns="0" tIns="0" rIns="0" bIns="0" rtlCol="0" anchor="t">
            <a:spAutoFit/>
          </a:bodyPr>
          <a:lstStyle/>
          <a:p>
            <a:pPr marL="0" lvl="0" indent="0" algn="l">
              <a:lnSpc>
                <a:spcPts val="8400"/>
              </a:lnSpc>
            </a:pPr>
            <a:r>
              <a:rPr lang="en-US" sz="7000" b="1" spc="-210">
                <a:solidFill>
                  <a:srgbClr val="0E1B3F"/>
                </a:solidFill>
                <a:latin typeface="Public Sans Bold"/>
                <a:ea typeface="Public Sans Bold"/>
                <a:cs typeface="Public Sans Bold"/>
                <a:sym typeface="Public Sans Bold"/>
              </a:rPr>
              <a:t>Going Further with Satellite</a:t>
            </a:r>
          </a:p>
        </p:txBody>
      </p:sp>
      <p:sp>
        <p:nvSpPr>
          <p:cNvPr id="14" name="TextBox 14"/>
          <p:cNvSpPr txBox="1"/>
          <p:nvPr/>
        </p:nvSpPr>
        <p:spPr>
          <a:xfrm>
            <a:off x="265556" y="3293045"/>
            <a:ext cx="6050974" cy="6005830"/>
          </a:xfrm>
          <a:prstGeom prst="rect">
            <a:avLst/>
          </a:prstGeom>
        </p:spPr>
        <p:txBody>
          <a:bodyPr lIns="0" tIns="0" rIns="0" bIns="0" rtlCol="0" anchor="t">
            <a:spAutoFit/>
          </a:bodyPr>
          <a:lstStyle/>
          <a:p>
            <a:pPr marL="561337" lvl="1" indent="-280669" algn="just">
              <a:lnSpc>
                <a:spcPts val="3379"/>
              </a:lnSpc>
              <a:buFont typeface="Arial"/>
              <a:buChar char="•"/>
            </a:pPr>
            <a:r>
              <a:rPr lang="en-US" sz="2599">
                <a:solidFill>
                  <a:srgbClr val="0E1B3F"/>
                </a:solidFill>
                <a:latin typeface="Public Sans"/>
                <a:ea typeface="Public Sans"/>
                <a:cs typeface="Public Sans"/>
                <a:sym typeface="Public Sans"/>
              </a:rPr>
              <a:t>The Yaqara Satellite Hub has been a key part of Telecom Fiji's network infrastructure, providing essential connectivity for over 20 years.</a:t>
            </a:r>
          </a:p>
          <a:p>
            <a:pPr algn="just">
              <a:lnSpc>
                <a:spcPts val="3379"/>
              </a:lnSpc>
            </a:pPr>
            <a:endParaRPr lang="en-US" sz="2599">
              <a:solidFill>
                <a:srgbClr val="0E1B3F"/>
              </a:solidFill>
              <a:latin typeface="Public Sans"/>
              <a:ea typeface="Public Sans"/>
              <a:cs typeface="Public Sans"/>
              <a:sym typeface="Public Sans"/>
            </a:endParaRPr>
          </a:p>
          <a:p>
            <a:pPr marL="561337" lvl="1" indent="-280669" algn="just">
              <a:lnSpc>
                <a:spcPts val="3379"/>
              </a:lnSpc>
              <a:buFont typeface="Arial"/>
              <a:buChar char="•"/>
            </a:pPr>
            <a:r>
              <a:rPr lang="en-US" sz="2599">
                <a:solidFill>
                  <a:srgbClr val="0E1B3F"/>
                </a:solidFill>
                <a:latin typeface="Public Sans"/>
                <a:ea typeface="Public Sans"/>
                <a:cs typeface="Public Sans"/>
                <a:sym typeface="Public Sans"/>
              </a:rPr>
              <a:t>It has played a crucial role in bridging the digital divide, ensuring reliable communication, especially in remote areas of Fiji.</a:t>
            </a:r>
          </a:p>
          <a:p>
            <a:pPr algn="just">
              <a:lnSpc>
                <a:spcPts val="3379"/>
              </a:lnSpc>
            </a:pPr>
            <a:endParaRPr lang="en-US" sz="2599">
              <a:solidFill>
                <a:srgbClr val="0E1B3F"/>
              </a:solidFill>
              <a:latin typeface="Public Sans"/>
              <a:ea typeface="Public Sans"/>
              <a:cs typeface="Public Sans"/>
              <a:sym typeface="Public Sans"/>
            </a:endParaRPr>
          </a:p>
          <a:p>
            <a:pPr marL="561337" lvl="1" indent="-280669" algn="just">
              <a:lnSpc>
                <a:spcPts val="3379"/>
              </a:lnSpc>
              <a:buFont typeface="Arial"/>
              <a:buChar char="•"/>
            </a:pPr>
            <a:r>
              <a:rPr lang="en-US" sz="2599">
                <a:solidFill>
                  <a:srgbClr val="0E1B3F"/>
                </a:solidFill>
                <a:latin typeface="Public Sans"/>
                <a:ea typeface="Public Sans"/>
                <a:cs typeface="Public Sans"/>
                <a:sym typeface="Public Sans"/>
              </a:rPr>
              <a:t>Telecom Fiji uses the hub to offer satellite-based solutions such as broadband internet, telephony, and data services across the country.</a:t>
            </a:r>
          </a:p>
        </p:txBody>
      </p:sp>
      <p:sp>
        <p:nvSpPr>
          <p:cNvPr id="15" name="TextBox 15"/>
          <p:cNvSpPr txBox="1"/>
          <p:nvPr/>
        </p:nvSpPr>
        <p:spPr>
          <a:xfrm>
            <a:off x="6705600" y="2177534"/>
            <a:ext cx="3348434" cy="575425"/>
          </a:xfrm>
          <a:prstGeom prst="rect">
            <a:avLst/>
          </a:prstGeom>
        </p:spPr>
        <p:txBody>
          <a:bodyPr lIns="0" tIns="0" rIns="0" bIns="0" rtlCol="0" anchor="t">
            <a:spAutoFit/>
          </a:bodyPr>
          <a:lstStyle/>
          <a:p>
            <a:pPr marL="0" lvl="0" indent="0" algn="l">
              <a:lnSpc>
                <a:spcPts val="2254"/>
              </a:lnSpc>
            </a:pPr>
            <a:r>
              <a:rPr lang="en-US" sz="1733" b="1" spc="-52" dirty="0">
                <a:solidFill>
                  <a:srgbClr val="0E1B3F"/>
                </a:solidFill>
                <a:latin typeface="Public Sans Bold"/>
                <a:ea typeface="Public Sans Bold"/>
                <a:cs typeface="Public Sans Bold"/>
                <a:sym typeface="Public Sans Bold"/>
              </a:rPr>
              <a:t>Hub was officially opened by Late Hon. </a:t>
            </a:r>
            <a:r>
              <a:rPr lang="en-US" sz="1733" b="1" spc="-52" dirty="0" err="1">
                <a:solidFill>
                  <a:srgbClr val="0E1B3F"/>
                </a:solidFill>
                <a:latin typeface="Public Sans Bold"/>
                <a:ea typeface="Public Sans Bold"/>
                <a:cs typeface="Public Sans Bold"/>
                <a:sym typeface="Public Sans Bold"/>
              </a:rPr>
              <a:t>Mr</a:t>
            </a:r>
            <a:r>
              <a:rPr lang="en-US" sz="1733" b="1" spc="-52" dirty="0">
                <a:solidFill>
                  <a:srgbClr val="0E1B3F"/>
                </a:solidFill>
                <a:latin typeface="Public Sans Bold"/>
                <a:ea typeface="Public Sans Bold"/>
                <a:cs typeface="Public Sans Bold"/>
                <a:sym typeface="Public Sans Bold"/>
              </a:rPr>
              <a:t> </a:t>
            </a:r>
            <a:r>
              <a:rPr lang="en-US" sz="1733" b="1" spc="-52" dirty="0" err="1">
                <a:solidFill>
                  <a:srgbClr val="0E1B3F"/>
                </a:solidFill>
                <a:latin typeface="Public Sans Bold"/>
                <a:ea typeface="Public Sans Bold"/>
                <a:cs typeface="Public Sans Bold"/>
                <a:sym typeface="Public Sans Bold"/>
              </a:rPr>
              <a:t>Laisenia</a:t>
            </a:r>
            <a:r>
              <a:rPr lang="en-US" sz="1733" b="1" spc="-52" dirty="0">
                <a:solidFill>
                  <a:srgbClr val="0E1B3F"/>
                </a:solidFill>
                <a:latin typeface="Public Sans Bold"/>
                <a:ea typeface="Public Sans Bold"/>
                <a:cs typeface="Public Sans Bold"/>
                <a:sym typeface="Public Sans Bold"/>
              </a:rPr>
              <a:t> Qarase</a:t>
            </a:r>
          </a:p>
        </p:txBody>
      </p:sp>
      <p:sp>
        <p:nvSpPr>
          <p:cNvPr id="16" name="TextBox 16"/>
          <p:cNvSpPr txBox="1"/>
          <p:nvPr/>
        </p:nvSpPr>
        <p:spPr>
          <a:xfrm>
            <a:off x="10363200" y="2171700"/>
            <a:ext cx="3456891" cy="575425"/>
          </a:xfrm>
          <a:prstGeom prst="rect">
            <a:avLst/>
          </a:prstGeom>
        </p:spPr>
        <p:txBody>
          <a:bodyPr lIns="0" tIns="0" rIns="0" bIns="0" rtlCol="0" anchor="t">
            <a:spAutoFit/>
          </a:bodyPr>
          <a:lstStyle/>
          <a:p>
            <a:pPr marL="0" lvl="0" indent="0" algn="l">
              <a:lnSpc>
                <a:spcPts val="2254"/>
              </a:lnSpc>
            </a:pPr>
            <a:r>
              <a:rPr lang="en-US" sz="1733" b="1" spc="-52" dirty="0">
                <a:solidFill>
                  <a:srgbClr val="0E1B3F"/>
                </a:solidFill>
                <a:latin typeface="Public Sans Bold"/>
                <a:ea typeface="Public Sans Bold"/>
                <a:cs typeface="Public Sans Bold"/>
                <a:sym typeface="Public Sans Bold"/>
              </a:rPr>
              <a:t>Agreement was signed with Gilat to upgrade the Hub to “Sky Edge 1”</a:t>
            </a:r>
          </a:p>
        </p:txBody>
      </p:sp>
      <p:sp>
        <p:nvSpPr>
          <p:cNvPr id="17" name="TextBox 17"/>
          <p:cNvSpPr txBox="1"/>
          <p:nvPr/>
        </p:nvSpPr>
        <p:spPr>
          <a:xfrm>
            <a:off x="14181788" y="2166094"/>
            <a:ext cx="3596337" cy="575425"/>
          </a:xfrm>
          <a:prstGeom prst="rect">
            <a:avLst/>
          </a:prstGeom>
        </p:spPr>
        <p:txBody>
          <a:bodyPr lIns="0" tIns="0" rIns="0" bIns="0" rtlCol="0" anchor="t">
            <a:spAutoFit/>
          </a:bodyPr>
          <a:lstStyle/>
          <a:p>
            <a:pPr marL="0" lvl="0" indent="0" algn="l">
              <a:lnSpc>
                <a:spcPts val="2254"/>
              </a:lnSpc>
            </a:pPr>
            <a:r>
              <a:rPr lang="en-US" sz="1733" b="1" spc="-52" dirty="0">
                <a:solidFill>
                  <a:srgbClr val="0E1B3F"/>
                </a:solidFill>
                <a:latin typeface="Public Sans Bold"/>
                <a:ea typeface="Public Sans Bold"/>
                <a:cs typeface="Public Sans Bold"/>
                <a:sym typeface="Public Sans Bold"/>
              </a:rPr>
              <a:t>The Hub was upgraded to “Sky Edge 2”. Improving existing capabilities</a:t>
            </a:r>
          </a:p>
        </p:txBody>
      </p:sp>
      <p:sp>
        <p:nvSpPr>
          <p:cNvPr id="18" name="TextBox 18"/>
          <p:cNvSpPr txBox="1"/>
          <p:nvPr/>
        </p:nvSpPr>
        <p:spPr>
          <a:xfrm>
            <a:off x="14124891" y="3695700"/>
            <a:ext cx="3348434" cy="859860"/>
          </a:xfrm>
          <a:prstGeom prst="rect">
            <a:avLst/>
          </a:prstGeom>
        </p:spPr>
        <p:txBody>
          <a:bodyPr lIns="0" tIns="0" rIns="0" bIns="0" rtlCol="0" anchor="t">
            <a:spAutoFit/>
          </a:bodyPr>
          <a:lstStyle/>
          <a:p>
            <a:pPr marL="0" lvl="0" indent="0" algn="l">
              <a:lnSpc>
                <a:spcPts val="2254"/>
              </a:lnSpc>
            </a:pPr>
            <a:r>
              <a:rPr lang="en-US" sz="1733" b="1" spc="-52" dirty="0">
                <a:solidFill>
                  <a:srgbClr val="0E1B3F"/>
                </a:solidFill>
                <a:latin typeface="Public Sans Bold"/>
                <a:ea typeface="Public Sans Bold"/>
                <a:cs typeface="Public Sans Bold"/>
                <a:sym typeface="Public Sans Bold"/>
              </a:rPr>
              <a:t>Partnership was formed with </a:t>
            </a:r>
            <a:r>
              <a:rPr lang="en-US" sz="1733" b="1" spc="-52" dirty="0" err="1">
                <a:solidFill>
                  <a:srgbClr val="0E1B3F"/>
                </a:solidFill>
                <a:latin typeface="Public Sans Bold"/>
                <a:ea typeface="Public Sans Bold"/>
                <a:cs typeface="Public Sans Bold"/>
                <a:sym typeface="Public Sans Bold"/>
              </a:rPr>
              <a:t>Kacific</a:t>
            </a:r>
            <a:r>
              <a:rPr lang="en-US" sz="1733" b="1" spc="-52" dirty="0">
                <a:solidFill>
                  <a:srgbClr val="0E1B3F"/>
                </a:solidFill>
                <a:latin typeface="Public Sans Bold"/>
                <a:ea typeface="Public Sans Bold"/>
                <a:cs typeface="Public Sans Bold"/>
                <a:sym typeface="Public Sans Bold"/>
              </a:rPr>
              <a:t> to strengthen Telecom Fiji’s satellite offering capacity.</a:t>
            </a:r>
          </a:p>
        </p:txBody>
      </p:sp>
      <p:sp>
        <p:nvSpPr>
          <p:cNvPr id="19" name="TextBox 19"/>
          <p:cNvSpPr txBox="1"/>
          <p:nvPr/>
        </p:nvSpPr>
        <p:spPr>
          <a:xfrm>
            <a:off x="14124891" y="5584228"/>
            <a:ext cx="3348434" cy="862159"/>
          </a:xfrm>
          <a:prstGeom prst="rect">
            <a:avLst/>
          </a:prstGeom>
        </p:spPr>
        <p:txBody>
          <a:bodyPr lIns="0" tIns="0" rIns="0" bIns="0" rtlCol="0" anchor="t">
            <a:spAutoFit/>
          </a:bodyPr>
          <a:lstStyle/>
          <a:p>
            <a:pPr marL="0" lvl="0" indent="0" algn="l">
              <a:lnSpc>
                <a:spcPts val="2254"/>
              </a:lnSpc>
            </a:pPr>
            <a:r>
              <a:rPr lang="en-US" sz="1733" b="1" spc="-52" dirty="0">
                <a:solidFill>
                  <a:srgbClr val="0E1B3F"/>
                </a:solidFill>
                <a:latin typeface="Public Sans Bold"/>
                <a:ea typeface="Public Sans Bold"/>
                <a:cs typeface="Public Sans Bold"/>
                <a:sym typeface="Public Sans Bold"/>
              </a:rPr>
              <a:t>Telecom Fiji became </a:t>
            </a:r>
            <a:r>
              <a:rPr lang="en-US" sz="1733" b="1" spc="-52" dirty="0" err="1">
                <a:solidFill>
                  <a:srgbClr val="0E1B3F"/>
                </a:solidFill>
                <a:latin typeface="Public Sans Bold"/>
                <a:ea typeface="Public Sans Bold"/>
                <a:cs typeface="Public Sans Bold"/>
                <a:sym typeface="Public Sans Bold"/>
              </a:rPr>
              <a:t>authorised</a:t>
            </a:r>
            <a:r>
              <a:rPr lang="en-US" sz="1733" b="1" spc="-52" dirty="0">
                <a:solidFill>
                  <a:srgbClr val="0E1B3F"/>
                </a:solidFill>
                <a:latin typeface="Public Sans Bold"/>
                <a:ea typeface="Public Sans Bold"/>
                <a:cs typeface="Public Sans Bold"/>
                <a:sym typeface="Public Sans Bold"/>
              </a:rPr>
              <a:t> resellers for the Starlink satellite portfolio. </a:t>
            </a:r>
          </a:p>
        </p:txBody>
      </p:sp>
      <p:sp>
        <p:nvSpPr>
          <p:cNvPr id="20" name="TextBox 20"/>
          <p:cNvSpPr txBox="1"/>
          <p:nvPr/>
        </p:nvSpPr>
        <p:spPr>
          <a:xfrm>
            <a:off x="6705600" y="1694853"/>
            <a:ext cx="3348434" cy="402054"/>
          </a:xfrm>
          <a:prstGeom prst="rect">
            <a:avLst/>
          </a:prstGeom>
        </p:spPr>
        <p:txBody>
          <a:bodyPr lIns="0" tIns="0" rIns="0" bIns="0" rtlCol="0" anchor="t">
            <a:spAutoFit/>
          </a:bodyPr>
          <a:lstStyle/>
          <a:p>
            <a:pPr marL="0" lvl="0" indent="0" algn="l">
              <a:lnSpc>
                <a:spcPts val="3130"/>
              </a:lnSpc>
            </a:pPr>
            <a:r>
              <a:rPr lang="en-US" sz="2408" b="1" spc="-72" dirty="0">
                <a:solidFill>
                  <a:srgbClr val="0E1B3F"/>
                </a:solidFill>
                <a:latin typeface="Public Sans Bold"/>
                <a:ea typeface="Public Sans Bold"/>
                <a:cs typeface="Public Sans Bold"/>
                <a:sym typeface="Public Sans Bold"/>
              </a:rPr>
              <a:t>2004</a:t>
            </a:r>
          </a:p>
        </p:txBody>
      </p:sp>
      <p:sp>
        <p:nvSpPr>
          <p:cNvPr id="21" name="TextBox 21"/>
          <p:cNvSpPr txBox="1"/>
          <p:nvPr/>
        </p:nvSpPr>
        <p:spPr>
          <a:xfrm>
            <a:off x="10363200" y="1714500"/>
            <a:ext cx="3348434" cy="402054"/>
          </a:xfrm>
          <a:prstGeom prst="rect">
            <a:avLst/>
          </a:prstGeom>
        </p:spPr>
        <p:txBody>
          <a:bodyPr lIns="0" tIns="0" rIns="0" bIns="0" rtlCol="0" anchor="t">
            <a:spAutoFit/>
          </a:bodyPr>
          <a:lstStyle/>
          <a:p>
            <a:pPr marL="0" lvl="0" indent="0" algn="l">
              <a:lnSpc>
                <a:spcPts val="3130"/>
              </a:lnSpc>
            </a:pPr>
            <a:r>
              <a:rPr lang="en-US" sz="2408" b="1" spc="-72" dirty="0">
                <a:solidFill>
                  <a:srgbClr val="0E1B3F"/>
                </a:solidFill>
                <a:latin typeface="Public Sans Bold"/>
                <a:ea typeface="Public Sans Bold"/>
                <a:cs typeface="Public Sans Bold"/>
                <a:sym typeface="Public Sans Bold"/>
              </a:rPr>
              <a:t>2006</a:t>
            </a:r>
          </a:p>
        </p:txBody>
      </p:sp>
      <p:sp>
        <p:nvSpPr>
          <p:cNvPr id="22" name="TextBox 22"/>
          <p:cNvSpPr txBox="1"/>
          <p:nvPr/>
        </p:nvSpPr>
        <p:spPr>
          <a:xfrm>
            <a:off x="14124891" y="1724480"/>
            <a:ext cx="3348434" cy="402054"/>
          </a:xfrm>
          <a:prstGeom prst="rect">
            <a:avLst/>
          </a:prstGeom>
        </p:spPr>
        <p:txBody>
          <a:bodyPr lIns="0" tIns="0" rIns="0" bIns="0" rtlCol="0" anchor="t">
            <a:spAutoFit/>
          </a:bodyPr>
          <a:lstStyle/>
          <a:p>
            <a:pPr marL="0" lvl="0" indent="0" algn="l">
              <a:lnSpc>
                <a:spcPts val="3130"/>
              </a:lnSpc>
            </a:pPr>
            <a:r>
              <a:rPr lang="en-US" sz="2408" b="1" spc="-72" dirty="0">
                <a:solidFill>
                  <a:srgbClr val="0E1B3F"/>
                </a:solidFill>
                <a:latin typeface="Public Sans Bold"/>
                <a:ea typeface="Public Sans Bold"/>
                <a:cs typeface="Public Sans Bold"/>
                <a:sym typeface="Public Sans Bold"/>
              </a:rPr>
              <a:t>2017</a:t>
            </a:r>
          </a:p>
        </p:txBody>
      </p:sp>
      <p:sp>
        <p:nvSpPr>
          <p:cNvPr id="23" name="TextBox 23"/>
          <p:cNvSpPr txBox="1"/>
          <p:nvPr/>
        </p:nvSpPr>
        <p:spPr>
          <a:xfrm>
            <a:off x="14124891" y="3293045"/>
            <a:ext cx="3348434" cy="402054"/>
          </a:xfrm>
          <a:prstGeom prst="rect">
            <a:avLst/>
          </a:prstGeom>
        </p:spPr>
        <p:txBody>
          <a:bodyPr lIns="0" tIns="0" rIns="0" bIns="0" rtlCol="0" anchor="t">
            <a:spAutoFit/>
          </a:bodyPr>
          <a:lstStyle/>
          <a:p>
            <a:pPr marL="0" lvl="0" indent="0" algn="l">
              <a:lnSpc>
                <a:spcPts val="3130"/>
              </a:lnSpc>
            </a:pPr>
            <a:r>
              <a:rPr lang="en-US" sz="2408" b="1" spc="-72" dirty="0">
                <a:solidFill>
                  <a:srgbClr val="0E1B3F"/>
                </a:solidFill>
                <a:latin typeface="Public Sans Bold"/>
                <a:ea typeface="Public Sans Bold"/>
                <a:cs typeface="Public Sans Bold"/>
                <a:sym typeface="Public Sans Bold"/>
              </a:rPr>
              <a:t>2020</a:t>
            </a:r>
          </a:p>
        </p:txBody>
      </p:sp>
      <p:sp>
        <p:nvSpPr>
          <p:cNvPr id="24" name="TextBox 24"/>
          <p:cNvSpPr txBox="1"/>
          <p:nvPr/>
        </p:nvSpPr>
        <p:spPr>
          <a:xfrm>
            <a:off x="14179247" y="5130384"/>
            <a:ext cx="3348434" cy="402054"/>
          </a:xfrm>
          <a:prstGeom prst="rect">
            <a:avLst/>
          </a:prstGeom>
        </p:spPr>
        <p:txBody>
          <a:bodyPr lIns="0" tIns="0" rIns="0" bIns="0" rtlCol="0" anchor="t">
            <a:spAutoFit/>
          </a:bodyPr>
          <a:lstStyle/>
          <a:p>
            <a:pPr marL="0" lvl="0" indent="0" algn="l">
              <a:lnSpc>
                <a:spcPts val="3130"/>
              </a:lnSpc>
            </a:pPr>
            <a:r>
              <a:rPr lang="en-US" sz="2408" b="1" spc="-72" dirty="0">
                <a:solidFill>
                  <a:srgbClr val="0E1B3F"/>
                </a:solidFill>
                <a:latin typeface="Public Sans Bold"/>
                <a:ea typeface="Public Sans Bold"/>
                <a:cs typeface="Public Sans Bold"/>
                <a:sym typeface="Public Sans Bold"/>
              </a:rPr>
              <a:t>2024</a:t>
            </a:r>
          </a:p>
        </p:txBody>
      </p:sp>
      <p:sp>
        <p:nvSpPr>
          <p:cNvPr id="25" name="TextBox 25"/>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26" name="Freeform 26"/>
          <p:cNvSpPr/>
          <p:nvPr/>
        </p:nvSpPr>
        <p:spPr>
          <a:xfrm>
            <a:off x="0" y="10151739"/>
            <a:ext cx="18288000" cy="135261"/>
          </a:xfrm>
          <a:custGeom>
            <a:avLst/>
            <a:gdLst/>
            <a:ahLst/>
            <a:cxnLst/>
            <a:rect l="l" t="t" r="r" b="b"/>
            <a:pathLst>
              <a:path w="18288000" h="135261">
                <a:moveTo>
                  <a:pt x="0" y="0"/>
                </a:moveTo>
                <a:lnTo>
                  <a:pt x="18288000" y="0"/>
                </a:lnTo>
                <a:lnTo>
                  <a:pt x="18288000" y="135261"/>
                </a:lnTo>
                <a:lnTo>
                  <a:pt x="0" y="135261"/>
                </a:lnTo>
                <a:lnTo>
                  <a:pt x="0" y="0"/>
                </a:lnTo>
                <a:close/>
              </a:path>
            </a:pathLst>
          </a:custGeom>
          <a:blipFill>
            <a:blip r:embed="rId5"/>
            <a:stretch>
              <a:fillRect l="-234676" t="-75670250" b="-34595348"/>
            </a:stretch>
          </a:blipFill>
        </p:spPr>
        <p:txBody>
          <a:bodyPr/>
          <a:lstStyle/>
          <a:p>
            <a:endParaRPr lang="en-US"/>
          </a:p>
        </p:txBody>
      </p:sp>
      <p:grpSp>
        <p:nvGrpSpPr>
          <p:cNvPr id="27" name="Group 27"/>
          <p:cNvGrpSpPr/>
          <p:nvPr/>
        </p:nvGrpSpPr>
        <p:grpSpPr>
          <a:xfrm>
            <a:off x="0" y="10131454"/>
            <a:ext cx="18288000" cy="155546"/>
            <a:chOff x="0" y="0"/>
            <a:chExt cx="4816593" cy="40967"/>
          </a:xfrm>
        </p:grpSpPr>
        <p:sp>
          <p:nvSpPr>
            <p:cNvPr id="28" name="Freeform 28"/>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29" name="TextBox 29"/>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30" name="Group 30"/>
          <p:cNvGrpSpPr/>
          <p:nvPr/>
        </p:nvGrpSpPr>
        <p:grpSpPr>
          <a:xfrm>
            <a:off x="0" y="6461779"/>
            <a:ext cx="110044" cy="1518868"/>
            <a:chOff x="0" y="0"/>
            <a:chExt cx="28983" cy="400031"/>
          </a:xfrm>
        </p:grpSpPr>
        <p:sp>
          <p:nvSpPr>
            <p:cNvPr id="31" name="Freeform 31"/>
            <p:cNvSpPr/>
            <p:nvPr/>
          </p:nvSpPr>
          <p:spPr>
            <a:xfrm>
              <a:off x="0" y="0"/>
              <a:ext cx="28983" cy="400031"/>
            </a:xfrm>
            <a:custGeom>
              <a:avLst/>
              <a:gdLst/>
              <a:ahLst/>
              <a:cxnLst/>
              <a:rect l="l" t="t" r="r" b="b"/>
              <a:pathLst>
                <a:path w="28983" h="400031">
                  <a:moveTo>
                    <a:pt x="0" y="0"/>
                  </a:moveTo>
                  <a:lnTo>
                    <a:pt x="28983" y="0"/>
                  </a:lnTo>
                  <a:lnTo>
                    <a:pt x="28983" y="400031"/>
                  </a:lnTo>
                  <a:lnTo>
                    <a:pt x="0" y="400031"/>
                  </a:lnTo>
                  <a:close/>
                </a:path>
              </a:pathLst>
            </a:custGeom>
            <a:solidFill>
              <a:srgbClr val="FFCD0A"/>
            </a:solidFill>
          </p:spPr>
          <p:txBody>
            <a:bodyPr/>
            <a:lstStyle/>
            <a:p>
              <a:endParaRPr lang="en-US"/>
            </a:p>
          </p:txBody>
        </p:sp>
        <p:sp>
          <p:nvSpPr>
            <p:cNvPr id="32" name="TextBox 32"/>
            <p:cNvSpPr txBox="1"/>
            <p:nvPr/>
          </p:nvSpPr>
          <p:spPr>
            <a:xfrm>
              <a:off x="0" y="0"/>
              <a:ext cx="28983" cy="400031"/>
            </a:xfrm>
            <a:prstGeom prst="rect">
              <a:avLst/>
            </a:prstGeom>
          </p:spPr>
          <p:txBody>
            <a:bodyPr lIns="50800" tIns="50800" rIns="50800" bIns="50800" rtlCol="0" anchor="ctr"/>
            <a:lstStyle/>
            <a:p>
              <a:pPr algn="ctr">
                <a:lnSpc>
                  <a:spcPts val="1680"/>
                </a:lnSpc>
              </a:pPr>
              <a:endParaRPr/>
            </a:p>
          </p:txBody>
        </p:sp>
      </p:grpSp>
      <p:sp>
        <p:nvSpPr>
          <p:cNvPr id="33" name="TextBox 33"/>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grpSp>
        <p:nvGrpSpPr>
          <p:cNvPr id="34" name="Group 34"/>
          <p:cNvGrpSpPr/>
          <p:nvPr/>
        </p:nvGrpSpPr>
        <p:grpSpPr>
          <a:xfrm>
            <a:off x="4145773" y="-10613"/>
            <a:ext cx="4328401" cy="142566"/>
            <a:chOff x="0" y="0"/>
            <a:chExt cx="1139990" cy="37548"/>
          </a:xfrm>
        </p:grpSpPr>
        <p:sp>
          <p:nvSpPr>
            <p:cNvPr id="35" name="Freeform 35"/>
            <p:cNvSpPr/>
            <p:nvPr/>
          </p:nvSpPr>
          <p:spPr>
            <a:xfrm>
              <a:off x="0" y="0"/>
              <a:ext cx="1139990" cy="37548"/>
            </a:xfrm>
            <a:custGeom>
              <a:avLst/>
              <a:gdLst/>
              <a:ahLst/>
              <a:cxnLst/>
              <a:rect l="l" t="t" r="r" b="b"/>
              <a:pathLst>
                <a:path w="1139990" h="37548">
                  <a:moveTo>
                    <a:pt x="0" y="0"/>
                  </a:moveTo>
                  <a:lnTo>
                    <a:pt x="1139990" y="0"/>
                  </a:lnTo>
                  <a:lnTo>
                    <a:pt x="1139990" y="37548"/>
                  </a:lnTo>
                  <a:lnTo>
                    <a:pt x="0" y="37548"/>
                  </a:lnTo>
                  <a:close/>
                </a:path>
              </a:pathLst>
            </a:custGeom>
            <a:solidFill>
              <a:srgbClr val="FFCD0A"/>
            </a:solidFill>
          </p:spPr>
          <p:txBody>
            <a:bodyPr/>
            <a:lstStyle/>
            <a:p>
              <a:endParaRPr lang="en-US"/>
            </a:p>
          </p:txBody>
        </p:sp>
        <p:sp>
          <p:nvSpPr>
            <p:cNvPr id="36" name="TextBox 36"/>
            <p:cNvSpPr txBox="1"/>
            <p:nvPr/>
          </p:nvSpPr>
          <p:spPr>
            <a:xfrm>
              <a:off x="0" y="0"/>
              <a:ext cx="1139990" cy="37548"/>
            </a:xfrm>
            <a:prstGeom prst="rect">
              <a:avLst/>
            </a:prstGeom>
          </p:spPr>
          <p:txBody>
            <a:bodyPr lIns="50800" tIns="50800" rIns="50800" bIns="50800" rtlCol="0" anchor="ctr"/>
            <a:lstStyle/>
            <a:p>
              <a:pPr algn="ctr">
                <a:lnSpc>
                  <a:spcPts val="1680"/>
                </a:lnSpc>
              </a:pPr>
              <a:endParaRPr/>
            </a:p>
          </p:txBody>
        </p:sp>
      </p:grpSp>
      <p:grpSp>
        <p:nvGrpSpPr>
          <p:cNvPr id="37" name="Group 37"/>
          <p:cNvGrpSpPr/>
          <p:nvPr/>
        </p:nvGrpSpPr>
        <p:grpSpPr>
          <a:xfrm>
            <a:off x="9885471" y="9199374"/>
            <a:ext cx="7500502" cy="112009"/>
            <a:chOff x="0" y="0"/>
            <a:chExt cx="1975441" cy="29500"/>
          </a:xfrm>
        </p:grpSpPr>
        <p:sp>
          <p:nvSpPr>
            <p:cNvPr id="38" name="Freeform 38"/>
            <p:cNvSpPr/>
            <p:nvPr/>
          </p:nvSpPr>
          <p:spPr>
            <a:xfrm>
              <a:off x="0" y="0"/>
              <a:ext cx="1975441" cy="29500"/>
            </a:xfrm>
            <a:custGeom>
              <a:avLst/>
              <a:gdLst/>
              <a:ahLst/>
              <a:cxnLst/>
              <a:rect l="l" t="t" r="r" b="b"/>
              <a:pathLst>
                <a:path w="1975441" h="29500">
                  <a:moveTo>
                    <a:pt x="0" y="0"/>
                  </a:moveTo>
                  <a:lnTo>
                    <a:pt x="1975441" y="0"/>
                  </a:lnTo>
                  <a:lnTo>
                    <a:pt x="1975441" y="29500"/>
                  </a:lnTo>
                  <a:lnTo>
                    <a:pt x="0" y="29500"/>
                  </a:lnTo>
                  <a:close/>
                </a:path>
              </a:pathLst>
            </a:custGeom>
            <a:solidFill>
              <a:srgbClr val="FFCD0A"/>
            </a:solidFill>
          </p:spPr>
          <p:txBody>
            <a:bodyPr/>
            <a:lstStyle/>
            <a:p>
              <a:endParaRPr lang="en-US"/>
            </a:p>
          </p:txBody>
        </p:sp>
        <p:sp>
          <p:nvSpPr>
            <p:cNvPr id="39" name="TextBox 39"/>
            <p:cNvSpPr txBox="1"/>
            <p:nvPr/>
          </p:nvSpPr>
          <p:spPr>
            <a:xfrm>
              <a:off x="0" y="0"/>
              <a:ext cx="1975441" cy="29500"/>
            </a:xfrm>
            <a:prstGeom prst="rect">
              <a:avLst/>
            </a:prstGeom>
          </p:spPr>
          <p:txBody>
            <a:bodyPr lIns="50800" tIns="50800" rIns="50800" bIns="50800" rtlCol="0" anchor="ctr"/>
            <a:lstStyle/>
            <a:p>
              <a:pPr algn="ctr">
                <a:lnSpc>
                  <a:spcPts val="1680"/>
                </a:lnSpc>
              </a:pPr>
              <a:endParaRPr/>
            </a:p>
          </p:txBody>
        </p:sp>
      </p:grpSp>
      <p:sp>
        <p:nvSpPr>
          <p:cNvPr id="41" name="AutoShape 6">
            <a:extLst>
              <a:ext uri="{FF2B5EF4-FFF2-40B4-BE49-F238E27FC236}">
                <a16:creationId xmlns:a16="http://schemas.microsoft.com/office/drawing/2014/main" id="{28C41491-02D0-58E5-5553-E0C26A35322B}"/>
              </a:ext>
            </a:extLst>
          </p:cNvPr>
          <p:cNvSpPr/>
          <p:nvPr/>
        </p:nvSpPr>
        <p:spPr>
          <a:xfrm>
            <a:off x="14179247" y="6701779"/>
            <a:ext cx="3348434" cy="9175"/>
          </a:xfrm>
          <a:prstGeom prst="rect">
            <a:avLst/>
          </a:prstGeom>
          <a:solidFill>
            <a:srgbClr val="0E1B3F"/>
          </a:solidFill>
        </p:spPr>
        <p:txBody>
          <a:bodyPr/>
          <a:lstStyle/>
          <a:p>
            <a:endParaRPr lang="en-US"/>
          </a:p>
        </p:txBody>
      </p:sp>
      <p:sp>
        <p:nvSpPr>
          <p:cNvPr id="43" name="TextBox 24">
            <a:extLst>
              <a:ext uri="{FF2B5EF4-FFF2-40B4-BE49-F238E27FC236}">
                <a16:creationId xmlns:a16="http://schemas.microsoft.com/office/drawing/2014/main" id="{86D0133C-2E75-26F1-0705-669B95185684}"/>
              </a:ext>
            </a:extLst>
          </p:cNvPr>
          <p:cNvSpPr txBox="1"/>
          <p:nvPr/>
        </p:nvSpPr>
        <p:spPr>
          <a:xfrm>
            <a:off x="14179247" y="6964631"/>
            <a:ext cx="3348434" cy="369140"/>
          </a:xfrm>
          <a:prstGeom prst="rect">
            <a:avLst/>
          </a:prstGeom>
        </p:spPr>
        <p:txBody>
          <a:bodyPr lIns="0" tIns="0" rIns="0" bIns="0" rtlCol="0" anchor="t">
            <a:spAutoFit/>
          </a:bodyPr>
          <a:lstStyle/>
          <a:p>
            <a:pPr marL="0" lvl="0" indent="0" algn="l">
              <a:lnSpc>
                <a:spcPts val="3130"/>
              </a:lnSpc>
            </a:pPr>
            <a:r>
              <a:rPr lang="en-US" sz="2408" b="1" spc="-72" dirty="0">
                <a:solidFill>
                  <a:srgbClr val="0E1B3F"/>
                </a:solidFill>
                <a:latin typeface="Public Sans Bold"/>
                <a:ea typeface="Public Sans Bold"/>
                <a:cs typeface="Public Sans Bold"/>
                <a:sym typeface="Public Sans Bold"/>
              </a:rPr>
              <a:t>2026</a:t>
            </a:r>
          </a:p>
        </p:txBody>
      </p:sp>
      <p:sp>
        <p:nvSpPr>
          <p:cNvPr id="45" name="TextBox 19">
            <a:extLst>
              <a:ext uri="{FF2B5EF4-FFF2-40B4-BE49-F238E27FC236}">
                <a16:creationId xmlns:a16="http://schemas.microsoft.com/office/drawing/2014/main" id="{FD84A36B-8FEA-13A2-2822-A83EB2EDCD6E}"/>
              </a:ext>
            </a:extLst>
          </p:cNvPr>
          <p:cNvSpPr txBox="1"/>
          <p:nvPr/>
        </p:nvSpPr>
        <p:spPr>
          <a:xfrm>
            <a:off x="14124891" y="7442388"/>
            <a:ext cx="3348434" cy="272254"/>
          </a:xfrm>
          <a:prstGeom prst="rect">
            <a:avLst/>
          </a:prstGeom>
        </p:spPr>
        <p:txBody>
          <a:bodyPr lIns="0" tIns="0" rIns="0" bIns="0" rtlCol="0" anchor="t">
            <a:spAutoFit/>
          </a:bodyPr>
          <a:lstStyle/>
          <a:p>
            <a:pPr marL="0" lvl="0" indent="0" algn="l">
              <a:lnSpc>
                <a:spcPts val="2254"/>
              </a:lnSpc>
            </a:pPr>
            <a:r>
              <a:rPr lang="en-US" sz="1733" b="1" spc="-52" dirty="0">
                <a:solidFill>
                  <a:srgbClr val="0E1B3F"/>
                </a:solidFill>
                <a:latin typeface="Public Sans Bold"/>
                <a:ea typeface="Public Sans Bold"/>
                <a:cs typeface="Public Sans Bold"/>
                <a:sym typeface="Public Sans Bold"/>
              </a:rPr>
              <a:t>Decommissioning of </a:t>
            </a:r>
            <a:r>
              <a:rPr lang="en-US" sz="1733" b="1" spc="-52" dirty="0" err="1">
                <a:solidFill>
                  <a:srgbClr val="0E1B3F"/>
                </a:solidFill>
                <a:latin typeface="Public Sans Bold"/>
                <a:ea typeface="Public Sans Bold"/>
                <a:cs typeface="Public Sans Bold"/>
                <a:sym typeface="Public Sans Bold"/>
              </a:rPr>
              <a:t>Yaqara</a:t>
            </a:r>
            <a:r>
              <a:rPr lang="en-US" sz="1733" b="1" spc="-52" dirty="0">
                <a:solidFill>
                  <a:srgbClr val="0E1B3F"/>
                </a:solidFill>
                <a:latin typeface="Public Sans Bold"/>
                <a:ea typeface="Public Sans Bold"/>
                <a:cs typeface="Public Sans Bold"/>
                <a:sym typeface="Public Sans Bold"/>
              </a:rPr>
              <a:t> Hub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sp>
        <p:nvSpPr>
          <p:cNvPr id="3" name="Freeform 3"/>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4" name="AutoShape 4"/>
          <p:cNvSpPr/>
          <p:nvPr/>
        </p:nvSpPr>
        <p:spPr>
          <a:xfrm>
            <a:off x="5685704" y="5133507"/>
            <a:ext cx="3968535" cy="9525"/>
          </a:xfrm>
          <a:prstGeom prst="rect">
            <a:avLst/>
          </a:prstGeom>
          <a:solidFill>
            <a:srgbClr val="0E1B3F"/>
          </a:solidFill>
        </p:spPr>
        <p:txBody>
          <a:bodyPr/>
          <a:lstStyle/>
          <a:p>
            <a:endParaRPr lang="en-US"/>
          </a:p>
        </p:txBody>
      </p:sp>
      <p:sp>
        <p:nvSpPr>
          <p:cNvPr id="5" name="Freeform 5"/>
          <p:cNvSpPr/>
          <p:nvPr/>
        </p:nvSpPr>
        <p:spPr>
          <a:xfrm>
            <a:off x="0" y="10151739"/>
            <a:ext cx="18288000" cy="135261"/>
          </a:xfrm>
          <a:custGeom>
            <a:avLst/>
            <a:gdLst/>
            <a:ahLst/>
            <a:cxnLst/>
            <a:rect l="l" t="t" r="r" b="b"/>
            <a:pathLst>
              <a:path w="18288000" h="135261">
                <a:moveTo>
                  <a:pt x="0" y="0"/>
                </a:moveTo>
                <a:lnTo>
                  <a:pt x="18288000" y="0"/>
                </a:lnTo>
                <a:lnTo>
                  <a:pt x="18288000" y="135261"/>
                </a:lnTo>
                <a:lnTo>
                  <a:pt x="0" y="135261"/>
                </a:lnTo>
                <a:lnTo>
                  <a:pt x="0" y="0"/>
                </a:lnTo>
                <a:close/>
              </a:path>
            </a:pathLst>
          </a:custGeom>
          <a:blipFill>
            <a:blip r:embed="rId4"/>
            <a:stretch>
              <a:fillRect l="-234676" t="-75670250" b="-34595348"/>
            </a:stretch>
          </a:blipFill>
        </p:spPr>
        <p:txBody>
          <a:bodyPr/>
          <a:lstStyle/>
          <a:p>
            <a:endParaRPr lang="en-US"/>
          </a:p>
        </p:txBody>
      </p:sp>
      <p:grpSp>
        <p:nvGrpSpPr>
          <p:cNvPr id="6" name="Group 6"/>
          <p:cNvGrpSpPr/>
          <p:nvPr/>
        </p:nvGrpSpPr>
        <p:grpSpPr>
          <a:xfrm>
            <a:off x="0" y="10131454"/>
            <a:ext cx="18288000" cy="155546"/>
            <a:chOff x="0" y="0"/>
            <a:chExt cx="4816593" cy="40967"/>
          </a:xfrm>
        </p:grpSpPr>
        <p:sp>
          <p:nvSpPr>
            <p:cNvPr id="7" name="Freeform 7"/>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8" name="TextBox 8"/>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9" name="Group 9"/>
          <p:cNvGrpSpPr/>
          <p:nvPr/>
        </p:nvGrpSpPr>
        <p:grpSpPr>
          <a:xfrm rot="5400000">
            <a:off x="14687723" y="-704412"/>
            <a:ext cx="110044" cy="1518868"/>
            <a:chOff x="0" y="0"/>
            <a:chExt cx="28983" cy="400031"/>
          </a:xfrm>
        </p:grpSpPr>
        <p:sp>
          <p:nvSpPr>
            <p:cNvPr id="10" name="Freeform 10"/>
            <p:cNvSpPr/>
            <p:nvPr/>
          </p:nvSpPr>
          <p:spPr>
            <a:xfrm>
              <a:off x="0" y="0"/>
              <a:ext cx="28983" cy="400031"/>
            </a:xfrm>
            <a:custGeom>
              <a:avLst/>
              <a:gdLst/>
              <a:ahLst/>
              <a:cxnLst/>
              <a:rect l="l" t="t" r="r" b="b"/>
              <a:pathLst>
                <a:path w="28983" h="400031">
                  <a:moveTo>
                    <a:pt x="0" y="0"/>
                  </a:moveTo>
                  <a:lnTo>
                    <a:pt x="28983" y="0"/>
                  </a:lnTo>
                  <a:lnTo>
                    <a:pt x="28983" y="400031"/>
                  </a:lnTo>
                  <a:lnTo>
                    <a:pt x="0" y="400031"/>
                  </a:lnTo>
                  <a:close/>
                </a:path>
              </a:pathLst>
            </a:custGeom>
            <a:solidFill>
              <a:srgbClr val="FFCD0A"/>
            </a:solidFill>
          </p:spPr>
          <p:txBody>
            <a:bodyPr/>
            <a:lstStyle/>
            <a:p>
              <a:endParaRPr lang="en-US"/>
            </a:p>
          </p:txBody>
        </p:sp>
        <p:sp>
          <p:nvSpPr>
            <p:cNvPr id="11" name="TextBox 11"/>
            <p:cNvSpPr txBox="1"/>
            <p:nvPr/>
          </p:nvSpPr>
          <p:spPr>
            <a:xfrm>
              <a:off x="0" y="0"/>
              <a:ext cx="28983" cy="400031"/>
            </a:xfrm>
            <a:prstGeom prst="rect">
              <a:avLst/>
            </a:prstGeom>
          </p:spPr>
          <p:txBody>
            <a:bodyPr lIns="50800" tIns="50800" rIns="50800" bIns="50800" rtlCol="0" anchor="ctr"/>
            <a:lstStyle/>
            <a:p>
              <a:pPr algn="ctr">
                <a:lnSpc>
                  <a:spcPts val="1680"/>
                </a:lnSpc>
              </a:pPr>
              <a:endParaRPr/>
            </a:p>
          </p:txBody>
        </p:sp>
      </p:grpSp>
      <p:grpSp>
        <p:nvGrpSpPr>
          <p:cNvPr id="12" name="Group 12"/>
          <p:cNvGrpSpPr/>
          <p:nvPr/>
        </p:nvGrpSpPr>
        <p:grpSpPr>
          <a:xfrm rot="5400000">
            <a:off x="16052516" y="4985729"/>
            <a:ext cx="4328401" cy="142566"/>
            <a:chOff x="0" y="0"/>
            <a:chExt cx="1139990" cy="37548"/>
          </a:xfrm>
        </p:grpSpPr>
        <p:sp>
          <p:nvSpPr>
            <p:cNvPr id="13" name="Freeform 13"/>
            <p:cNvSpPr/>
            <p:nvPr/>
          </p:nvSpPr>
          <p:spPr>
            <a:xfrm>
              <a:off x="0" y="0"/>
              <a:ext cx="1139990" cy="37548"/>
            </a:xfrm>
            <a:custGeom>
              <a:avLst/>
              <a:gdLst/>
              <a:ahLst/>
              <a:cxnLst/>
              <a:rect l="l" t="t" r="r" b="b"/>
              <a:pathLst>
                <a:path w="1139990" h="37548">
                  <a:moveTo>
                    <a:pt x="0" y="0"/>
                  </a:moveTo>
                  <a:lnTo>
                    <a:pt x="1139990" y="0"/>
                  </a:lnTo>
                  <a:lnTo>
                    <a:pt x="1139990" y="37548"/>
                  </a:lnTo>
                  <a:lnTo>
                    <a:pt x="0" y="37548"/>
                  </a:lnTo>
                  <a:close/>
                </a:path>
              </a:pathLst>
            </a:custGeom>
            <a:solidFill>
              <a:srgbClr val="FFCD0A"/>
            </a:solidFill>
          </p:spPr>
          <p:txBody>
            <a:bodyPr/>
            <a:lstStyle/>
            <a:p>
              <a:endParaRPr lang="en-US"/>
            </a:p>
          </p:txBody>
        </p:sp>
        <p:sp>
          <p:nvSpPr>
            <p:cNvPr id="14" name="TextBox 14"/>
            <p:cNvSpPr txBox="1"/>
            <p:nvPr/>
          </p:nvSpPr>
          <p:spPr>
            <a:xfrm>
              <a:off x="0" y="0"/>
              <a:ext cx="1139990" cy="37548"/>
            </a:xfrm>
            <a:prstGeom prst="rect">
              <a:avLst/>
            </a:prstGeom>
          </p:spPr>
          <p:txBody>
            <a:bodyPr lIns="50800" tIns="50800" rIns="50800" bIns="50800" rtlCol="0" anchor="ctr"/>
            <a:lstStyle/>
            <a:p>
              <a:pPr algn="ctr">
                <a:lnSpc>
                  <a:spcPts val="1680"/>
                </a:lnSpc>
              </a:pPr>
              <a:endParaRPr/>
            </a:p>
          </p:txBody>
        </p:sp>
      </p:grpSp>
      <p:sp>
        <p:nvSpPr>
          <p:cNvPr id="15" name="Freeform 15"/>
          <p:cNvSpPr/>
          <p:nvPr/>
        </p:nvSpPr>
        <p:spPr>
          <a:xfrm>
            <a:off x="11240009" y="3294598"/>
            <a:ext cx="6799028" cy="5709638"/>
          </a:xfrm>
          <a:custGeom>
            <a:avLst/>
            <a:gdLst/>
            <a:ahLst/>
            <a:cxnLst/>
            <a:rect l="l" t="t" r="r" b="b"/>
            <a:pathLst>
              <a:path w="6799028" h="5709638">
                <a:moveTo>
                  <a:pt x="0" y="0"/>
                </a:moveTo>
                <a:lnTo>
                  <a:pt x="6799028" y="0"/>
                </a:lnTo>
                <a:lnTo>
                  <a:pt x="6799028" y="5709638"/>
                </a:lnTo>
                <a:lnTo>
                  <a:pt x="0" y="570963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10455315" y="6710855"/>
            <a:ext cx="1569389" cy="1974058"/>
          </a:xfrm>
          <a:custGeom>
            <a:avLst/>
            <a:gdLst/>
            <a:ahLst/>
            <a:cxnLst/>
            <a:rect l="l" t="t" r="r" b="b"/>
            <a:pathLst>
              <a:path w="1569389" h="1974058">
                <a:moveTo>
                  <a:pt x="0" y="0"/>
                </a:moveTo>
                <a:lnTo>
                  <a:pt x="1569389" y="0"/>
                </a:lnTo>
                <a:lnTo>
                  <a:pt x="1569389" y="1974058"/>
                </a:lnTo>
                <a:lnTo>
                  <a:pt x="0" y="197405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7" name="Group 17"/>
          <p:cNvGrpSpPr/>
          <p:nvPr/>
        </p:nvGrpSpPr>
        <p:grpSpPr>
          <a:xfrm>
            <a:off x="340808" y="6596362"/>
            <a:ext cx="4343794" cy="2241374"/>
            <a:chOff x="0" y="0"/>
            <a:chExt cx="1144044" cy="590321"/>
          </a:xfrm>
        </p:grpSpPr>
        <p:sp>
          <p:nvSpPr>
            <p:cNvPr id="18" name="Freeform 18"/>
            <p:cNvSpPr/>
            <p:nvPr/>
          </p:nvSpPr>
          <p:spPr>
            <a:xfrm>
              <a:off x="0" y="0"/>
              <a:ext cx="1144045" cy="590321"/>
            </a:xfrm>
            <a:custGeom>
              <a:avLst/>
              <a:gdLst/>
              <a:ahLst/>
              <a:cxnLst/>
              <a:rect l="l" t="t" r="r" b="b"/>
              <a:pathLst>
                <a:path w="1144045" h="590321">
                  <a:moveTo>
                    <a:pt x="0" y="0"/>
                  </a:moveTo>
                  <a:lnTo>
                    <a:pt x="1144045" y="0"/>
                  </a:lnTo>
                  <a:lnTo>
                    <a:pt x="1144045" y="590321"/>
                  </a:lnTo>
                  <a:lnTo>
                    <a:pt x="0" y="590321"/>
                  </a:lnTo>
                  <a:close/>
                </a:path>
              </a:pathLst>
            </a:custGeom>
            <a:solidFill>
              <a:srgbClr val="FFCD0A"/>
            </a:solidFill>
          </p:spPr>
          <p:txBody>
            <a:bodyPr/>
            <a:lstStyle/>
            <a:p>
              <a:endParaRPr lang="en-US"/>
            </a:p>
          </p:txBody>
        </p:sp>
        <p:sp>
          <p:nvSpPr>
            <p:cNvPr id="19" name="TextBox 19"/>
            <p:cNvSpPr txBox="1"/>
            <p:nvPr/>
          </p:nvSpPr>
          <p:spPr>
            <a:xfrm>
              <a:off x="0" y="0"/>
              <a:ext cx="1144044" cy="590321"/>
            </a:xfrm>
            <a:prstGeom prst="rect">
              <a:avLst/>
            </a:prstGeom>
          </p:spPr>
          <p:txBody>
            <a:bodyPr lIns="50800" tIns="50800" rIns="50800" bIns="50800" rtlCol="0" anchor="ctr"/>
            <a:lstStyle/>
            <a:p>
              <a:pPr algn="ctr">
                <a:lnSpc>
                  <a:spcPts val="1680"/>
                </a:lnSpc>
              </a:pPr>
              <a:endParaRPr/>
            </a:p>
          </p:txBody>
        </p:sp>
      </p:grpSp>
      <p:sp>
        <p:nvSpPr>
          <p:cNvPr id="20" name="Freeform 20"/>
          <p:cNvSpPr/>
          <p:nvPr/>
        </p:nvSpPr>
        <p:spPr>
          <a:xfrm>
            <a:off x="8226892" y="3493366"/>
            <a:ext cx="1427346" cy="1427346"/>
          </a:xfrm>
          <a:custGeom>
            <a:avLst/>
            <a:gdLst/>
            <a:ahLst/>
            <a:cxnLst/>
            <a:rect l="l" t="t" r="r" b="b"/>
            <a:pathLst>
              <a:path w="1427346" h="1427346">
                <a:moveTo>
                  <a:pt x="0" y="0"/>
                </a:moveTo>
                <a:lnTo>
                  <a:pt x="1427346" y="0"/>
                </a:lnTo>
                <a:lnTo>
                  <a:pt x="1427346" y="1427347"/>
                </a:lnTo>
                <a:lnTo>
                  <a:pt x="0" y="1427347"/>
                </a:lnTo>
                <a:lnTo>
                  <a:pt x="0" y="0"/>
                </a:lnTo>
                <a:close/>
              </a:path>
            </a:pathLst>
          </a:custGeom>
          <a:blipFill>
            <a:blip r:embed="rId7"/>
            <a:stretch>
              <a:fillRect/>
            </a:stretch>
          </a:blipFill>
        </p:spPr>
        <p:txBody>
          <a:bodyPr/>
          <a:lstStyle/>
          <a:p>
            <a:endParaRPr lang="en-US"/>
          </a:p>
        </p:txBody>
      </p:sp>
      <p:grpSp>
        <p:nvGrpSpPr>
          <p:cNvPr id="21" name="Group 21"/>
          <p:cNvGrpSpPr/>
          <p:nvPr/>
        </p:nvGrpSpPr>
        <p:grpSpPr>
          <a:xfrm rot="5400000">
            <a:off x="5912253" y="3196449"/>
            <a:ext cx="585526" cy="1038624"/>
            <a:chOff x="0" y="0"/>
            <a:chExt cx="154213" cy="273547"/>
          </a:xfrm>
        </p:grpSpPr>
        <p:sp>
          <p:nvSpPr>
            <p:cNvPr id="22" name="Freeform 22"/>
            <p:cNvSpPr/>
            <p:nvPr/>
          </p:nvSpPr>
          <p:spPr>
            <a:xfrm>
              <a:off x="0" y="0"/>
              <a:ext cx="154213" cy="273547"/>
            </a:xfrm>
            <a:custGeom>
              <a:avLst/>
              <a:gdLst/>
              <a:ahLst/>
              <a:cxnLst/>
              <a:rect l="l" t="t" r="r" b="b"/>
              <a:pathLst>
                <a:path w="154213" h="273547">
                  <a:moveTo>
                    <a:pt x="0" y="0"/>
                  </a:moveTo>
                  <a:lnTo>
                    <a:pt x="154213" y="0"/>
                  </a:lnTo>
                  <a:lnTo>
                    <a:pt x="154213" y="273547"/>
                  </a:lnTo>
                  <a:lnTo>
                    <a:pt x="0" y="273547"/>
                  </a:lnTo>
                  <a:close/>
                </a:path>
              </a:pathLst>
            </a:custGeom>
            <a:solidFill>
              <a:srgbClr val="FFCD0A"/>
            </a:solidFill>
          </p:spPr>
          <p:txBody>
            <a:bodyPr/>
            <a:lstStyle/>
            <a:p>
              <a:endParaRPr lang="en-US"/>
            </a:p>
          </p:txBody>
        </p:sp>
        <p:sp>
          <p:nvSpPr>
            <p:cNvPr id="23" name="TextBox 23"/>
            <p:cNvSpPr txBox="1"/>
            <p:nvPr/>
          </p:nvSpPr>
          <p:spPr>
            <a:xfrm>
              <a:off x="0" y="0"/>
              <a:ext cx="154213" cy="273547"/>
            </a:xfrm>
            <a:prstGeom prst="rect">
              <a:avLst/>
            </a:prstGeom>
          </p:spPr>
          <p:txBody>
            <a:bodyPr lIns="50800" tIns="50800" rIns="50800" bIns="50800" rtlCol="0" anchor="ctr"/>
            <a:lstStyle/>
            <a:p>
              <a:pPr algn="ctr">
                <a:lnSpc>
                  <a:spcPts val="1680"/>
                </a:lnSpc>
              </a:pPr>
              <a:endParaRPr/>
            </a:p>
          </p:txBody>
        </p:sp>
      </p:grpSp>
      <p:sp>
        <p:nvSpPr>
          <p:cNvPr id="24" name="AutoShape 24"/>
          <p:cNvSpPr/>
          <p:nvPr/>
        </p:nvSpPr>
        <p:spPr>
          <a:xfrm>
            <a:off x="5685704" y="7187383"/>
            <a:ext cx="3968535" cy="9525"/>
          </a:xfrm>
          <a:prstGeom prst="rect">
            <a:avLst/>
          </a:prstGeom>
          <a:solidFill>
            <a:srgbClr val="0E1B3F"/>
          </a:solidFill>
        </p:spPr>
        <p:txBody>
          <a:bodyPr/>
          <a:lstStyle/>
          <a:p>
            <a:endParaRPr lang="en-US"/>
          </a:p>
        </p:txBody>
      </p:sp>
      <p:grpSp>
        <p:nvGrpSpPr>
          <p:cNvPr id="25" name="Group 25"/>
          <p:cNvGrpSpPr/>
          <p:nvPr/>
        </p:nvGrpSpPr>
        <p:grpSpPr>
          <a:xfrm rot="5400000">
            <a:off x="7414817" y="5061832"/>
            <a:ext cx="585526" cy="1038624"/>
            <a:chOff x="0" y="0"/>
            <a:chExt cx="154213" cy="273547"/>
          </a:xfrm>
        </p:grpSpPr>
        <p:sp>
          <p:nvSpPr>
            <p:cNvPr id="26" name="Freeform 26"/>
            <p:cNvSpPr/>
            <p:nvPr/>
          </p:nvSpPr>
          <p:spPr>
            <a:xfrm>
              <a:off x="0" y="0"/>
              <a:ext cx="154213" cy="273547"/>
            </a:xfrm>
            <a:custGeom>
              <a:avLst/>
              <a:gdLst/>
              <a:ahLst/>
              <a:cxnLst/>
              <a:rect l="l" t="t" r="r" b="b"/>
              <a:pathLst>
                <a:path w="154213" h="273547">
                  <a:moveTo>
                    <a:pt x="0" y="0"/>
                  </a:moveTo>
                  <a:lnTo>
                    <a:pt x="154213" y="0"/>
                  </a:lnTo>
                  <a:lnTo>
                    <a:pt x="154213" y="273547"/>
                  </a:lnTo>
                  <a:lnTo>
                    <a:pt x="0" y="273547"/>
                  </a:lnTo>
                  <a:close/>
                </a:path>
              </a:pathLst>
            </a:custGeom>
            <a:solidFill>
              <a:srgbClr val="FFCD0A"/>
            </a:solidFill>
          </p:spPr>
          <p:txBody>
            <a:bodyPr/>
            <a:lstStyle/>
            <a:p>
              <a:endParaRPr lang="en-US"/>
            </a:p>
          </p:txBody>
        </p:sp>
        <p:sp>
          <p:nvSpPr>
            <p:cNvPr id="27" name="TextBox 27"/>
            <p:cNvSpPr txBox="1"/>
            <p:nvPr/>
          </p:nvSpPr>
          <p:spPr>
            <a:xfrm>
              <a:off x="0" y="0"/>
              <a:ext cx="154213" cy="273547"/>
            </a:xfrm>
            <a:prstGeom prst="rect">
              <a:avLst/>
            </a:prstGeom>
          </p:spPr>
          <p:txBody>
            <a:bodyPr lIns="50800" tIns="50800" rIns="50800" bIns="50800" rtlCol="0" anchor="ctr"/>
            <a:lstStyle/>
            <a:p>
              <a:pPr algn="ctr">
                <a:lnSpc>
                  <a:spcPts val="1680"/>
                </a:lnSpc>
              </a:pPr>
              <a:endParaRPr/>
            </a:p>
          </p:txBody>
        </p:sp>
      </p:grpSp>
      <p:grpSp>
        <p:nvGrpSpPr>
          <p:cNvPr id="28" name="Group 28"/>
          <p:cNvGrpSpPr/>
          <p:nvPr/>
        </p:nvGrpSpPr>
        <p:grpSpPr>
          <a:xfrm rot="5400000">
            <a:off x="6216298" y="6866339"/>
            <a:ext cx="585526" cy="1665765"/>
            <a:chOff x="0" y="0"/>
            <a:chExt cx="154213" cy="438720"/>
          </a:xfrm>
        </p:grpSpPr>
        <p:sp>
          <p:nvSpPr>
            <p:cNvPr id="29" name="Freeform 29"/>
            <p:cNvSpPr/>
            <p:nvPr/>
          </p:nvSpPr>
          <p:spPr>
            <a:xfrm>
              <a:off x="0" y="0"/>
              <a:ext cx="154213" cy="438720"/>
            </a:xfrm>
            <a:custGeom>
              <a:avLst/>
              <a:gdLst/>
              <a:ahLst/>
              <a:cxnLst/>
              <a:rect l="l" t="t" r="r" b="b"/>
              <a:pathLst>
                <a:path w="154213" h="438720">
                  <a:moveTo>
                    <a:pt x="0" y="0"/>
                  </a:moveTo>
                  <a:lnTo>
                    <a:pt x="154213" y="0"/>
                  </a:lnTo>
                  <a:lnTo>
                    <a:pt x="154213" y="438720"/>
                  </a:lnTo>
                  <a:lnTo>
                    <a:pt x="0" y="438720"/>
                  </a:lnTo>
                  <a:close/>
                </a:path>
              </a:pathLst>
            </a:custGeom>
            <a:solidFill>
              <a:srgbClr val="FFCD0A"/>
            </a:solidFill>
          </p:spPr>
          <p:txBody>
            <a:bodyPr/>
            <a:lstStyle/>
            <a:p>
              <a:endParaRPr lang="en-US"/>
            </a:p>
          </p:txBody>
        </p:sp>
        <p:sp>
          <p:nvSpPr>
            <p:cNvPr id="30" name="TextBox 30"/>
            <p:cNvSpPr txBox="1"/>
            <p:nvPr/>
          </p:nvSpPr>
          <p:spPr>
            <a:xfrm>
              <a:off x="0" y="0"/>
              <a:ext cx="154213" cy="438720"/>
            </a:xfrm>
            <a:prstGeom prst="rect">
              <a:avLst/>
            </a:prstGeom>
          </p:spPr>
          <p:txBody>
            <a:bodyPr lIns="50800" tIns="50800" rIns="50800" bIns="50800" rtlCol="0" anchor="ctr"/>
            <a:lstStyle/>
            <a:p>
              <a:pPr algn="ctr">
                <a:lnSpc>
                  <a:spcPts val="1680"/>
                </a:lnSpc>
              </a:pPr>
              <a:endParaRPr/>
            </a:p>
          </p:txBody>
        </p:sp>
      </p:grpSp>
      <p:sp>
        <p:nvSpPr>
          <p:cNvPr id="31" name="Freeform 31"/>
          <p:cNvSpPr/>
          <p:nvPr/>
        </p:nvSpPr>
        <p:spPr>
          <a:xfrm>
            <a:off x="5676179" y="5543082"/>
            <a:ext cx="1320526" cy="1320526"/>
          </a:xfrm>
          <a:custGeom>
            <a:avLst/>
            <a:gdLst/>
            <a:ahLst/>
            <a:cxnLst/>
            <a:rect l="l" t="t" r="r" b="b"/>
            <a:pathLst>
              <a:path w="1320526" h="1320526">
                <a:moveTo>
                  <a:pt x="0" y="0"/>
                </a:moveTo>
                <a:lnTo>
                  <a:pt x="1320526" y="0"/>
                </a:lnTo>
                <a:lnTo>
                  <a:pt x="1320526" y="1320526"/>
                </a:lnTo>
                <a:lnTo>
                  <a:pt x="0" y="1320526"/>
                </a:lnTo>
                <a:lnTo>
                  <a:pt x="0" y="0"/>
                </a:lnTo>
                <a:close/>
              </a:path>
            </a:pathLst>
          </a:custGeom>
          <a:blipFill>
            <a:blip r:embed="rId8"/>
            <a:stretch>
              <a:fillRect/>
            </a:stretch>
          </a:blipFill>
        </p:spPr>
        <p:txBody>
          <a:bodyPr/>
          <a:lstStyle/>
          <a:p>
            <a:endParaRPr lang="en-US"/>
          </a:p>
        </p:txBody>
      </p:sp>
      <p:sp>
        <p:nvSpPr>
          <p:cNvPr id="32" name="Freeform 32"/>
          <p:cNvSpPr/>
          <p:nvPr/>
        </p:nvSpPr>
        <p:spPr>
          <a:xfrm>
            <a:off x="8096331" y="7470659"/>
            <a:ext cx="1557907" cy="1367077"/>
          </a:xfrm>
          <a:custGeom>
            <a:avLst/>
            <a:gdLst/>
            <a:ahLst/>
            <a:cxnLst/>
            <a:rect l="l" t="t" r="r" b="b"/>
            <a:pathLst>
              <a:path w="1557907" h="1367077">
                <a:moveTo>
                  <a:pt x="0" y="0"/>
                </a:moveTo>
                <a:lnTo>
                  <a:pt x="1557907" y="0"/>
                </a:lnTo>
                <a:lnTo>
                  <a:pt x="1557907" y="1367077"/>
                </a:lnTo>
                <a:lnTo>
                  <a:pt x="0" y="1367077"/>
                </a:lnTo>
                <a:lnTo>
                  <a:pt x="0" y="0"/>
                </a:lnTo>
                <a:close/>
              </a:path>
            </a:pathLst>
          </a:custGeom>
          <a:blipFill>
            <a:blip r:embed="rId9"/>
            <a:stretch>
              <a:fillRect b="-13958"/>
            </a:stretch>
          </a:blipFill>
        </p:spPr>
        <p:txBody>
          <a:bodyPr/>
          <a:lstStyle/>
          <a:p>
            <a:endParaRPr lang="en-US"/>
          </a:p>
        </p:txBody>
      </p:sp>
      <p:sp>
        <p:nvSpPr>
          <p:cNvPr id="33" name="TextBox 33"/>
          <p:cNvSpPr txBox="1"/>
          <p:nvPr/>
        </p:nvSpPr>
        <p:spPr>
          <a:xfrm>
            <a:off x="340808" y="349882"/>
            <a:ext cx="10958957" cy="2152501"/>
          </a:xfrm>
          <a:prstGeom prst="rect">
            <a:avLst/>
          </a:prstGeom>
        </p:spPr>
        <p:txBody>
          <a:bodyPr lIns="0" tIns="0" rIns="0" bIns="0" rtlCol="0" anchor="t">
            <a:spAutoFit/>
          </a:bodyPr>
          <a:lstStyle/>
          <a:p>
            <a:pPr marL="0" lvl="0" indent="0" algn="l">
              <a:lnSpc>
                <a:spcPts val="8400"/>
              </a:lnSpc>
            </a:pPr>
            <a:r>
              <a:rPr lang="en-US" sz="7000" b="1" spc="-210">
                <a:solidFill>
                  <a:srgbClr val="0E1B3F"/>
                </a:solidFill>
                <a:latin typeface="Public Sans Bold"/>
                <a:ea typeface="Public Sans Bold"/>
                <a:cs typeface="Public Sans Bold"/>
                <a:sym typeface="Public Sans Bold"/>
              </a:rPr>
              <a:t>No Village Left Behind: Universal Service in Action</a:t>
            </a:r>
          </a:p>
        </p:txBody>
      </p:sp>
      <p:sp>
        <p:nvSpPr>
          <p:cNvPr id="34" name="TextBox 34"/>
          <p:cNvSpPr txBox="1"/>
          <p:nvPr/>
        </p:nvSpPr>
        <p:spPr>
          <a:xfrm>
            <a:off x="340808" y="3394423"/>
            <a:ext cx="4198303" cy="2932892"/>
          </a:xfrm>
          <a:prstGeom prst="rect">
            <a:avLst/>
          </a:prstGeom>
        </p:spPr>
        <p:txBody>
          <a:bodyPr lIns="0" tIns="0" rIns="0" bIns="0" rtlCol="0" anchor="t">
            <a:spAutoFit/>
          </a:bodyPr>
          <a:lstStyle/>
          <a:p>
            <a:pPr algn="just">
              <a:lnSpc>
                <a:spcPts val="2604"/>
              </a:lnSpc>
            </a:pPr>
            <a:r>
              <a:rPr lang="en-US" sz="2100">
                <a:solidFill>
                  <a:srgbClr val="0E1B3F"/>
                </a:solidFill>
                <a:latin typeface="Public Sans"/>
                <a:ea typeface="Public Sans"/>
                <a:cs typeface="Public Sans"/>
                <a:sym typeface="Public Sans"/>
              </a:rPr>
              <a:t>Starlink-powered managed Wi-Fi, delivered through a voucher-based access model. Selected villagers are trained to manage and sell vouchers, and local youth are trained as first responders for basic troubleshooting — keeping access sustainable, affordable, and community-owned.</a:t>
            </a:r>
          </a:p>
        </p:txBody>
      </p:sp>
      <p:sp>
        <p:nvSpPr>
          <p:cNvPr id="35" name="TextBox 35"/>
          <p:cNvSpPr txBox="1"/>
          <p:nvPr/>
        </p:nvSpPr>
        <p:spPr>
          <a:xfrm>
            <a:off x="5685704" y="4061459"/>
            <a:ext cx="2362134" cy="863804"/>
          </a:xfrm>
          <a:prstGeom prst="rect">
            <a:avLst/>
          </a:prstGeom>
        </p:spPr>
        <p:txBody>
          <a:bodyPr lIns="0" tIns="0" rIns="0" bIns="0" rtlCol="0" anchor="t">
            <a:spAutoFit/>
          </a:bodyPr>
          <a:lstStyle/>
          <a:p>
            <a:pPr marL="0" lvl="0" indent="0" algn="l">
              <a:lnSpc>
                <a:spcPts val="2254"/>
              </a:lnSpc>
            </a:pPr>
            <a:r>
              <a:rPr lang="en-US" sz="1733" b="1" spc="-52">
                <a:solidFill>
                  <a:srgbClr val="0E1B3F"/>
                </a:solidFill>
                <a:latin typeface="Public Sans Bold"/>
                <a:ea typeface="Public Sans Bold"/>
                <a:cs typeface="Public Sans Bold"/>
                <a:sym typeface="Public Sans Bold"/>
              </a:rPr>
              <a:t>villages identified with poor or no connectivity nationwide</a:t>
            </a:r>
          </a:p>
        </p:txBody>
      </p:sp>
      <p:sp>
        <p:nvSpPr>
          <p:cNvPr id="36" name="TextBox 36"/>
          <p:cNvSpPr txBox="1"/>
          <p:nvPr/>
        </p:nvSpPr>
        <p:spPr>
          <a:xfrm>
            <a:off x="5822265" y="3439573"/>
            <a:ext cx="765501" cy="504750"/>
          </a:xfrm>
          <a:prstGeom prst="rect">
            <a:avLst/>
          </a:prstGeom>
        </p:spPr>
        <p:txBody>
          <a:bodyPr lIns="0" tIns="0" rIns="0" bIns="0" rtlCol="0" anchor="t">
            <a:spAutoFit/>
          </a:bodyPr>
          <a:lstStyle/>
          <a:p>
            <a:pPr marL="0" lvl="0" indent="0" algn="l">
              <a:lnSpc>
                <a:spcPts val="3900"/>
              </a:lnSpc>
            </a:pPr>
            <a:r>
              <a:rPr lang="en-US" sz="3000" b="1" spc="-90">
                <a:solidFill>
                  <a:srgbClr val="0E1B3F"/>
                </a:solidFill>
                <a:latin typeface="Public Sans Bold"/>
                <a:ea typeface="Public Sans Bold"/>
                <a:cs typeface="Public Sans Bold"/>
                <a:sym typeface="Public Sans Bold"/>
              </a:rPr>
              <a:t>240</a:t>
            </a:r>
          </a:p>
        </p:txBody>
      </p:sp>
      <p:sp>
        <p:nvSpPr>
          <p:cNvPr id="37" name="TextBox 37"/>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38" name="TextBox 38"/>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sp>
        <p:nvSpPr>
          <p:cNvPr id="39" name="TextBox 39"/>
          <p:cNvSpPr txBox="1"/>
          <p:nvPr/>
        </p:nvSpPr>
        <p:spPr>
          <a:xfrm>
            <a:off x="340808" y="9175686"/>
            <a:ext cx="12675019" cy="418951"/>
          </a:xfrm>
          <a:prstGeom prst="rect">
            <a:avLst/>
          </a:prstGeom>
        </p:spPr>
        <p:txBody>
          <a:bodyPr lIns="0" tIns="0" rIns="0" bIns="0" rtlCol="0" anchor="t">
            <a:spAutoFit/>
          </a:bodyPr>
          <a:lstStyle/>
          <a:p>
            <a:pPr algn="just">
              <a:lnSpc>
                <a:spcPts val="1680"/>
              </a:lnSpc>
              <a:spcBef>
                <a:spcPct val="0"/>
              </a:spcBef>
            </a:pPr>
            <a:r>
              <a:rPr lang="en-US" sz="1400" i="1" spc="28">
                <a:solidFill>
                  <a:srgbClr val="0E1B3F"/>
                </a:solidFill>
                <a:latin typeface="Public Sans Italics"/>
                <a:ea typeface="Public Sans Italics"/>
                <a:cs typeface="Public Sans Italics"/>
                <a:sym typeface="Public Sans Italics"/>
              </a:rPr>
              <a:t>SOURCE: TELECOM FIJI LIMITED, “USO CONTRACT TO CONNECT RURAL AND MARITIME COMMUNITIES” PRESS RELEASE; FIJI SUN, “NAMOSI VILLAGE CONNECTED THROUGH STARLINK” (JAN 2026); THE FIJI TIMES, “RURAL CONNECTIVITY” (AUG 2025); DEVELOPING TELECOMS (JAN 2026).</a:t>
            </a:r>
          </a:p>
        </p:txBody>
      </p:sp>
      <p:sp>
        <p:nvSpPr>
          <p:cNvPr id="40" name="TextBox 40"/>
          <p:cNvSpPr txBox="1"/>
          <p:nvPr/>
        </p:nvSpPr>
        <p:spPr>
          <a:xfrm>
            <a:off x="340808" y="2594033"/>
            <a:ext cx="14935165" cy="491015"/>
          </a:xfrm>
          <a:prstGeom prst="rect">
            <a:avLst/>
          </a:prstGeom>
        </p:spPr>
        <p:txBody>
          <a:bodyPr lIns="0" tIns="0" rIns="0" bIns="0" rtlCol="0" anchor="t">
            <a:spAutoFit/>
          </a:bodyPr>
          <a:lstStyle/>
          <a:p>
            <a:pPr marL="0" lvl="0" indent="0" algn="just">
              <a:lnSpc>
                <a:spcPts val="3827"/>
              </a:lnSpc>
            </a:pPr>
            <a:r>
              <a:rPr lang="en-US" sz="2943" b="1" spc="-88">
                <a:solidFill>
                  <a:srgbClr val="0E1B3F"/>
                </a:solidFill>
                <a:latin typeface="Public Sans Bold"/>
                <a:ea typeface="Public Sans Bold"/>
                <a:cs typeface="Public Sans Bold"/>
                <a:sym typeface="Public Sans Bold"/>
              </a:rPr>
              <a:t>Telecom Fiji's USO rollout is turning satellite connectivity into community-owned access</a:t>
            </a:r>
          </a:p>
        </p:txBody>
      </p:sp>
      <p:sp>
        <p:nvSpPr>
          <p:cNvPr id="41" name="TextBox 41"/>
          <p:cNvSpPr txBox="1"/>
          <p:nvPr/>
        </p:nvSpPr>
        <p:spPr>
          <a:xfrm>
            <a:off x="479150" y="6810501"/>
            <a:ext cx="4059961" cy="1841671"/>
          </a:xfrm>
          <a:prstGeom prst="rect">
            <a:avLst/>
          </a:prstGeom>
        </p:spPr>
        <p:txBody>
          <a:bodyPr lIns="0" tIns="0" rIns="0" bIns="0" rtlCol="0" anchor="t">
            <a:spAutoFit/>
          </a:bodyPr>
          <a:lstStyle/>
          <a:p>
            <a:pPr algn="just">
              <a:lnSpc>
                <a:spcPts val="1836"/>
              </a:lnSpc>
            </a:pPr>
            <a:r>
              <a:rPr lang="en-US" sz="1800" b="1">
                <a:solidFill>
                  <a:srgbClr val="0E1B3F"/>
                </a:solidFill>
                <a:latin typeface="Public Sans Bold"/>
                <a:ea typeface="Public Sans Bold"/>
                <a:cs typeface="Public Sans Bold"/>
                <a:sym typeface="Public Sans Bold"/>
              </a:rPr>
              <a:t>“Access to digital services is no longer a luxury but a necessity for education, health services, business development, and staying connected with loved ones.”</a:t>
            </a:r>
          </a:p>
          <a:p>
            <a:pPr algn="just">
              <a:lnSpc>
                <a:spcPts val="1836"/>
              </a:lnSpc>
            </a:pPr>
            <a:endParaRPr lang="en-US" sz="1800" b="1">
              <a:solidFill>
                <a:srgbClr val="0E1B3F"/>
              </a:solidFill>
              <a:latin typeface="Public Sans Bold"/>
              <a:ea typeface="Public Sans Bold"/>
              <a:cs typeface="Public Sans Bold"/>
              <a:sym typeface="Public Sans Bold"/>
            </a:endParaRPr>
          </a:p>
          <a:p>
            <a:pPr marL="0" lvl="0" indent="0" algn="just">
              <a:lnSpc>
                <a:spcPts val="1836"/>
              </a:lnSpc>
            </a:pPr>
            <a:r>
              <a:rPr lang="en-US" sz="1800" i="1">
                <a:solidFill>
                  <a:srgbClr val="0E1B3F"/>
                </a:solidFill>
                <a:latin typeface="Public Sans Italics"/>
                <a:ea typeface="Public Sans Italics"/>
                <a:cs typeface="Public Sans Italics"/>
                <a:sym typeface="Public Sans Italics"/>
              </a:rPr>
              <a:t>— Hon. Ioane Naivalurua, Minister for Policing and Communications</a:t>
            </a:r>
          </a:p>
        </p:txBody>
      </p:sp>
      <p:sp>
        <p:nvSpPr>
          <p:cNvPr id="42" name="TextBox 42"/>
          <p:cNvSpPr txBox="1"/>
          <p:nvPr/>
        </p:nvSpPr>
        <p:spPr>
          <a:xfrm>
            <a:off x="7188268" y="5904957"/>
            <a:ext cx="2465970" cy="1149554"/>
          </a:xfrm>
          <a:prstGeom prst="rect">
            <a:avLst/>
          </a:prstGeom>
        </p:spPr>
        <p:txBody>
          <a:bodyPr lIns="0" tIns="0" rIns="0" bIns="0" rtlCol="0" anchor="t">
            <a:spAutoFit/>
          </a:bodyPr>
          <a:lstStyle/>
          <a:p>
            <a:pPr marL="0" lvl="0" indent="0" algn="l">
              <a:lnSpc>
                <a:spcPts val="2254"/>
              </a:lnSpc>
            </a:pPr>
            <a:r>
              <a:rPr lang="en-US" sz="1733" b="1" spc="-52">
                <a:solidFill>
                  <a:srgbClr val="0E1B3F"/>
                </a:solidFill>
                <a:latin typeface="Public Sans Bold"/>
                <a:ea typeface="Public Sans Bold"/>
                <a:cs typeface="Public Sans Bold"/>
                <a:sym typeface="Public Sans Bold"/>
              </a:rPr>
              <a:t>sites in Phase One — 30 delivered by Telecom Fiji across Namosi, Navosa &amp; Lomaiviti</a:t>
            </a:r>
          </a:p>
        </p:txBody>
      </p:sp>
      <p:sp>
        <p:nvSpPr>
          <p:cNvPr id="43" name="TextBox 43"/>
          <p:cNvSpPr txBox="1"/>
          <p:nvPr/>
        </p:nvSpPr>
        <p:spPr>
          <a:xfrm>
            <a:off x="7351469" y="5304957"/>
            <a:ext cx="712223" cy="504750"/>
          </a:xfrm>
          <a:prstGeom prst="rect">
            <a:avLst/>
          </a:prstGeom>
        </p:spPr>
        <p:txBody>
          <a:bodyPr lIns="0" tIns="0" rIns="0" bIns="0" rtlCol="0" anchor="t">
            <a:spAutoFit/>
          </a:bodyPr>
          <a:lstStyle/>
          <a:p>
            <a:pPr marL="0" lvl="0" indent="0" algn="l">
              <a:lnSpc>
                <a:spcPts val="3900"/>
              </a:lnSpc>
            </a:pPr>
            <a:r>
              <a:rPr lang="en-US" sz="3000" b="1" spc="-90">
                <a:solidFill>
                  <a:srgbClr val="0E1B3F"/>
                </a:solidFill>
                <a:latin typeface="Public Sans Bold"/>
                <a:ea typeface="Public Sans Bold"/>
                <a:cs typeface="Public Sans Bold"/>
                <a:sym typeface="Public Sans Bold"/>
              </a:rPr>
              <a:t>126</a:t>
            </a:r>
          </a:p>
        </p:txBody>
      </p:sp>
      <p:sp>
        <p:nvSpPr>
          <p:cNvPr id="44" name="TextBox 44"/>
          <p:cNvSpPr txBox="1"/>
          <p:nvPr/>
        </p:nvSpPr>
        <p:spPr>
          <a:xfrm>
            <a:off x="5685704" y="8023034"/>
            <a:ext cx="2021876" cy="863804"/>
          </a:xfrm>
          <a:prstGeom prst="rect">
            <a:avLst/>
          </a:prstGeom>
        </p:spPr>
        <p:txBody>
          <a:bodyPr lIns="0" tIns="0" rIns="0" bIns="0" rtlCol="0" anchor="t">
            <a:spAutoFit/>
          </a:bodyPr>
          <a:lstStyle/>
          <a:p>
            <a:pPr marL="0" lvl="0" indent="0" algn="l">
              <a:lnSpc>
                <a:spcPts val="2254"/>
              </a:lnSpc>
            </a:pPr>
            <a:r>
              <a:rPr lang="en-US" sz="1733" b="1" spc="-52">
                <a:solidFill>
                  <a:srgbClr val="0E1B3F"/>
                </a:solidFill>
                <a:latin typeface="Public Sans Bold"/>
                <a:ea typeface="Public Sans Bold"/>
                <a:cs typeface="Public Sans Bold"/>
                <a:sym typeface="Public Sans Bold"/>
              </a:rPr>
              <a:t>Fijians set to benefit directly from Phase One alone</a:t>
            </a:r>
          </a:p>
        </p:txBody>
      </p:sp>
      <p:sp>
        <p:nvSpPr>
          <p:cNvPr id="45" name="TextBox 45"/>
          <p:cNvSpPr txBox="1"/>
          <p:nvPr/>
        </p:nvSpPr>
        <p:spPr>
          <a:xfrm>
            <a:off x="5858429" y="7423034"/>
            <a:ext cx="1339364" cy="504750"/>
          </a:xfrm>
          <a:prstGeom prst="rect">
            <a:avLst/>
          </a:prstGeom>
        </p:spPr>
        <p:txBody>
          <a:bodyPr lIns="0" tIns="0" rIns="0" bIns="0" rtlCol="0" anchor="t">
            <a:spAutoFit/>
          </a:bodyPr>
          <a:lstStyle/>
          <a:p>
            <a:pPr marL="0" lvl="0" indent="0" algn="l">
              <a:lnSpc>
                <a:spcPts val="3900"/>
              </a:lnSpc>
            </a:pPr>
            <a:r>
              <a:rPr lang="en-US" sz="3000" b="1" spc="-90">
                <a:solidFill>
                  <a:srgbClr val="0E1B3F"/>
                </a:solidFill>
                <a:latin typeface="Public Sans Bold"/>
                <a:ea typeface="Public Sans Bold"/>
                <a:cs typeface="Public Sans Bold"/>
                <a:sym typeface="Public Sans Bold"/>
              </a:rPr>
              <a:t>11,000+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sp>
        <p:nvSpPr>
          <p:cNvPr id="3" name="Freeform 3"/>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494786" y="418460"/>
            <a:ext cx="3014829" cy="1367427"/>
            <a:chOff x="0" y="0"/>
            <a:chExt cx="15532810" cy="7045168"/>
          </a:xfrm>
        </p:grpSpPr>
        <p:sp>
          <p:nvSpPr>
            <p:cNvPr id="5" name="Freeform 5"/>
            <p:cNvSpPr/>
            <p:nvPr/>
          </p:nvSpPr>
          <p:spPr>
            <a:xfrm>
              <a:off x="0" y="0"/>
              <a:ext cx="15532810" cy="7045168"/>
            </a:xfrm>
            <a:custGeom>
              <a:avLst/>
              <a:gdLst/>
              <a:ahLst/>
              <a:cxnLst/>
              <a:rect l="l" t="t" r="r" b="b"/>
              <a:pathLst>
                <a:path w="15532810" h="7045168">
                  <a:moveTo>
                    <a:pt x="0" y="0"/>
                  </a:moveTo>
                  <a:lnTo>
                    <a:pt x="0" y="7045168"/>
                  </a:lnTo>
                  <a:lnTo>
                    <a:pt x="15532810" y="7045168"/>
                  </a:lnTo>
                  <a:lnTo>
                    <a:pt x="15532810" y="0"/>
                  </a:lnTo>
                  <a:lnTo>
                    <a:pt x="0" y="0"/>
                  </a:lnTo>
                  <a:close/>
                  <a:moveTo>
                    <a:pt x="15471849" y="6984209"/>
                  </a:moveTo>
                  <a:lnTo>
                    <a:pt x="59690" y="6984209"/>
                  </a:lnTo>
                  <a:lnTo>
                    <a:pt x="59690" y="59690"/>
                  </a:lnTo>
                  <a:lnTo>
                    <a:pt x="15471849" y="59690"/>
                  </a:lnTo>
                  <a:lnTo>
                    <a:pt x="15471849" y="6984209"/>
                  </a:lnTo>
                  <a:close/>
                </a:path>
              </a:pathLst>
            </a:custGeom>
            <a:solidFill>
              <a:srgbClr val="0E1B3F"/>
            </a:solidFill>
          </p:spPr>
          <p:txBody>
            <a:bodyPr/>
            <a:lstStyle/>
            <a:p>
              <a:endParaRPr lang="en-US"/>
            </a:p>
          </p:txBody>
        </p:sp>
      </p:grpSp>
      <p:sp>
        <p:nvSpPr>
          <p:cNvPr id="6" name="AutoShape 6"/>
          <p:cNvSpPr/>
          <p:nvPr/>
        </p:nvSpPr>
        <p:spPr>
          <a:xfrm>
            <a:off x="13284728" y="4981501"/>
            <a:ext cx="4435223" cy="9599"/>
          </a:xfrm>
          <a:prstGeom prst="rect">
            <a:avLst/>
          </a:prstGeom>
          <a:solidFill>
            <a:srgbClr val="0E1B3F"/>
          </a:solidFill>
        </p:spPr>
        <p:txBody>
          <a:bodyPr/>
          <a:lstStyle/>
          <a:p>
            <a:endParaRPr lang="en-US"/>
          </a:p>
        </p:txBody>
      </p:sp>
      <p:sp>
        <p:nvSpPr>
          <p:cNvPr id="7" name="AutoShape 7"/>
          <p:cNvSpPr/>
          <p:nvPr/>
        </p:nvSpPr>
        <p:spPr>
          <a:xfrm>
            <a:off x="13284728" y="6547971"/>
            <a:ext cx="4435223" cy="9636"/>
          </a:xfrm>
          <a:prstGeom prst="rect">
            <a:avLst/>
          </a:prstGeom>
          <a:solidFill>
            <a:srgbClr val="0E1B3F"/>
          </a:solidFill>
        </p:spPr>
        <p:txBody>
          <a:bodyPr/>
          <a:lstStyle/>
          <a:p>
            <a:endParaRPr lang="en-US"/>
          </a:p>
        </p:txBody>
      </p:sp>
      <p:sp>
        <p:nvSpPr>
          <p:cNvPr id="8" name="AutoShape 8"/>
          <p:cNvSpPr/>
          <p:nvPr/>
        </p:nvSpPr>
        <p:spPr>
          <a:xfrm>
            <a:off x="13284728" y="7771286"/>
            <a:ext cx="4435223" cy="9636"/>
          </a:xfrm>
          <a:prstGeom prst="rect">
            <a:avLst/>
          </a:prstGeom>
          <a:solidFill>
            <a:srgbClr val="0E1B3F"/>
          </a:solidFill>
        </p:spPr>
        <p:txBody>
          <a:bodyPr/>
          <a:lstStyle/>
          <a:p>
            <a:endParaRPr lang="en-US"/>
          </a:p>
        </p:txBody>
      </p:sp>
      <p:sp>
        <p:nvSpPr>
          <p:cNvPr id="9" name="AutoShape 9"/>
          <p:cNvSpPr/>
          <p:nvPr/>
        </p:nvSpPr>
        <p:spPr>
          <a:xfrm>
            <a:off x="13301978" y="8990256"/>
            <a:ext cx="4435223" cy="9636"/>
          </a:xfrm>
          <a:prstGeom prst="rect">
            <a:avLst/>
          </a:prstGeom>
          <a:solidFill>
            <a:srgbClr val="0E1B3F"/>
          </a:solidFill>
        </p:spPr>
        <p:txBody>
          <a:bodyPr/>
          <a:lstStyle/>
          <a:p>
            <a:endParaRPr lang="en-US"/>
          </a:p>
        </p:txBody>
      </p:sp>
      <p:sp>
        <p:nvSpPr>
          <p:cNvPr id="10" name="Freeform 10"/>
          <p:cNvSpPr/>
          <p:nvPr/>
        </p:nvSpPr>
        <p:spPr>
          <a:xfrm>
            <a:off x="7878764" y="2889093"/>
            <a:ext cx="5221755" cy="6320238"/>
          </a:xfrm>
          <a:custGeom>
            <a:avLst/>
            <a:gdLst/>
            <a:ahLst/>
            <a:cxnLst/>
            <a:rect l="l" t="t" r="r" b="b"/>
            <a:pathLst>
              <a:path w="5221755" h="6320238">
                <a:moveTo>
                  <a:pt x="0" y="0"/>
                </a:moveTo>
                <a:lnTo>
                  <a:pt x="5221755" y="0"/>
                </a:lnTo>
                <a:lnTo>
                  <a:pt x="5221755" y="6320238"/>
                </a:lnTo>
                <a:lnTo>
                  <a:pt x="0" y="6320238"/>
                </a:lnTo>
                <a:lnTo>
                  <a:pt x="0" y="0"/>
                </a:lnTo>
                <a:close/>
              </a:path>
            </a:pathLst>
          </a:custGeom>
          <a:blipFill>
            <a:blip>
              <a:extLst>
                <a:ext uri="{96DAC541-7B7A-43D3-8B79-37D633B846F1}">
                  <asvg:svgBlip xmlns:asvg="http://schemas.microsoft.com/office/drawing/2016/SVG/main" r:embed="rId4"/>
                </a:ext>
              </a:extLst>
            </a:blip>
            <a:stretch>
              <a:fillRect l="-10544" r="-10491"/>
            </a:stretch>
          </a:blipFill>
        </p:spPr>
        <p:txBody>
          <a:bodyPr/>
          <a:lstStyle/>
          <a:p>
            <a:endParaRPr lang="en-US"/>
          </a:p>
        </p:txBody>
      </p:sp>
      <p:sp>
        <p:nvSpPr>
          <p:cNvPr id="11" name="TextBox 11"/>
          <p:cNvSpPr txBox="1"/>
          <p:nvPr/>
        </p:nvSpPr>
        <p:spPr>
          <a:xfrm>
            <a:off x="13284728" y="3624064"/>
            <a:ext cx="4435223" cy="1175871"/>
          </a:xfrm>
          <a:prstGeom prst="rect">
            <a:avLst/>
          </a:prstGeom>
        </p:spPr>
        <p:txBody>
          <a:bodyPr lIns="0" tIns="0" rIns="0" bIns="0" rtlCol="0" anchor="t">
            <a:spAutoFit/>
          </a:bodyPr>
          <a:lstStyle/>
          <a:p>
            <a:pPr marL="0" lvl="0" indent="0" algn="just">
              <a:lnSpc>
                <a:spcPts val="2380"/>
              </a:lnSpc>
              <a:spcBef>
                <a:spcPct val="0"/>
              </a:spcBef>
            </a:pPr>
            <a:r>
              <a:rPr lang="en-US" sz="1700">
                <a:solidFill>
                  <a:srgbClr val="0E1B3F"/>
                </a:solidFill>
                <a:latin typeface="Public Sans"/>
                <a:ea typeface="Public Sans"/>
                <a:cs typeface="Public Sans"/>
                <a:sym typeface="Public Sans"/>
              </a:rPr>
              <a:t>Around the world, a data breach cost $4.44 million on average in 2025, down 9% from the year before as AI-driven detection sped up containment.</a:t>
            </a:r>
          </a:p>
        </p:txBody>
      </p:sp>
      <p:sp>
        <p:nvSpPr>
          <p:cNvPr id="12" name="TextBox 12"/>
          <p:cNvSpPr txBox="1"/>
          <p:nvPr/>
        </p:nvSpPr>
        <p:spPr>
          <a:xfrm>
            <a:off x="13284728" y="3014464"/>
            <a:ext cx="3476043" cy="504825"/>
          </a:xfrm>
          <a:prstGeom prst="rect">
            <a:avLst/>
          </a:prstGeom>
        </p:spPr>
        <p:txBody>
          <a:bodyPr lIns="0" tIns="0" rIns="0" bIns="0" rtlCol="0" anchor="t">
            <a:spAutoFit/>
          </a:bodyPr>
          <a:lstStyle/>
          <a:p>
            <a:pPr marL="0" lvl="0" indent="0" algn="l">
              <a:lnSpc>
                <a:spcPts val="3900"/>
              </a:lnSpc>
            </a:pPr>
            <a:r>
              <a:rPr lang="en-US" sz="3000" b="1" spc="-89">
                <a:solidFill>
                  <a:srgbClr val="0E1B3F"/>
                </a:solidFill>
                <a:latin typeface="Public Sans Bold"/>
                <a:ea typeface="Public Sans Bold"/>
                <a:cs typeface="Public Sans Bold"/>
                <a:sym typeface="Public Sans Bold"/>
              </a:rPr>
              <a:t>Fast Facts</a:t>
            </a:r>
          </a:p>
        </p:txBody>
      </p:sp>
      <p:sp>
        <p:nvSpPr>
          <p:cNvPr id="13" name="TextBox 13"/>
          <p:cNvSpPr txBox="1"/>
          <p:nvPr/>
        </p:nvSpPr>
        <p:spPr>
          <a:xfrm>
            <a:off x="13301978" y="5191125"/>
            <a:ext cx="4435223" cy="1175871"/>
          </a:xfrm>
          <a:prstGeom prst="rect">
            <a:avLst/>
          </a:prstGeom>
        </p:spPr>
        <p:txBody>
          <a:bodyPr lIns="0" tIns="0" rIns="0" bIns="0" rtlCol="0" anchor="t">
            <a:spAutoFit/>
          </a:bodyPr>
          <a:lstStyle/>
          <a:p>
            <a:pPr marL="0" lvl="0" indent="0" algn="just">
              <a:lnSpc>
                <a:spcPts val="2380"/>
              </a:lnSpc>
              <a:spcBef>
                <a:spcPct val="0"/>
              </a:spcBef>
            </a:pPr>
            <a:r>
              <a:rPr lang="en-US" sz="1700">
                <a:solidFill>
                  <a:srgbClr val="0E1B3F"/>
                </a:solidFill>
                <a:latin typeface="Public Sans"/>
                <a:ea typeface="Public Sans"/>
                <a:cs typeface="Public Sans"/>
                <a:sym typeface="Public Sans"/>
              </a:rPr>
              <a:t>Phishing remains the most common attack vector, present in around 16% of breaches, with roughly 3.4 billion phishing emails sent worldwide every day.</a:t>
            </a:r>
          </a:p>
        </p:txBody>
      </p:sp>
      <p:sp>
        <p:nvSpPr>
          <p:cNvPr id="14" name="TextBox 14"/>
          <p:cNvSpPr txBox="1"/>
          <p:nvPr/>
        </p:nvSpPr>
        <p:spPr>
          <a:xfrm>
            <a:off x="13284728" y="6709678"/>
            <a:ext cx="4435223" cy="880633"/>
          </a:xfrm>
          <a:prstGeom prst="rect">
            <a:avLst/>
          </a:prstGeom>
        </p:spPr>
        <p:txBody>
          <a:bodyPr lIns="0" tIns="0" rIns="0" bIns="0" rtlCol="0" anchor="t">
            <a:spAutoFit/>
          </a:bodyPr>
          <a:lstStyle/>
          <a:p>
            <a:pPr marL="0" lvl="0" indent="0" algn="just">
              <a:lnSpc>
                <a:spcPts val="2380"/>
              </a:lnSpc>
              <a:spcBef>
                <a:spcPct val="0"/>
              </a:spcBef>
            </a:pPr>
            <a:r>
              <a:rPr lang="en-US" sz="1700">
                <a:solidFill>
                  <a:srgbClr val="0E1B3F"/>
                </a:solidFill>
                <a:latin typeface="Public Sans"/>
                <a:ea typeface="Public Sans"/>
                <a:cs typeface="Public Sans"/>
                <a:sym typeface="Public Sans"/>
              </a:rPr>
              <a:t>Over 90% of cyberattacks begin with a phishing email as the initial entry point, according to CISA.</a:t>
            </a:r>
          </a:p>
        </p:txBody>
      </p:sp>
      <p:sp>
        <p:nvSpPr>
          <p:cNvPr id="15" name="TextBox 15"/>
          <p:cNvSpPr txBox="1"/>
          <p:nvPr/>
        </p:nvSpPr>
        <p:spPr>
          <a:xfrm>
            <a:off x="13301978" y="7928647"/>
            <a:ext cx="4435223" cy="880633"/>
          </a:xfrm>
          <a:prstGeom prst="rect">
            <a:avLst/>
          </a:prstGeom>
        </p:spPr>
        <p:txBody>
          <a:bodyPr lIns="0" tIns="0" rIns="0" bIns="0" rtlCol="0" anchor="t">
            <a:spAutoFit/>
          </a:bodyPr>
          <a:lstStyle/>
          <a:p>
            <a:pPr marL="0" lvl="0" indent="0" algn="just">
              <a:lnSpc>
                <a:spcPts val="2380"/>
              </a:lnSpc>
              <a:spcBef>
                <a:spcPct val="0"/>
              </a:spcBef>
            </a:pPr>
            <a:r>
              <a:rPr lang="en-US" sz="1700">
                <a:solidFill>
                  <a:srgbClr val="0E1B3F"/>
                </a:solidFill>
                <a:latin typeface="Public Sans"/>
                <a:ea typeface="Public Sans"/>
                <a:cs typeface="Public Sans"/>
                <a:sym typeface="Public Sans"/>
              </a:rPr>
              <a:t>The average breach now takes 241 days to identify and contain, the fastest response time in nine years.</a:t>
            </a:r>
          </a:p>
        </p:txBody>
      </p:sp>
      <p:sp>
        <p:nvSpPr>
          <p:cNvPr id="16" name="TextBox 16"/>
          <p:cNvSpPr txBox="1"/>
          <p:nvPr/>
        </p:nvSpPr>
        <p:spPr>
          <a:xfrm>
            <a:off x="4887728" y="466085"/>
            <a:ext cx="8512545" cy="1984226"/>
          </a:xfrm>
          <a:prstGeom prst="rect">
            <a:avLst/>
          </a:prstGeom>
        </p:spPr>
        <p:txBody>
          <a:bodyPr lIns="0" tIns="0" rIns="0" bIns="0" rtlCol="0" anchor="t">
            <a:spAutoFit/>
          </a:bodyPr>
          <a:lstStyle/>
          <a:p>
            <a:pPr marL="0" lvl="0" indent="0" algn="ctr">
              <a:lnSpc>
                <a:spcPts val="7700"/>
              </a:lnSpc>
            </a:pPr>
            <a:r>
              <a:rPr lang="en-US" sz="7000" b="1" spc="-210">
                <a:solidFill>
                  <a:srgbClr val="0E1B3F"/>
                </a:solidFill>
                <a:latin typeface="Public Sans Bold"/>
                <a:ea typeface="Public Sans Bold"/>
                <a:cs typeface="Public Sans Bold"/>
                <a:sym typeface="Public Sans Bold"/>
              </a:rPr>
              <a:t>Securing Our Connections Today</a:t>
            </a:r>
          </a:p>
        </p:txBody>
      </p:sp>
      <p:sp>
        <p:nvSpPr>
          <p:cNvPr id="17" name="TextBox 17"/>
          <p:cNvSpPr txBox="1"/>
          <p:nvPr/>
        </p:nvSpPr>
        <p:spPr>
          <a:xfrm>
            <a:off x="649872" y="522344"/>
            <a:ext cx="2704656" cy="1112034"/>
          </a:xfrm>
          <a:prstGeom prst="rect">
            <a:avLst/>
          </a:prstGeom>
        </p:spPr>
        <p:txBody>
          <a:bodyPr lIns="0" tIns="0" rIns="0" bIns="0" rtlCol="0" anchor="t">
            <a:spAutoFit/>
          </a:bodyPr>
          <a:lstStyle/>
          <a:p>
            <a:pPr marL="0" lvl="0" indent="0" algn="l">
              <a:lnSpc>
                <a:spcPts val="2210"/>
              </a:lnSpc>
            </a:pPr>
            <a:r>
              <a:rPr lang="en-US" sz="1700" b="1" spc="-51">
                <a:solidFill>
                  <a:srgbClr val="0E1B3F"/>
                </a:solidFill>
                <a:latin typeface="Public Sans Bold"/>
                <a:ea typeface="Public Sans Bold"/>
                <a:cs typeface="Public Sans Bold"/>
                <a:sym typeface="Public Sans Bold"/>
              </a:rPr>
              <a:t>"Each and every one of us is operating right now on the front lines of a war that is never going to be cleared."</a:t>
            </a:r>
          </a:p>
        </p:txBody>
      </p:sp>
      <p:sp>
        <p:nvSpPr>
          <p:cNvPr id="18" name="TextBox 18"/>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19" name="TextBox 19"/>
          <p:cNvSpPr txBox="1"/>
          <p:nvPr/>
        </p:nvSpPr>
        <p:spPr>
          <a:xfrm>
            <a:off x="178883" y="3155310"/>
            <a:ext cx="7515671" cy="5864937"/>
          </a:xfrm>
          <a:prstGeom prst="rect">
            <a:avLst/>
          </a:prstGeom>
        </p:spPr>
        <p:txBody>
          <a:bodyPr lIns="0" tIns="0" rIns="0" bIns="0" rtlCol="0" anchor="t">
            <a:spAutoFit/>
          </a:bodyPr>
          <a:lstStyle/>
          <a:p>
            <a:pPr marL="518160" lvl="1" indent="-259080" algn="just">
              <a:lnSpc>
                <a:spcPts val="3120"/>
              </a:lnSpc>
              <a:buFont typeface="Arial"/>
              <a:buChar char="•"/>
            </a:pPr>
            <a:r>
              <a:rPr lang="en-US" sz="2400">
                <a:solidFill>
                  <a:srgbClr val="0E1B3F"/>
                </a:solidFill>
                <a:latin typeface="Public Sans"/>
                <a:ea typeface="Public Sans"/>
                <a:cs typeface="Public Sans"/>
                <a:sym typeface="Public Sans"/>
              </a:rPr>
              <a:t>The growing complexity of networks and evolving threats make network resilience a top priority.</a:t>
            </a:r>
          </a:p>
          <a:p>
            <a:pPr algn="just">
              <a:lnSpc>
                <a:spcPts val="3120"/>
              </a:lnSpc>
            </a:pPr>
            <a:endParaRPr lang="en-US" sz="2400">
              <a:solidFill>
                <a:srgbClr val="0E1B3F"/>
              </a:solidFill>
              <a:latin typeface="Public Sans"/>
              <a:ea typeface="Public Sans"/>
              <a:cs typeface="Public Sans"/>
              <a:sym typeface="Public Sans"/>
            </a:endParaRPr>
          </a:p>
          <a:p>
            <a:pPr marL="518160" lvl="1" indent="-259080" algn="just">
              <a:lnSpc>
                <a:spcPts val="3120"/>
              </a:lnSpc>
              <a:buFont typeface="Arial"/>
              <a:buChar char="•"/>
            </a:pPr>
            <a:r>
              <a:rPr lang="en-US" sz="2400">
                <a:solidFill>
                  <a:srgbClr val="0E1B3F"/>
                </a:solidFill>
                <a:latin typeface="Public Sans"/>
                <a:ea typeface="Public Sans"/>
                <a:cs typeface="Public Sans"/>
                <a:sym typeface="Public Sans"/>
              </a:rPr>
              <a:t>A resilient network can withstand and recover from disruptions, attacks, or failures, minimizing downtime and ensuring continuous operations.</a:t>
            </a:r>
          </a:p>
          <a:p>
            <a:pPr algn="just">
              <a:lnSpc>
                <a:spcPts val="3120"/>
              </a:lnSpc>
            </a:pPr>
            <a:endParaRPr lang="en-US" sz="2400">
              <a:solidFill>
                <a:srgbClr val="0E1B3F"/>
              </a:solidFill>
              <a:latin typeface="Public Sans"/>
              <a:ea typeface="Public Sans"/>
              <a:cs typeface="Public Sans"/>
              <a:sym typeface="Public Sans"/>
            </a:endParaRPr>
          </a:p>
          <a:p>
            <a:pPr marL="518160" lvl="1" indent="-259080" algn="just">
              <a:lnSpc>
                <a:spcPts val="3120"/>
              </a:lnSpc>
              <a:buFont typeface="Arial"/>
              <a:buChar char="•"/>
            </a:pPr>
            <a:r>
              <a:rPr lang="en-US" sz="2400">
                <a:solidFill>
                  <a:srgbClr val="0E1B3F"/>
                </a:solidFill>
                <a:latin typeface="Public Sans"/>
                <a:ea typeface="Public Sans"/>
                <a:cs typeface="Public Sans"/>
                <a:sym typeface="Public Sans"/>
              </a:rPr>
              <a:t>Increased reliance on digital platforms exposes individuals and organizations to greater cybersecurity risks.</a:t>
            </a:r>
          </a:p>
          <a:p>
            <a:pPr algn="just">
              <a:lnSpc>
                <a:spcPts val="3120"/>
              </a:lnSpc>
            </a:pPr>
            <a:endParaRPr lang="en-US" sz="2400">
              <a:solidFill>
                <a:srgbClr val="0E1B3F"/>
              </a:solidFill>
              <a:latin typeface="Public Sans"/>
              <a:ea typeface="Public Sans"/>
              <a:cs typeface="Public Sans"/>
              <a:sym typeface="Public Sans"/>
            </a:endParaRPr>
          </a:p>
          <a:p>
            <a:pPr marL="518160" lvl="1" indent="-259080" algn="just">
              <a:lnSpc>
                <a:spcPts val="3120"/>
              </a:lnSpc>
              <a:buFont typeface="Arial"/>
              <a:buChar char="•"/>
            </a:pPr>
            <a:r>
              <a:rPr lang="en-US" sz="2400">
                <a:solidFill>
                  <a:srgbClr val="0E1B3F"/>
                </a:solidFill>
                <a:latin typeface="Public Sans"/>
                <a:ea typeface="Public Sans"/>
                <a:cs typeface="Public Sans"/>
                <a:sym typeface="Public Sans"/>
              </a:rPr>
              <a:t>Malicious hackers exploit security vulnerabilities to access personal data and capitalize on organizations' expanding digital footprints.</a:t>
            </a:r>
          </a:p>
        </p:txBody>
      </p:sp>
      <p:sp>
        <p:nvSpPr>
          <p:cNvPr id="20" name="TextBox 20"/>
          <p:cNvSpPr txBox="1"/>
          <p:nvPr/>
        </p:nvSpPr>
        <p:spPr>
          <a:xfrm>
            <a:off x="11210391" y="9380781"/>
            <a:ext cx="6752446" cy="209476"/>
          </a:xfrm>
          <a:prstGeom prst="rect">
            <a:avLst/>
          </a:prstGeom>
        </p:spPr>
        <p:txBody>
          <a:bodyPr lIns="0" tIns="0" rIns="0" bIns="0" rtlCol="0" anchor="t">
            <a:spAutoFit/>
          </a:bodyPr>
          <a:lstStyle/>
          <a:p>
            <a:pPr algn="l">
              <a:lnSpc>
                <a:spcPts val="1680"/>
              </a:lnSpc>
              <a:spcBef>
                <a:spcPct val="0"/>
              </a:spcBef>
            </a:pPr>
            <a:r>
              <a:rPr lang="en-US" sz="1400" i="1" spc="28">
                <a:solidFill>
                  <a:srgbClr val="0E1B3F"/>
                </a:solidFill>
                <a:latin typeface="Public Sans Italics"/>
                <a:ea typeface="Public Sans Italics"/>
                <a:cs typeface="Public Sans Italics"/>
                <a:sym typeface="Public Sans Italics"/>
              </a:rPr>
              <a:t>SOURCE: DEEPSTRIKE.IO, IBM.COM, HELPNETSECURITY.COM, GETASTRA.COM</a:t>
            </a:r>
          </a:p>
        </p:txBody>
      </p:sp>
      <p:sp>
        <p:nvSpPr>
          <p:cNvPr id="21" name="TextBox 21"/>
          <p:cNvSpPr txBox="1"/>
          <p:nvPr/>
        </p:nvSpPr>
        <p:spPr>
          <a:xfrm>
            <a:off x="494786" y="1876275"/>
            <a:ext cx="3014829" cy="790798"/>
          </a:xfrm>
          <a:prstGeom prst="rect">
            <a:avLst/>
          </a:prstGeom>
        </p:spPr>
        <p:txBody>
          <a:bodyPr lIns="0" tIns="0" rIns="0" bIns="0" rtlCol="0" anchor="t">
            <a:spAutoFit/>
          </a:bodyPr>
          <a:lstStyle/>
          <a:p>
            <a:pPr marL="0" lvl="0" indent="0" algn="l">
              <a:lnSpc>
                <a:spcPts val="2099"/>
              </a:lnSpc>
              <a:spcBef>
                <a:spcPct val="0"/>
              </a:spcBef>
            </a:pPr>
            <a:r>
              <a:rPr lang="en-US" sz="1499">
                <a:solidFill>
                  <a:srgbClr val="0E1B3F"/>
                </a:solidFill>
                <a:latin typeface="Public Sans"/>
                <a:ea typeface="Public Sans"/>
                <a:cs typeface="Public Sans"/>
                <a:sym typeface="Public Sans"/>
              </a:rPr>
              <a:t>— Nick Andersen, Executive Assistant Director for Cybersecurity, CISA</a:t>
            </a:r>
          </a:p>
        </p:txBody>
      </p:sp>
      <p:sp>
        <p:nvSpPr>
          <p:cNvPr id="22" name="Freeform 22"/>
          <p:cNvSpPr/>
          <p:nvPr/>
        </p:nvSpPr>
        <p:spPr>
          <a:xfrm>
            <a:off x="0" y="10151739"/>
            <a:ext cx="18288000" cy="135261"/>
          </a:xfrm>
          <a:custGeom>
            <a:avLst/>
            <a:gdLst/>
            <a:ahLst/>
            <a:cxnLst/>
            <a:rect l="l" t="t" r="r" b="b"/>
            <a:pathLst>
              <a:path w="18288000" h="135261">
                <a:moveTo>
                  <a:pt x="0" y="0"/>
                </a:moveTo>
                <a:lnTo>
                  <a:pt x="18288000" y="0"/>
                </a:lnTo>
                <a:lnTo>
                  <a:pt x="18288000" y="135261"/>
                </a:lnTo>
                <a:lnTo>
                  <a:pt x="0" y="135261"/>
                </a:lnTo>
                <a:lnTo>
                  <a:pt x="0" y="0"/>
                </a:lnTo>
                <a:close/>
              </a:path>
            </a:pathLst>
          </a:custGeom>
          <a:blipFill>
            <a:blip r:embed="rId5"/>
            <a:stretch>
              <a:fillRect l="-234676" t="-75670250" b="-34595348"/>
            </a:stretch>
          </a:blipFill>
        </p:spPr>
        <p:txBody>
          <a:bodyPr/>
          <a:lstStyle/>
          <a:p>
            <a:endParaRPr lang="en-US"/>
          </a:p>
        </p:txBody>
      </p:sp>
      <p:grpSp>
        <p:nvGrpSpPr>
          <p:cNvPr id="23" name="Group 23"/>
          <p:cNvGrpSpPr/>
          <p:nvPr/>
        </p:nvGrpSpPr>
        <p:grpSpPr>
          <a:xfrm>
            <a:off x="0" y="10131454"/>
            <a:ext cx="18288000" cy="155546"/>
            <a:chOff x="0" y="0"/>
            <a:chExt cx="4816593" cy="40967"/>
          </a:xfrm>
        </p:grpSpPr>
        <p:sp>
          <p:nvSpPr>
            <p:cNvPr id="24" name="Freeform 24"/>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25" name="TextBox 25"/>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sp>
        <p:nvSpPr>
          <p:cNvPr id="26" name="TextBox 26"/>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grpSp>
        <p:nvGrpSpPr>
          <p:cNvPr id="27" name="Group 27"/>
          <p:cNvGrpSpPr/>
          <p:nvPr/>
        </p:nvGrpSpPr>
        <p:grpSpPr>
          <a:xfrm>
            <a:off x="18203255" y="875145"/>
            <a:ext cx="84745" cy="6433085"/>
            <a:chOff x="0" y="0"/>
            <a:chExt cx="22320" cy="1694310"/>
          </a:xfrm>
        </p:grpSpPr>
        <p:sp>
          <p:nvSpPr>
            <p:cNvPr id="28" name="Freeform 28"/>
            <p:cNvSpPr/>
            <p:nvPr/>
          </p:nvSpPr>
          <p:spPr>
            <a:xfrm>
              <a:off x="0" y="0"/>
              <a:ext cx="22320" cy="1694310"/>
            </a:xfrm>
            <a:custGeom>
              <a:avLst/>
              <a:gdLst/>
              <a:ahLst/>
              <a:cxnLst/>
              <a:rect l="l" t="t" r="r" b="b"/>
              <a:pathLst>
                <a:path w="22320" h="1694310">
                  <a:moveTo>
                    <a:pt x="0" y="0"/>
                  </a:moveTo>
                  <a:lnTo>
                    <a:pt x="22320" y="0"/>
                  </a:lnTo>
                  <a:lnTo>
                    <a:pt x="22320" y="1694310"/>
                  </a:lnTo>
                  <a:lnTo>
                    <a:pt x="0" y="1694310"/>
                  </a:lnTo>
                  <a:close/>
                </a:path>
              </a:pathLst>
            </a:custGeom>
            <a:solidFill>
              <a:srgbClr val="FFCD0A"/>
            </a:solidFill>
          </p:spPr>
          <p:txBody>
            <a:bodyPr/>
            <a:lstStyle/>
            <a:p>
              <a:endParaRPr lang="en-US"/>
            </a:p>
          </p:txBody>
        </p:sp>
        <p:sp>
          <p:nvSpPr>
            <p:cNvPr id="29" name="TextBox 29"/>
            <p:cNvSpPr txBox="1"/>
            <p:nvPr/>
          </p:nvSpPr>
          <p:spPr>
            <a:xfrm>
              <a:off x="0" y="0"/>
              <a:ext cx="22320" cy="1694310"/>
            </a:xfrm>
            <a:prstGeom prst="rect">
              <a:avLst/>
            </a:prstGeom>
          </p:spPr>
          <p:txBody>
            <a:bodyPr lIns="50800" tIns="50800" rIns="50800" bIns="50800" rtlCol="0" anchor="ctr"/>
            <a:lstStyle/>
            <a:p>
              <a:pPr algn="ctr">
                <a:lnSpc>
                  <a:spcPts val="1680"/>
                </a:lnSpc>
              </a:pP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sp>
        <p:nvSpPr>
          <p:cNvPr id="3" name="AutoShape 3"/>
          <p:cNvSpPr/>
          <p:nvPr/>
        </p:nvSpPr>
        <p:spPr>
          <a:xfrm rot="5400000">
            <a:off x="14583389" y="734533"/>
            <a:ext cx="1229722" cy="28575"/>
          </a:xfrm>
          <a:prstGeom prst="rect">
            <a:avLst/>
          </a:prstGeom>
          <a:solidFill>
            <a:srgbClr val="FFCD0A"/>
          </a:solidFill>
        </p:spPr>
        <p:txBody>
          <a:bodyPr/>
          <a:lstStyle/>
          <a:p>
            <a:endParaRPr lang="en-US"/>
          </a:p>
        </p:txBody>
      </p:sp>
      <p:grpSp>
        <p:nvGrpSpPr>
          <p:cNvPr id="4" name="Group 4"/>
          <p:cNvGrpSpPr/>
          <p:nvPr/>
        </p:nvGrpSpPr>
        <p:grpSpPr>
          <a:xfrm>
            <a:off x="18170752" y="2131883"/>
            <a:ext cx="117248" cy="2103301"/>
            <a:chOff x="0" y="0"/>
            <a:chExt cx="30283" cy="543244"/>
          </a:xfrm>
        </p:grpSpPr>
        <p:sp>
          <p:nvSpPr>
            <p:cNvPr id="5" name="Freeform 5"/>
            <p:cNvSpPr/>
            <p:nvPr/>
          </p:nvSpPr>
          <p:spPr>
            <a:xfrm>
              <a:off x="0" y="0"/>
              <a:ext cx="30283" cy="543244"/>
            </a:xfrm>
            <a:custGeom>
              <a:avLst/>
              <a:gdLst/>
              <a:ahLst/>
              <a:cxnLst/>
              <a:rect l="l" t="t" r="r" b="b"/>
              <a:pathLst>
                <a:path w="30283" h="543244">
                  <a:moveTo>
                    <a:pt x="0" y="0"/>
                  </a:moveTo>
                  <a:lnTo>
                    <a:pt x="30283" y="0"/>
                  </a:lnTo>
                  <a:lnTo>
                    <a:pt x="30283" y="543244"/>
                  </a:lnTo>
                  <a:lnTo>
                    <a:pt x="0" y="543244"/>
                  </a:lnTo>
                  <a:close/>
                </a:path>
              </a:pathLst>
            </a:custGeom>
            <a:solidFill>
              <a:srgbClr val="FFCD0A"/>
            </a:solidFill>
          </p:spPr>
          <p:txBody>
            <a:bodyPr/>
            <a:lstStyle/>
            <a:p>
              <a:endParaRPr lang="en-US"/>
            </a:p>
          </p:txBody>
        </p:sp>
        <p:sp>
          <p:nvSpPr>
            <p:cNvPr id="6" name="TextBox 6"/>
            <p:cNvSpPr txBox="1"/>
            <p:nvPr/>
          </p:nvSpPr>
          <p:spPr>
            <a:xfrm>
              <a:off x="0" y="0"/>
              <a:ext cx="30283" cy="543244"/>
            </a:xfrm>
            <a:prstGeom prst="rect">
              <a:avLst/>
            </a:prstGeom>
          </p:spPr>
          <p:txBody>
            <a:bodyPr lIns="50800" tIns="50800" rIns="50800" bIns="50800" rtlCol="0" anchor="ctr"/>
            <a:lstStyle/>
            <a:p>
              <a:pPr algn="ctr">
                <a:lnSpc>
                  <a:spcPts val="1680"/>
                </a:lnSpc>
              </a:pPr>
              <a:endParaRPr/>
            </a:p>
          </p:txBody>
        </p:sp>
      </p:grpSp>
      <p:grpSp>
        <p:nvGrpSpPr>
          <p:cNvPr id="7" name="Group 7"/>
          <p:cNvGrpSpPr/>
          <p:nvPr/>
        </p:nvGrpSpPr>
        <p:grpSpPr>
          <a:xfrm>
            <a:off x="0" y="10135851"/>
            <a:ext cx="18288000" cy="142710"/>
            <a:chOff x="0" y="0"/>
            <a:chExt cx="4723457" cy="36859"/>
          </a:xfrm>
        </p:grpSpPr>
        <p:sp>
          <p:nvSpPr>
            <p:cNvPr id="8" name="Freeform 8"/>
            <p:cNvSpPr/>
            <p:nvPr/>
          </p:nvSpPr>
          <p:spPr>
            <a:xfrm>
              <a:off x="0" y="0"/>
              <a:ext cx="4723457" cy="36859"/>
            </a:xfrm>
            <a:custGeom>
              <a:avLst/>
              <a:gdLst/>
              <a:ahLst/>
              <a:cxnLst/>
              <a:rect l="l" t="t" r="r" b="b"/>
              <a:pathLst>
                <a:path w="4723457" h="36859">
                  <a:moveTo>
                    <a:pt x="0" y="0"/>
                  </a:moveTo>
                  <a:lnTo>
                    <a:pt x="4723457" y="0"/>
                  </a:lnTo>
                  <a:lnTo>
                    <a:pt x="4723457" y="36859"/>
                  </a:lnTo>
                  <a:lnTo>
                    <a:pt x="0" y="36859"/>
                  </a:lnTo>
                  <a:close/>
                </a:path>
              </a:pathLst>
            </a:custGeom>
            <a:solidFill>
              <a:srgbClr val="FFCD0A"/>
            </a:solidFill>
          </p:spPr>
          <p:txBody>
            <a:bodyPr/>
            <a:lstStyle/>
            <a:p>
              <a:endParaRPr lang="en-US"/>
            </a:p>
          </p:txBody>
        </p:sp>
        <p:sp>
          <p:nvSpPr>
            <p:cNvPr id="9" name="TextBox 9"/>
            <p:cNvSpPr txBox="1"/>
            <p:nvPr/>
          </p:nvSpPr>
          <p:spPr>
            <a:xfrm>
              <a:off x="0" y="0"/>
              <a:ext cx="4723457" cy="36859"/>
            </a:xfrm>
            <a:prstGeom prst="rect">
              <a:avLst/>
            </a:prstGeom>
          </p:spPr>
          <p:txBody>
            <a:bodyPr lIns="50800" tIns="50800" rIns="50800" bIns="50800" rtlCol="0" anchor="ctr"/>
            <a:lstStyle/>
            <a:p>
              <a:pPr algn="ctr">
                <a:lnSpc>
                  <a:spcPts val="1680"/>
                </a:lnSpc>
              </a:pPr>
              <a:endParaRPr/>
            </a:p>
          </p:txBody>
        </p:sp>
      </p:grpSp>
      <p:grpSp>
        <p:nvGrpSpPr>
          <p:cNvPr id="10" name="Group 10"/>
          <p:cNvGrpSpPr/>
          <p:nvPr/>
        </p:nvGrpSpPr>
        <p:grpSpPr>
          <a:xfrm>
            <a:off x="0" y="4744"/>
            <a:ext cx="495300" cy="1023956"/>
            <a:chOff x="0" y="0"/>
            <a:chExt cx="127927" cy="264469"/>
          </a:xfrm>
        </p:grpSpPr>
        <p:sp>
          <p:nvSpPr>
            <p:cNvPr id="11" name="Freeform 11"/>
            <p:cNvSpPr/>
            <p:nvPr/>
          </p:nvSpPr>
          <p:spPr>
            <a:xfrm>
              <a:off x="0" y="0"/>
              <a:ext cx="127927" cy="264469"/>
            </a:xfrm>
            <a:custGeom>
              <a:avLst/>
              <a:gdLst/>
              <a:ahLst/>
              <a:cxnLst/>
              <a:rect l="l" t="t" r="r" b="b"/>
              <a:pathLst>
                <a:path w="127927" h="264469">
                  <a:moveTo>
                    <a:pt x="0" y="0"/>
                  </a:moveTo>
                  <a:lnTo>
                    <a:pt x="127927" y="0"/>
                  </a:lnTo>
                  <a:lnTo>
                    <a:pt x="127927" y="264469"/>
                  </a:lnTo>
                  <a:lnTo>
                    <a:pt x="0" y="264469"/>
                  </a:lnTo>
                  <a:close/>
                </a:path>
              </a:pathLst>
            </a:custGeom>
            <a:solidFill>
              <a:srgbClr val="FFCD0A"/>
            </a:solidFill>
          </p:spPr>
          <p:txBody>
            <a:bodyPr/>
            <a:lstStyle/>
            <a:p>
              <a:endParaRPr lang="en-US"/>
            </a:p>
          </p:txBody>
        </p:sp>
        <p:sp>
          <p:nvSpPr>
            <p:cNvPr id="12" name="TextBox 12"/>
            <p:cNvSpPr txBox="1"/>
            <p:nvPr/>
          </p:nvSpPr>
          <p:spPr>
            <a:xfrm>
              <a:off x="0" y="0"/>
              <a:ext cx="127927" cy="264469"/>
            </a:xfrm>
            <a:prstGeom prst="rect">
              <a:avLst/>
            </a:prstGeom>
          </p:spPr>
          <p:txBody>
            <a:bodyPr lIns="50800" tIns="50800" rIns="50800" bIns="50800" rtlCol="0" anchor="ctr"/>
            <a:lstStyle/>
            <a:p>
              <a:pPr algn="ctr">
                <a:lnSpc>
                  <a:spcPts val="1680"/>
                </a:lnSpc>
              </a:pPr>
              <a:endParaRPr/>
            </a:p>
          </p:txBody>
        </p:sp>
      </p:grpSp>
      <p:sp>
        <p:nvSpPr>
          <p:cNvPr id="13" name="Freeform 13"/>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14" name="Freeform 14"/>
          <p:cNvSpPr/>
          <p:nvPr/>
        </p:nvSpPr>
        <p:spPr>
          <a:xfrm>
            <a:off x="11067743" y="87135"/>
            <a:ext cx="1422850" cy="1323371"/>
          </a:xfrm>
          <a:custGeom>
            <a:avLst/>
            <a:gdLst/>
            <a:ahLst/>
            <a:cxnLst/>
            <a:rect l="l" t="t" r="r" b="b"/>
            <a:pathLst>
              <a:path w="1422850" h="1323371">
                <a:moveTo>
                  <a:pt x="0" y="0"/>
                </a:moveTo>
                <a:lnTo>
                  <a:pt x="1422850" y="0"/>
                </a:lnTo>
                <a:lnTo>
                  <a:pt x="1422850" y="1323371"/>
                </a:lnTo>
                <a:lnTo>
                  <a:pt x="0" y="1323371"/>
                </a:lnTo>
                <a:lnTo>
                  <a:pt x="0" y="0"/>
                </a:lnTo>
                <a:close/>
              </a:path>
            </a:pathLst>
          </a:custGeom>
          <a:blipFill>
            <a:blip r:embed="rId4"/>
            <a:stretch>
              <a:fillRect/>
            </a:stretch>
          </a:blipFill>
        </p:spPr>
        <p:txBody>
          <a:bodyPr/>
          <a:lstStyle/>
          <a:p>
            <a:endParaRPr lang="en-US"/>
          </a:p>
        </p:txBody>
      </p:sp>
      <p:grpSp>
        <p:nvGrpSpPr>
          <p:cNvPr id="15" name="Group 15"/>
          <p:cNvGrpSpPr/>
          <p:nvPr/>
        </p:nvGrpSpPr>
        <p:grpSpPr>
          <a:xfrm>
            <a:off x="1028700" y="7689844"/>
            <a:ext cx="3901339" cy="1478866"/>
            <a:chOff x="0" y="0"/>
            <a:chExt cx="1027513" cy="389496"/>
          </a:xfrm>
        </p:grpSpPr>
        <p:sp>
          <p:nvSpPr>
            <p:cNvPr id="16" name="Freeform 16"/>
            <p:cNvSpPr/>
            <p:nvPr/>
          </p:nvSpPr>
          <p:spPr>
            <a:xfrm>
              <a:off x="0" y="0"/>
              <a:ext cx="1027513" cy="389496"/>
            </a:xfrm>
            <a:custGeom>
              <a:avLst/>
              <a:gdLst/>
              <a:ahLst/>
              <a:cxnLst/>
              <a:rect l="l" t="t" r="r" b="b"/>
              <a:pathLst>
                <a:path w="1027513" h="389496">
                  <a:moveTo>
                    <a:pt x="0" y="0"/>
                  </a:moveTo>
                  <a:lnTo>
                    <a:pt x="1027513" y="0"/>
                  </a:lnTo>
                  <a:lnTo>
                    <a:pt x="1027513" y="389496"/>
                  </a:lnTo>
                  <a:lnTo>
                    <a:pt x="0" y="389496"/>
                  </a:lnTo>
                  <a:close/>
                </a:path>
              </a:pathLst>
            </a:custGeom>
            <a:ln w="9525" cap="sq">
              <a:solidFill>
                <a:srgbClr val="000000"/>
              </a:solidFill>
              <a:prstDash val="solid"/>
              <a:miter/>
            </a:ln>
          </p:spPr>
          <p:txBody>
            <a:bodyPr/>
            <a:lstStyle/>
            <a:p>
              <a:endParaRPr lang="en-US"/>
            </a:p>
          </p:txBody>
        </p:sp>
        <p:sp>
          <p:nvSpPr>
            <p:cNvPr id="17" name="TextBox 17"/>
            <p:cNvSpPr txBox="1"/>
            <p:nvPr/>
          </p:nvSpPr>
          <p:spPr>
            <a:xfrm>
              <a:off x="0" y="0"/>
              <a:ext cx="1027513" cy="389496"/>
            </a:xfrm>
            <a:prstGeom prst="rect">
              <a:avLst/>
            </a:prstGeom>
          </p:spPr>
          <p:txBody>
            <a:bodyPr lIns="50800" tIns="50800" rIns="50800" bIns="50800" rtlCol="0" anchor="ctr"/>
            <a:lstStyle/>
            <a:p>
              <a:pPr algn="ctr">
                <a:lnSpc>
                  <a:spcPts val="1680"/>
                </a:lnSpc>
              </a:pPr>
              <a:endParaRPr/>
            </a:p>
          </p:txBody>
        </p:sp>
      </p:grpSp>
      <p:sp>
        <p:nvSpPr>
          <p:cNvPr id="18" name="Freeform 18"/>
          <p:cNvSpPr/>
          <p:nvPr/>
        </p:nvSpPr>
        <p:spPr>
          <a:xfrm flipH="1">
            <a:off x="8008842" y="3236932"/>
            <a:ext cx="9769548" cy="6529156"/>
          </a:xfrm>
          <a:custGeom>
            <a:avLst/>
            <a:gdLst/>
            <a:ahLst/>
            <a:cxnLst/>
            <a:rect l="l" t="t" r="r" b="b"/>
            <a:pathLst>
              <a:path w="9769548" h="6529156">
                <a:moveTo>
                  <a:pt x="9769548" y="0"/>
                </a:moveTo>
                <a:lnTo>
                  <a:pt x="0" y="0"/>
                </a:lnTo>
                <a:lnTo>
                  <a:pt x="0" y="6529155"/>
                </a:lnTo>
                <a:lnTo>
                  <a:pt x="9769548" y="6529155"/>
                </a:lnTo>
                <a:lnTo>
                  <a:pt x="9769548" y="0"/>
                </a:lnTo>
                <a:close/>
              </a:path>
            </a:pathLst>
          </a:custGeom>
          <a:blipFill>
            <a:blip r:embed="rId5"/>
            <a:stretch>
              <a:fillRect t="-34464" r="-7172" b="-25896"/>
            </a:stretch>
          </a:blipFill>
        </p:spPr>
        <p:txBody>
          <a:bodyPr/>
          <a:lstStyle/>
          <a:p>
            <a:endParaRPr lang="en-US"/>
          </a:p>
        </p:txBody>
      </p:sp>
      <p:grpSp>
        <p:nvGrpSpPr>
          <p:cNvPr id="19" name="Group 19"/>
          <p:cNvGrpSpPr/>
          <p:nvPr/>
        </p:nvGrpSpPr>
        <p:grpSpPr>
          <a:xfrm>
            <a:off x="13790342" y="2701012"/>
            <a:ext cx="3893593" cy="1534173"/>
            <a:chOff x="0" y="0"/>
            <a:chExt cx="1005644" cy="396249"/>
          </a:xfrm>
        </p:grpSpPr>
        <p:sp>
          <p:nvSpPr>
            <p:cNvPr id="20" name="Freeform 20"/>
            <p:cNvSpPr/>
            <p:nvPr/>
          </p:nvSpPr>
          <p:spPr>
            <a:xfrm>
              <a:off x="0" y="0"/>
              <a:ext cx="1005644" cy="396249"/>
            </a:xfrm>
            <a:custGeom>
              <a:avLst/>
              <a:gdLst/>
              <a:ahLst/>
              <a:cxnLst/>
              <a:rect l="l" t="t" r="r" b="b"/>
              <a:pathLst>
                <a:path w="1005644" h="396249">
                  <a:moveTo>
                    <a:pt x="0" y="0"/>
                  </a:moveTo>
                  <a:lnTo>
                    <a:pt x="1005644" y="0"/>
                  </a:lnTo>
                  <a:lnTo>
                    <a:pt x="1005644" y="396249"/>
                  </a:lnTo>
                  <a:lnTo>
                    <a:pt x="0" y="396249"/>
                  </a:lnTo>
                  <a:close/>
                </a:path>
              </a:pathLst>
            </a:custGeom>
            <a:solidFill>
              <a:srgbClr val="FFCD0A"/>
            </a:solidFill>
          </p:spPr>
          <p:txBody>
            <a:bodyPr/>
            <a:lstStyle/>
            <a:p>
              <a:endParaRPr lang="en-US"/>
            </a:p>
          </p:txBody>
        </p:sp>
        <p:sp>
          <p:nvSpPr>
            <p:cNvPr id="21" name="TextBox 21"/>
            <p:cNvSpPr txBox="1"/>
            <p:nvPr/>
          </p:nvSpPr>
          <p:spPr>
            <a:xfrm>
              <a:off x="0" y="0"/>
              <a:ext cx="1005644" cy="396249"/>
            </a:xfrm>
            <a:prstGeom prst="rect">
              <a:avLst/>
            </a:prstGeom>
          </p:spPr>
          <p:txBody>
            <a:bodyPr lIns="50800" tIns="50800" rIns="50800" bIns="50800" rtlCol="0" anchor="ctr"/>
            <a:lstStyle/>
            <a:p>
              <a:pPr algn="ctr">
                <a:lnSpc>
                  <a:spcPts val="1680"/>
                </a:lnSpc>
              </a:pPr>
              <a:endParaRPr/>
            </a:p>
          </p:txBody>
        </p:sp>
      </p:grpSp>
      <p:sp>
        <p:nvSpPr>
          <p:cNvPr id="22" name="TextBox 22"/>
          <p:cNvSpPr txBox="1"/>
          <p:nvPr/>
        </p:nvSpPr>
        <p:spPr>
          <a:xfrm>
            <a:off x="13977249" y="2904506"/>
            <a:ext cx="3519779" cy="1155759"/>
          </a:xfrm>
          <a:prstGeom prst="rect">
            <a:avLst/>
          </a:prstGeom>
        </p:spPr>
        <p:txBody>
          <a:bodyPr lIns="0" tIns="0" rIns="0" bIns="0" rtlCol="0" anchor="t">
            <a:spAutoFit/>
          </a:bodyPr>
          <a:lstStyle/>
          <a:p>
            <a:pPr marL="0" lvl="0" indent="0" algn="just">
              <a:lnSpc>
                <a:spcPts val="1836"/>
              </a:lnSpc>
            </a:pPr>
            <a:r>
              <a:rPr lang="en-US" sz="1800">
                <a:solidFill>
                  <a:srgbClr val="0E1B3F"/>
                </a:solidFill>
                <a:latin typeface="Public Sans"/>
                <a:ea typeface="Public Sans"/>
                <a:cs typeface="Public Sans"/>
                <a:sym typeface="Public Sans"/>
              </a:rPr>
              <a:t>Telecom NetSafe is a network-based cybersecurity service that protects every connected device — no hardware, no software, no technical setup required.</a:t>
            </a:r>
          </a:p>
        </p:txBody>
      </p:sp>
      <p:sp>
        <p:nvSpPr>
          <p:cNvPr id="23" name="TextBox 23"/>
          <p:cNvSpPr txBox="1"/>
          <p:nvPr/>
        </p:nvSpPr>
        <p:spPr>
          <a:xfrm>
            <a:off x="13771292" y="2141408"/>
            <a:ext cx="3893593" cy="524024"/>
          </a:xfrm>
          <a:prstGeom prst="rect">
            <a:avLst/>
          </a:prstGeom>
        </p:spPr>
        <p:txBody>
          <a:bodyPr lIns="0" tIns="0" rIns="0" bIns="0" rtlCol="0" anchor="t">
            <a:spAutoFit/>
          </a:bodyPr>
          <a:lstStyle/>
          <a:p>
            <a:pPr algn="r">
              <a:lnSpc>
                <a:spcPts val="2159"/>
              </a:lnSpc>
              <a:spcBef>
                <a:spcPct val="0"/>
              </a:spcBef>
            </a:pPr>
            <a:r>
              <a:rPr lang="en-US" sz="1799" spc="35">
                <a:solidFill>
                  <a:srgbClr val="000000"/>
                </a:solidFill>
                <a:latin typeface="League Spartan"/>
                <a:ea typeface="League Spartan"/>
                <a:cs typeface="League Spartan"/>
                <a:sym typeface="League Spartan"/>
              </a:rPr>
              <a:t>BUILT-IN PROTECTION FOR</a:t>
            </a:r>
          </a:p>
          <a:p>
            <a:pPr algn="r">
              <a:lnSpc>
                <a:spcPts val="2159"/>
              </a:lnSpc>
              <a:spcBef>
                <a:spcPct val="0"/>
              </a:spcBef>
            </a:pPr>
            <a:r>
              <a:rPr lang="en-US" sz="1799" spc="35">
                <a:solidFill>
                  <a:srgbClr val="000000"/>
                </a:solidFill>
                <a:latin typeface="League Spartan"/>
                <a:ea typeface="League Spartan"/>
                <a:cs typeface="League Spartan"/>
                <a:sym typeface="League Spartan"/>
              </a:rPr>
              <a:t>EVERY CONNECTED FIJIAN</a:t>
            </a:r>
          </a:p>
        </p:txBody>
      </p:sp>
      <p:sp>
        <p:nvSpPr>
          <p:cNvPr id="24" name="TextBox 24"/>
          <p:cNvSpPr txBox="1"/>
          <p:nvPr/>
        </p:nvSpPr>
        <p:spPr>
          <a:xfrm>
            <a:off x="1028700" y="490557"/>
            <a:ext cx="8834233" cy="1984375"/>
          </a:xfrm>
          <a:prstGeom prst="rect">
            <a:avLst/>
          </a:prstGeom>
        </p:spPr>
        <p:txBody>
          <a:bodyPr lIns="0" tIns="0" rIns="0" bIns="0" rtlCol="0" anchor="t">
            <a:spAutoFit/>
          </a:bodyPr>
          <a:lstStyle/>
          <a:p>
            <a:pPr marL="0" lvl="0" indent="0" algn="l">
              <a:lnSpc>
                <a:spcPts val="7700"/>
              </a:lnSpc>
            </a:pPr>
            <a:r>
              <a:rPr lang="en-US" sz="7000" b="1" spc="-210">
                <a:solidFill>
                  <a:srgbClr val="0E1B3F"/>
                </a:solidFill>
                <a:latin typeface="Public Sans Bold"/>
                <a:ea typeface="Public Sans Bold"/>
                <a:cs typeface="Public Sans Bold"/>
                <a:sym typeface="Public Sans Bold"/>
              </a:rPr>
              <a:t>Fostering Secure and a Resilient Future</a:t>
            </a:r>
          </a:p>
        </p:txBody>
      </p:sp>
      <p:sp>
        <p:nvSpPr>
          <p:cNvPr id="25" name="TextBox 25"/>
          <p:cNvSpPr txBox="1"/>
          <p:nvPr/>
        </p:nvSpPr>
        <p:spPr>
          <a:xfrm>
            <a:off x="340808" y="9766087"/>
            <a:ext cx="4974191" cy="209476"/>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sp>
        <p:nvSpPr>
          <p:cNvPr id="26" name="TextBox 26"/>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212121"/>
                </a:solidFill>
                <a:latin typeface="Public Sans Bold"/>
                <a:ea typeface="Public Sans Bold"/>
                <a:cs typeface="Public Sans Bold"/>
                <a:sym typeface="Public Sans Bold"/>
              </a:rPr>
              <a:t>NATIONAL CONFERENCE ON INFORMATION TECHNOLOGY | FNU</a:t>
            </a:r>
          </a:p>
        </p:txBody>
      </p:sp>
      <p:sp>
        <p:nvSpPr>
          <p:cNvPr id="27" name="TextBox 27"/>
          <p:cNvSpPr txBox="1"/>
          <p:nvPr/>
        </p:nvSpPr>
        <p:spPr>
          <a:xfrm>
            <a:off x="727425" y="2897807"/>
            <a:ext cx="7246630" cy="4288510"/>
          </a:xfrm>
          <a:prstGeom prst="rect">
            <a:avLst/>
          </a:prstGeom>
        </p:spPr>
        <p:txBody>
          <a:bodyPr lIns="0" tIns="0" rIns="0" bIns="0" rtlCol="0" anchor="t">
            <a:spAutoFit/>
          </a:bodyPr>
          <a:lstStyle/>
          <a:p>
            <a:pPr marL="474981" lvl="1" indent="-237491" algn="just">
              <a:lnSpc>
                <a:spcPts val="2464"/>
              </a:lnSpc>
              <a:buFont typeface="Arial"/>
              <a:buChar char="•"/>
            </a:pPr>
            <a:r>
              <a:rPr lang="en-US" sz="2200">
                <a:solidFill>
                  <a:srgbClr val="0E1B3F"/>
                </a:solidFill>
                <a:latin typeface="Public Sans"/>
                <a:ea typeface="Public Sans"/>
                <a:cs typeface="Public Sans"/>
                <a:sym typeface="Public Sans"/>
              </a:rPr>
              <a:t>Telecom Fiji has formed a strategic partnership with Allot to enhance its network security capabilities and protect customers from cyber threats.</a:t>
            </a:r>
          </a:p>
          <a:p>
            <a:pPr algn="just">
              <a:lnSpc>
                <a:spcPts val="2464"/>
              </a:lnSpc>
            </a:pPr>
            <a:endParaRPr lang="en-US" sz="2200">
              <a:solidFill>
                <a:srgbClr val="0E1B3F"/>
              </a:solidFill>
              <a:latin typeface="Public Sans"/>
              <a:ea typeface="Public Sans"/>
              <a:cs typeface="Public Sans"/>
              <a:sym typeface="Public Sans"/>
            </a:endParaRPr>
          </a:p>
          <a:p>
            <a:pPr marL="474981" lvl="1" indent="-237491" algn="just">
              <a:lnSpc>
                <a:spcPts val="2464"/>
              </a:lnSpc>
              <a:buFont typeface="Arial"/>
              <a:buChar char="•"/>
            </a:pPr>
            <a:r>
              <a:rPr lang="en-US" sz="2200" b="1">
                <a:solidFill>
                  <a:srgbClr val="0E1B3F"/>
                </a:solidFill>
                <a:latin typeface="Public Sans Bold"/>
                <a:ea typeface="Public Sans Bold"/>
                <a:cs typeface="Public Sans Bold"/>
                <a:sym typeface="Public Sans Bold"/>
              </a:rPr>
              <a:t>Telecom NetSafe </a:t>
            </a:r>
            <a:r>
              <a:rPr lang="en-US" sz="2200">
                <a:solidFill>
                  <a:srgbClr val="0E1B3F"/>
                </a:solidFill>
                <a:latin typeface="Public Sans"/>
                <a:ea typeface="Public Sans"/>
                <a:cs typeface="Public Sans"/>
                <a:sym typeface="Public Sans"/>
              </a:rPr>
              <a:t>proactively detects and prevents various cyberattacks, such as malware, phishing, and DDoS, using advanced threat intelligence and behavioral analytics.</a:t>
            </a:r>
          </a:p>
          <a:p>
            <a:pPr algn="just">
              <a:lnSpc>
                <a:spcPts val="2464"/>
              </a:lnSpc>
            </a:pPr>
            <a:endParaRPr lang="en-US" sz="2200">
              <a:solidFill>
                <a:srgbClr val="0E1B3F"/>
              </a:solidFill>
              <a:latin typeface="Public Sans"/>
              <a:ea typeface="Public Sans"/>
              <a:cs typeface="Public Sans"/>
              <a:sym typeface="Public Sans"/>
            </a:endParaRPr>
          </a:p>
          <a:p>
            <a:pPr marL="474981" lvl="1" indent="-237491" algn="just">
              <a:lnSpc>
                <a:spcPts val="2464"/>
              </a:lnSpc>
              <a:buFont typeface="Arial"/>
              <a:buChar char="•"/>
            </a:pPr>
            <a:r>
              <a:rPr lang="en-US" sz="2200">
                <a:solidFill>
                  <a:srgbClr val="0E1B3F"/>
                </a:solidFill>
                <a:latin typeface="Public Sans"/>
                <a:ea typeface="Public Sans"/>
                <a:cs typeface="Public Sans"/>
                <a:sym typeface="Public Sans"/>
              </a:rPr>
              <a:t>This partnership will benefit customers by providing a more secure network experience, safeguarding sensitive data, protecting privacy, and ensuring business continuity by minimizing downtime.</a:t>
            </a:r>
          </a:p>
        </p:txBody>
      </p:sp>
      <p:sp>
        <p:nvSpPr>
          <p:cNvPr id="28" name="TextBox 28"/>
          <p:cNvSpPr txBox="1"/>
          <p:nvPr/>
        </p:nvSpPr>
        <p:spPr>
          <a:xfrm>
            <a:off x="12490593" y="393676"/>
            <a:ext cx="2169495" cy="757915"/>
          </a:xfrm>
          <a:prstGeom prst="rect">
            <a:avLst/>
          </a:prstGeom>
        </p:spPr>
        <p:txBody>
          <a:bodyPr lIns="0" tIns="0" rIns="0" bIns="0" rtlCol="0" anchor="t">
            <a:spAutoFit/>
          </a:bodyPr>
          <a:lstStyle/>
          <a:p>
            <a:pPr marL="0" lvl="0" indent="0" algn="ctr">
              <a:lnSpc>
                <a:spcPts val="5815"/>
              </a:lnSpc>
            </a:pPr>
            <a:r>
              <a:rPr lang="en-US" sz="5286">
                <a:solidFill>
                  <a:srgbClr val="0E1B3F"/>
                </a:solidFill>
                <a:latin typeface="Anton"/>
                <a:ea typeface="Anton"/>
                <a:cs typeface="Anton"/>
                <a:sym typeface="Anton"/>
              </a:rPr>
              <a:t>NETSAFE</a:t>
            </a:r>
          </a:p>
        </p:txBody>
      </p:sp>
      <p:sp>
        <p:nvSpPr>
          <p:cNvPr id="29" name="TextBox 29"/>
          <p:cNvSpPr txBox="1"/>
          <p:nvPr/>
        </p:nvSpPr>
        <p:spPr>
          <a:xfrm>
            <a:off x="1167042" y="7865685"/>
            <a:ext cx="3593622" cy="1155759"/>
          </a:xfrm>
          <a:prstGeom prst="rect">
            <a:avLst/>
          </a:prstGeom>
        </p:spPr>
        <p:txBody>
          <a:bodyPr lIns="0" tIns="0" rIns="0" bIns="0" rtlCol="0" anchor="t">
            <a:spAutoFit/>
          </a:bodyPr>
          <a:lstStyle/>
          <a:p>
            <a:pPr marL="0" lvl="0" indent="0" algn="just">
              <a:lnSpc>
                <a:spcPts val="1836"/>
              </a:lnSpc>
            </a:pPr>
            <a:r>
              <a:rPr lang="en-US" sz="1800" i="1">
                <a:solidFill>
                  <a:srgbClr val="0E1B3F"/>
                </a:solidFill>
                <a:latin typeface="Public Sans Italics"/>
                <a:ea typeface="Public Sans Italics"/>
                <a:cs typeface="Public Sans Italics"/>
                <a:sym typeface="Public Sans Italics"/>
              </a:rPr>
              <a:t>As more Fijian homes, schools and SMEs come online, NetSafe closes the security gap automatically — protection that scales with digital access, not after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sp>
        <p:nvSpPr>
          <p:cNvPr id="3" name="TextBox 3"/>
          <p:cNvSpPr txBox="1"/>
          <p:nvPr/>
        </p:nvSpPr>
        <p:spPr>
          <a:xfrm>
            <a:off x="3069826" y="900478"/>
            <a:ext cx="5530776" cy="2152501"/>
          </a:xfrm>
          <a:prstGeom prst="rect">
            <a:avLst/>
          </a:prstGeom>
        </p:spPr>
        <p:txBody>
          <a:bodyPr lIns="0" tIns="0" rIns="0" bIns="0" rtlCol="0" anchor="t">
            <a:spAutoFit/>
          </a:bodyPr>
          <a:lstStyle/>
          <a:p>
            <a:pPr marL="0" lvl="0" indent="0" algn="l">
              <a:lnSpc>
                <a:spcPts val="8400"/>
              </a:lnSpc>
              <a:spcBef>
                <a:spcPct val="0"/>
              </a:spcBef>
            </a:pPr>
            <a:r>
              <a:rPr lang="en-US" sz="7000" b="1" spc="-210">
                <a:solidFill>
                  <a:srgbClr val="0E1B3F"/>
                </a:solidFill>
                <a:latin typeface="Public Sans Bold"/>
                <a:ea typeface="Public Sans Bold"/>
                <a:cs typeface="Public Sans Bold"/>
                <a:sym typeface="Public Sans Bold"/>
              </a:rPr>
              <a:t>The Future of Connectivity</a:t>
            </a:r>
          </a:p>
        </p:txBody>
      </p:sp>
      <p:sp>
        <p:nvSpPr>
          <p:cNvPr id="4" name="TextBox 4"/>
          <p:cNvSpPr txBox="1"/>
          <p:nvPr/>
        </p:nvSpPr>
        <p:spPr>
          <a:xfrm>
            <a:off x="2667000" y="3420797"/>
            <a:ext cx="5856843" cy="5945203"/>
          </a:xfrm>
          <a:prstGeom prst="rect">
            <a:avLst/>
          </a:prstGeom>
        </p:spPr>
        <p:txBody>
          <a:bodyPr lIns="0" tIns="0" rIns="0" bIns="0" rtlCol="0" anchor="t">
            <a:spAutoFit/>
          </a:bodyPr>
          <a:lstStyle/>
          <a:p>
            <a:pPr marL="561337" lvl="1" indent="-280669" algn="just">
              <a:lnSpc>
                <a:spcPts val="3639"/>
              </a:lnSpc>
              <a:buFont typeface="Arial"/>
              <a:buChar char="•"/>
            </a:pPr>
            <a:r>
              <a:rPr lang="en-US" sz="2599">
                <a:solidFill>
                  <a:srgbClr val="0E1B3F"/>
                </a:solidFill>
                <a:latin typeface="Public Sans"/>
                <a:ea typeface="Public Sans"/>
                <a:cs typeface="Public Sans"/>
                <a:sym typeface="Public Sans"/>
              </a:rPr>
              <a:t>The connectivity landscape is rapidly evolving due to technological advancements, changing consumer demands, and global trends, accelerating the pace of change.</a:t>
            </a:r>
          </a:p>
          <a:p>
            <a:pPr algn="just">
              <a:lnSpc>
                <a:spcPts val="3639"/>
              </a:lnSpc>
            </a:pPr>
            <a:endParaRPr lang="en-US" sz="2599">
              <a:solidFill>
                <a:srgbClr val="0E1B3F"/>
              </a:solidFill>
              <a:latin typeface="Public Sans"/>
              <a:ea typeface="Public Sans"/>
              <a:cs typeface="Public Sans"/>
              <a:sym typeface="Public Sans"/>
            </a:endParaRPr>
          </a:p>
          <a:p>
            <a:pPr marL="561337" lvl="1" indent="-280669" algn="just">
              <a:lnSpc>
                <a:spcPts val="3639"/>
              </a:lnSpc>
              <a:buFont typeface="Arial"/>
              <a:buChar char="•"/>
            </a:pPr>
            <a:r>
              <a:rPr lang="en-US" sz="2599">
                <a:solidFill>
                  <a:srgbClr val="0E1B3F"/>
                </a:solidFill>
                <a:latin typeface="Public Sans"/>
                <a:ea typeface="Public Sans"/>
                <a:cs typeface="Public Sans"/>
                <a:sym typeface="Public Sans"/>
              </a:rPr>
              <a:t>Future trends are leading to more pervasive, intelligent, and sustainable connectivity, creating vast opportunities for innovation and growth for organizations and individuals.</a:t>
            </a:r>
          </a:p>
        </p:txBody>
      </p:sp>
      <p:sp>
        <p:nvSpPr>
          <p:cNvPr id="5" name="AutoShape 5"/>
          <p:cNvSpPr/>
          <p:nvPr/>
        </p:nvSpPr>
        <p:spPr>
          <a:xfrm>
            <a:off x="9740973" y="5620454"/>
            <a:ext cx="3627552" cy="9940"/>
          </a:xfrm>
          <a:prstGeom prst="rect">
            <a:avLst/>
          </a:prstGeom>
          <a:solidFill>
            <a:srgbClr val="0E1B3F"/>
          </a:solidFill>
        </p:spPr>
        <p:txBody>
          <a:bodyPr/>
          <a:lstStyle/>
          <a:p>
            <a:endParaRPr lang="en-US"/>
          </a:p>
        </p:txBody>
      </p:sp>
      <p:sp>
        <p:nvSpPr>
          <p:cNvPr id="6" name="TextBox 6"/>
          <p:cNvSpPr txBox="1"/>
          <p:nvPr/>
        </p:nvSpPr>
        <p:spPr>
          <a:xfrm>
            <a:off x="9740973" y="2424677"/>
            <a:ext cx="3627552" cy="349558"/>
          </a:xfrm>
          <a:prstGeom prst="rect">
            <a:avLst/>
          </a:prstGeom>
        </p:spPr>
        <p:txBody>
          <a:bodyPr lIns="0" tIns="0" rIns="0" bIns="0" rtlCol="0" anchor="t">
            <a:spAutoFit/>
          </a:bodyPr>
          <a:lstStyle/>
          <a:p>
            <a:pPr marL="0" lvl="0" indent="0" algn="l">
              <a:lnSpc>
                <a:spcPts val="2713"/>
              </a:lnSpc>
            </a:pPr>
            <a:r>
              <a:rPr lang="en-US" sz="2087" b="1" spc="-62">
                <a:solidFill>
                  <a:srgbClr val="0E1B3F"/>
                </a:solidFill>
                <a:latin typeface="Public Sans Bold"/>
                <a:ea typeface="Public Sans Bold"/>
                <a:cs typeface="Public Sans Bold"/>
                <a:sym typeface="Public Sans Bold"/>
              </a:rPr>
              <a:t>Hyperconnectivity</a:t>
            </a:r>
          </a:p>
        </p:txBody>
      </p:sp>
      <p:sp>
        <p:nvSpPr>
          <p:cNvPr id="7" name="TextBox 7"/>
          <p:cNvSpPr txBox="1"/>
          <p:nvPr/>
        </p:nvSpPr>
        <p:spPr>
          <a:xfrm>
            <a:off x="9740973" y="2934939"/>
            <a:ext cx="3627552" cy="2356822"/>
          </a:xfrm>
          <a:prstGeom prst="rect">
            <a:avLst/>
          </a:prstGeom>
        </p:spPr>
        <p:txBody>
          <a:bodyPr lIns="0" tIns="0" rIns="0" bIns="0" rtlCol="0" anchor="t">
            <a:spAutoFit/>
          </a:bodyPr>
          <a:lstStyle/>
          <a:p>
            <a:pPr marL="0" lvl="0" indent="0" algn="just">
              <a:lnSpc>
                <a:spcPts val="2379"/>
              </a:lnSpc>
              <a:spcBef>
                <a:spcPct val="0"/>
              </a:spcBef>
            </a:pPr>
            <a:r>
              <a:rPr lang="en-US" sz="1699">
                <a:solidFill>
                  <a:srgbClr val="0E1B3F"/>
                </a:solidFill>
                <a:latin typeface="Public Sans"/>
                <a:ea typeface="Public Sans"/>
                <a:cs typeface="Public Sans"/>
                <a:sym typeface="Public Sans"/>
              </a:rPr>
              <a:t>5G-Advanced is now paving the way toward 6G, with 3GPP targeting mid-2027 for the first 6G specifications and commercial rollout expected around 2030. This next phase promises faster speeds, lower latency, and AI-native network design from the ground up.</a:t>
            </a:r>
          </a:p>
        </p:txBody>
      </p:sp>
      <p:sp>
        <p:nvSpPr>
          <p:cNvPr id="8" name="TextBox 8"/>
          <p:cNvSpPr txBox="1"/>
          <p:nvPr/>
        </p:nvSpPr>
        <p:spPr>
          <a:xfrm>
            <a:off x="9740973" y="1834943"/>
            <a:ext cx="3627552" cy="515228"/>
          </a:xfrm>
          <a:prstGeom prst="rect">
            <a:avLst/>
          </a:prstGeom>
        </p:spPr>
        <p:txBody>
          <a:bodyPr lIns="0" tIns="0" rIns="0" bIns="0" rtlCol="0" anchor="t">
            <a:spAutoFit/>
          </a:bodyPr>
          <a:lstStyle/>
          <a:p>
            <a:pPr marL="0" lvl="0" indent="0" algn="l">
              <a:lnSpc>
                <a:spcPts val="4069"/>
              </a:lnSpc>
            </a:pPr>
            <a:r>
              <a:rPr lang="en-US" sz="3130" b="1" spc="-93">
                <a:solidFill>
                  <a:srgbClr val="0E1B3F"/>
                </a:solidFill>
                <a:latin typeface="Public Sans Bold"/>
                <a:ea typeface="Public Sans Bold"/>
                <a:cs typeface="Public Sans Bold"/>
                <a:sym typeface="Public Sans Bold"/>
              </a:rPr>
              <a:t>01</a:t>
            </a:r>
          </a:p>
        </p:txBody>
      </p:sp>
      <p:sp>
        <p:nvSpPr>
          <p:cNvPr id="9" name="TextBox 9"/>
          <p:cNvSpPr txBox="1"/>
          <p:nvPr/>
        </p:nvSpPr>
        <p:spPr>
          <a:xfrm>
            <a:off x="9740973" y="6447498"/>
            <a:ext cx="3627552" cy="349558"/>
          </a:xfrm>
          <a:prstGeom prst="rect">
            <a:avLst/>
          </a:prstGeom>
        </p:spPr>
        <p:txBody>
          <a:bodyPr lIns="0" tIns="0" rIns="0" bIns="0" rtlCol="0" anchor="t">
            <a:spAutoFit/>
          </a:bodyPr>
          <a:lstStyle/>
          <a:p>
            <a:pPr marL="0" lvl="0" indent="0" algn="l">
              <a:lnSpc>
                <a:spcPts val="2713"/>
              </a:lnSpc>
            </a:pPr>
            <a:r>
              <a:rPr lang="en-US" sz="2087" b="1" spc="-62">
                <a:solidFill>
                  <a:srgbClr val="0E1B3F"/>
                </a:solidFill>
                <a:latin typeface="Public Sans Bold"/>
                <a:ea typeface="Public Sans Bold"/>
                <a:cs typeface="Public Sans Bold"/>
                <a:sym typeface="Public Sans Bold"/>
              </a:rPr>
              <a:t>Edge Computing</a:t>
            </a:r>
          </a:p>
        </p:txBody>
      </p:sp>
      <p:sp>
        <p:nvSpPr>
          <p:cNvPr id="10" name="TextBox 10"/>
          <p:cNvSpPr txBox="1"/>
          <p:nvPr/>
        </p:nvSpPr>
        <p:spPr>
          <a:xfrm>
            <a:off x="9740973" y="6957760"/>
            <a:ext cx="3627552" cy="2061584"/>
          </a:xfrm>
          <a:prstGeom prst="rect">
            <a:avLst/>
          </a:prstGeom>
        </p:spPr>
        <p:txBody>
          <a:bodyPr lIns="0" tIns="0" rIns="0" bIns="0" rtlCol="0" anchor="t">
            <a:spAutoFit/>
          </a:bodyPr>
          <a:lstStyle/>
          <a:p>
            <a:pPr marL="0" lvl="0" indent="0" algn="just">
              <a:lnSpc>
                <a:spcPts val="2380"/>
              </a:lnSpc>
              <a:spcBef>
                <a:spcPct val="0"/>
              </a:spcBef>
            </a:pPr>
            <a:r>
              <a:rPr lang="en-US" sz="1700">
                <a:solidFill>
                  <a:srgbClr val="0E1B3F"/>
                </a:solidFill>
                <a:latin typeface="Public Sans"/>
                <a:ea typeface="Public Sans"/>
                <a:cs typeface="Public Sans"/>
                <a:sym typeface="Public Sans"/>
              </a:rPr>
              <a:t>Edge computing processes data closer to its source, cutting latency and improving performance for real-time applications. It remains a foundational building block for the low-latency demands of 5G-Advanced and future 6G services.</a:t>
            </a:r>
          </a:p>
        </p:txBody>
      </p:sp>
      <p:sp>
        <p:nvSpPr>
          <p:cNvPr id="11" name="TextBox 11"/>
          <p:cNvSpPr txBox="1"/>
          <p:nvPr/>
        </p:nvSpPr>
        <p:spPr>
          <a:xfrm>
            <a:off x="9740973" y="5849469"/>
            <a:ext cx="3627552" cy="515228"/>
          </a:xfrm>
          <a:prstGeom prst="rect">
            <a:avLst/>
          </a:prstGeom>
        </p:spPr>
        <p:txBody>
          <a:bodyPr lIns="0" tIns="0" rIns="0" bIns="0" rtlCol="0" anchor="t">
            <a:spAutoFit/>
          </a:bodyPr>
          <a:lstStyle/>
          <a:p>
            <a:pPr marL="0" lvl="0" indent="0" algn="l">
              <a:lnSpc>
                <a:spcPts val="4069"/>
              </a:lnSpc>
            </a:pPr>
            <a:r>
              <a:rPr lang="en-US" sz="3130" b="1" spc="-93">
                <a:solidFill>
                  <a:srgbClr val="0E1B3F"/>
                </a:solidFill>
                <a:latin typeface="Public Sans Bold"/>
                <a:ea typeface="Public Sans Bold"/>
                <a:cs typeface="Public Sans Bold"/>
                <a:sym typeface="Public Sans Bold"/>
              </a:rPr>
              <a:t>03</a:t>
            </a:r>
          </a:p>
        </p:txBody>
      </p:sp>
      <p:sp>
        <p:nvSpPr>
          <p:cNvPr id="12" name="AutoShape 12"/>
          <p:cNvSpPr/>
          <p:nvPr/>
        </p:nvSpPr>
        <p:spPr>
          <a:xfrm>
            <a:off x="9740973" y="9324560"/>
            <a:ext cx="3627552" cy="9940"/>
          </a:xfrm>
          <a:prstGeom prst="rect">
            <a:avLst/>
          </a:prstGeom>
          <a:solidFill>
            <a:srgbClr val="0E1B3F"/>
          </a:solidFill>
        </p:spPr>
        <p:txBody>
          <a:bodyPr/>
          <a:lstStyle/>
          <a:p>
            <a:endParaRPr lang="en-US"/>
          </a:p>
        </p:txBody>
      </p:sp>
      <p:sp>
        <p:nvSpPr>
          <p:cNvPr id="13" name="AutoShape 13"/>
          <p:cNvSpPr/>
          <p:nvPr/>
        </p:nvSpPr>
        <p:spPr>
          <a:xfrm>
            <a:off x="13917498" y="5610514"/>
            <a:ext cx="3627552" cy="9940"/>
          </a:xfrm>
          <a:prstGeom prst="rect">
            <a:avLst/>
          </a:prstGeom>
          <a:solidFill>
            <a:srgbClr val="0E1B3F"/>
          </a:solidFill>
        </p:spPr>
        <p:txBody>
          <a:bodyPr/>
          <a:lstStyle/>
          <a:p>
            <a:endParaRPr lang="en-US"/>
          </a:p>
        </p:txBody>
      </p:sp>
      <p:sp>
        <p:nvSpPr>
          <p:cNvPr id="14" name="TextBox 14"/>
          <p:cNvSpPr txBox="1"/>
          <p:nvPr/>
        </p:nvSpPr>
        <p:spPr>
          <a:xfrm>
            <a:off x="13923362" y="6447498"/>
            <a:ext cx="3627552" cy="349558"/>
          </a:xfrm>
          <a:prstGeom prst="rect">
            <a:avLst/>
          </a:prstGeom>
        </p:spPr>
        <p:txBody>
          <a:bodyPr lIns="0" tIns="0" rIns="0" bIns="0" rtlCol="0" anchor="t">
            <a:spAutoFit/>
          </a:bodyPr>
          <a:lstStyle/>
          <a:p>
            <a:pPr marL="0" lvl="0" indent="0" algn="l">
              <a:lnSpc>
                <a:spcPts val="2713"/>
              </a:lnSpc>
            </a:pPr>
            <a:r>
              <a:rPr lang="en-US" sz="2087" b="1" spc="-62">
                <a:solidFill>
                  <a:srgbClr val="0E1B3F"/>
                </a:solidFill>
                <a:latin typeface="Public Sans Bold"/>
                <a:ea typeface="Public Sans Bold"/>
                <a:cs typeface="Public Sans Bold"/>
                <a:sym typeface="Public Sans Bold"/>
              </a:rPr>
              <a:t>AI and Automation</a:t>
            </a:r>
          </a:p>
        </p:txBody>
      </p:sp>
      <p:sp>
        <p:nvSpPr>
          <p:cNvPr id="15" name="TextBox 15"/>
          <p:cNvSpPr txBox="1"/>
          <p:nvPr/>
        </p:nvSpPr>
        <p:spPr>
          <a:xfrm>
            <a:off x="13923362" y="6957760"/>
            <a:ext cx="3627552" cy="2061585"/>
          </a:xfrm>
          <a:prstGeom prst="rect">
            <a:avLst/>
          </a:prstGeom>
        </p:spPr>
        <p:txBody>
          <a:bodyPr lIns="0" tIns="0" rIns="0" bIns="0" rtlCol="0" anchor="t">
            <a:spAutoFit/>
          </a:bodyPr>
          <a:lstStyle/>
          <a:p>
            <a:pPr marL="0" lvl="0" indent="0" algn="just">
              <a:lnSpc>
                <a:spcPts val="2379"/>
              </a:lnSpc>
              <a:spcBef>
                <a:spcPct val="0"/>
              </a:spcBef>
            </a:pPr>
            <a:r>
              <a:rPr lang="en-US" sz="1699">
                <a:solidFill>
                  <a:srgbClr val="0E1B3F"/>
                </a:solidFill>
                <a:latin typeface="Public Sans"/>
                <a:ea typeface="Public Sans"/>
                <a:cs typeface="Public Sans"/>
                <a:sym typeface="Public Sans"/>
              </a:rPr>
              <a:t>AI adoption in telecom jumped from 49% to 66% of the industry within a single year. Operators like Bharti Airtel report 30-50% faster fault repair and 20-25% lower operating costs after deploying agentic AI to manage network operations.</a:t>
            </a:r>
          </a:p>
        </p:txBody>
      </p:sp>
      <p:sp>
        <p:nvSpPr>
          <p:cNvPr id="16" name="TextBox 16"/>
          <p:cNvSpPr txBox="1"/>
          <p:nvPr/>
        </p:nvSpPr>
        <p:spPr>
          <a:xfrm>
            <a:off x="13917498" y="1834943"/>
            <a:ext cx="3627552" cy="515228"/>
          </a:xfrm>
          <a:prstGeom prst="rect">
            <a:avLst/>
          </a:prstGeom>
        </p:spPr>
        <p:txBody>
          <a:bodyPr lIns="0" tIns="0" rIns="0" bIns="0" rtlCol="0" anchor="t">
            <a:spAutoFit/>
          </a:bodyPr>
          <a:lstStyle/>
          <a:p>
            <a:pPr marL="0" lvl="0" indent="0" algn="l">
              <a:lnSpc>
                <a:spcPts val="4069"/>
              </a:lnSpc>
            </a:pPr>
            <a:r>
              <a:rPr lang="en-US" sz="3130" b="1" spc="-93">
                <a:solidFill>
                  <a:srgbClr val="0E1B3F"/>
                </a:solidFill>
                <a:latin typeface="Public Sans Bold"/>
                <a:ea typeface="Public Sans Bold"/>
                <a:cs typeface="Public Sans Bold"/>
                <a:sym typeface="Public Sans Bold"/>
              </a:rPr>
              <a:t>02</a:t>
            </a:r>
          </a:p>
        </p:txBody>
      </p:sp>
      <p:sp>
        <p:nvSpPr>
          <p:cNvPr id="17" name="TextBox 17"/>
          <p:cNvSpPr txBox="1"/>
          <p:nvPr/>
        </p:nvSpPr>
        <p:spPr>
          <a:xfrm>
            <a:off x="13917498" y="5849469"/>
            <a:ext cx="3627552" cy="515228"/>
          </a:xfrm>
          <a:prstGeom prst="rect">
            <a:avLst/>
          </a:prstGeom>
        </p:spPr>
        <p:txBody>
          <a:bodyPr lIns="0" tIns="0" rIns="0" bIns="0" rtlCol="0" anchor="t">
            <a:spAutoFit/>
          </a:bodyPr>
          <a:lstStyle/>
          <a:p>
            <a:pPr marL="0" lvl="0" indent="0" algn="l">
              <a:lnSpc>
                <a:spcPts val="4069"/>
              </a:lnSpc>
            </a:pPr>
            <a:r>
              <a:rPr lang="en-US" sz="3130" b="1" spc="-93">
                <a:solidFill>
                  <a:srgbClr val="0E1B3F"/>
                </a:solidFill>
                <a:latin typeface="Public Sans Bold"/>
                <a:ea typeface="Public Sans Bold"/>
                <a:cs typeface="Public Sans Bold"/>
                <a:sym typeface="Public Sans Bold"/>
              </a:rPr>
              <a:t>04</a:t>
            </a:r>
          </a:p>
        </p:txBody>
      </p:sp>
      <p:sp>
        <p:nvSpPr>
          <p:cNvPr id="18" name="AutoShape 18"/>
          <p:cNvSpPr/>
          <p:nvPr/>
        </p:nvSpPr>
        <p:spPr>
          <a:xfrm>
            <a:off x="13917498" y="9314620"/>
            <a:ext cx="3627552" cy="9940"/>
          </a:xfrm>
          <a:prstGeom prst="rect">
            <a:avLst/>
          </a:prstGeom>
          <a:solidFill>
            <a:srgbClr val="0E1B3F"/>
          </a:solidFill>
        </p:spPr>
        <p:txBody>
          <a:bodyPr/>
          <a:lstStyle/>
          <a:p>
            <a:endParaRPr lang="en-US"/>
          </a:p>
        </p:txBody>
      </p:sp>
      <p:sp>
        <p:nvSpPr>
          <p:cNvPr id="19" name="Freeform 19"/>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grpSp>
        <p:nvGrpSpPr>
          <p:cNvPr id="20" name="Group 20"/>
          <p:cNvGrpSpPr/>
          <p:nvPr/>
        </p:nvGrpSpPr>
        <p:grpSpPr>
          <a:xfrm>
            <a:off x="352449" y="909928"/>
            <a:ext cx="2019300" cy="1562035"/>
            <a:chOff x="0" y="0"/>
            <a:chExt cx="10403710" cy="8047819"/>
          </a:xfrm>
        </p:grpSpPr>
        <p:sp>
          <p:nvSpPr>
            <p:cNvPr id="21" name="Freeform 21"/>
            <p:cNvSpPr/>
            <p:nvPr/>
          </p:nvSpPr>
          <p:spPr>
            <a:xfrm>
              <a:off x="0" y="0"/>
              <a:ext cx="10403710" cy="8047819"/>
            </a:xfrm>
            <a:custGeom>
              <a:avLst/>
              <a:gdLst/>
              <a:ahLst/>
              <a:cxnLst/>
              <a:rect l="l" t="t" r="r" b="b"/>
              <a:pathLst>
                <a:path w="10403710" h="8047819">
                  <a:moveTo>
                    <a:pt x="0" y="0"/>
                  </a:moveTo>
                  <a:lnTo>
                    <a:pt x="0" y="8047819"/>
                  </a:lnTo>
                  <a:lnTo>
                    <a:pt x="10403710" y="8047819"/>
                  </a:lnTo>
                  <a:lnTo>
                    <a:pt x="10403710" y="0"/>
                  </a:lnTo>
                  <a:lnTo>
                    <a:pt x="0" y="0"/>
                  </a:lnTo>
                  <a:close/>
                  <a:moveTo>
                    <a:pt x="10342749" y="7986858"/>
                  </a:moveTo>
                  <a:lnTo>
                    <a:pt x="59690" y="7986858"/>
                  </a:lnTo>
                  <a:lnTo>
                    <a:pt x="59690" y="59690"/>
                  </a:lnTo>
                  <a:lnTo>
                    <a:pt x="10342749" y="59690"/>
                  </a:lnTo>
                  <a:lnTo>
                    <a:pt x="10342749" y="7986858"/>
                  </a:lnTo>
                  <a:close/>
                </a:path>
              </a:pathLst>
            </a:custGeom>
            <a:solidFill>
              <a:srgbClr val="0E1B3F"/>
            </a:solidFill>
          </p:spPr>
          <p:txBody>
            <a:bodyPr/>
            <a:lstStyle/>
            <a:p>
              <a:endParaRPr lang="en-US"/>
            </a:p>
          </p:txBody>
        </p:sp>
      </p:grpSp>
      <p:sp>
        <p:nvSpPr>
          <p:cNvPr id="22" name="TextBox 22"/>
          <p:cNvSpPr txBox="1"/>
          <p:nvPr/>
        </p:nvSpPr>
        <p:spPr>
          <a:xfrm>
            <a:off x="550099" y="1120642"/>
            <a:ext cx="1623999" cy="1112034"/>
          </a:xfrm>
          <a:prstGeom prst="rect">
            <a:avLst/>
          </a:prstGeom>
        </p:spPr>
        <p:txBody>
          <a:bodyPr lIns="0" tIns="0" rIns="0" bIns="0" rtlCol="0" anchor="t">
            <a:spAutoFit/>
          </a:bodyPr>
          <a:lstStyle/>
          <a:p>
            <a:pPr marL="0" lvl="0" indent="0" algn="l">
              <a:lnSpc>
                <a:spcPts val="2210"/>
              </a:lnSpc>
            </a:pPr>
            <a:r>
              <a:rPr lang="en-US" sz="1700" b="1" spc="-51">
                <a:solidFill>
                  <a:srgbClr val="0E1B3F"/>
                </a:solidFill>
                <a:latin typeface="Public Sans Bold"/>
                <a:ea typeface="Public Sans Bold"/>
                <a:cs typeface="Public Sans Bold"/>
                <a:sym typeface="Public Sans Bold"/>
              </a:rPr>
              <a:t>"Networks are outgrowing the humans who run them."</a:t>
            </a:r>
          </a:p>
        </p:txBody>
      </p:sp>
      <p:sp>
        <p:nvSpPr>
          <p:cNvPr id="23" name="TextBox 23"/>
          <p:cNvSpPr txBox="1"/>
          <p:nvPr/>
        </p:nvSpPr>
        <p:spPr>
          <a:xfrm>
            <a:off x="352449" y="2622639"/>
            <a:ext cx="2019300" cy="1057573"/>
          </a:xfrm>
          <a:prstGeom prst="rect">
            <a:avLst/>
          </a:prstGeom>
        </p:spPr>
        <p:txBody>
          <a:bodyPr lIns="0" tIns="0" rIns="0" bIns="0" rtlCol="0" anchor="t">
            <a:spAutoFit/>
          </a:bodyPr>
          <a:lstStyle/>
          <a:p>
            <a:pPr marL="0" lvl="0" indent="0" algn="l">
              <a:lnSpc>
                <a:spcPts val="2099"/>
              </a:lnSpc>
              <a:spcBef>
                <a:spcPct val="0"/>
              </a:spcBef>
            </a:pPr>
            <a:r>
              <a:rPr lang="en-US" sz="1499">
                <a:solidFill>
                  <a:srgbClr val="0E1B3F"/>
                </a:solidFill>
                <a:latin typeface="Public Sans"/>
                <a:ea typeface="Public Sans"/>
                <a:cs typeface="Public Sans"/>
                <a:sym typeface="Public Sans"/>
              </a:rPr>
              <a:t>– from HCT Group's 2026 CEO's Guide to AI-Driven Network Operations</a:t>
            </a:r>
          </a:p>
        </p:txBody>
      </p:sp>
      <p:sp>
        <p:nvSpPr>
          <p:cNvPr id="24" name="TextBox 24"/>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25" name="Freeform 25"/>
          <p:cNvSpPr/>
          <p:nvPr/>
        </p:nvSpPr>
        <p:spPr>
          <a:xfrm>
            <a:off x="0" y="10151739"/>
            <a:ext cx="18288000" cy="135261"/>
          </a:xfrm>
          <a:custGeom>
            <a:avLst/>
            <a:gdLst/>
            <a:ahLst/>
            <a:cxnLst/>
            <a:rect l="l" t="t" r="r" b="b"/>
            <a:pathLst>
              <a:path w="18288000" h="135261">
                <a:moveTo>
                  <a:pt x="0" y="0"/>
                </a:moveTo>
                <a:lnTo>
                  <a:pt x="18288000" y="0"/>
                </a:lnTo>
                <a:lnTo>
                  <a:pt x="18288000" y="135261"/>
                </a:lnTo>
                <a:lnTo>
                  <a:pt x="0" y="135261"/>
                </a:lnTo>
                <a:lnTo>
                  <a:pt x="0" y="0"/>
                </a:lnTo>
                <a:close/>
              </a:path>
            </a:pathLst>
          </a:custGeom>
          <a:blipFill>
            <a:blip r:embed="rId4"/>
            <a:stretch>
              <a:fillRect l="-234676" t="-75670250" b="-34595348"/>
            </a:stretch>
          </a:blipFill>
        </p:spPr>
        <p:txBody>
          <a:bodyPr/>
          <a:lstStyle/>
          <a:p>
            <a:endParaRPr lang="en-US"/>
          </a:p>
        </p:txBody>
      </p:sp>
      <p:grpSp>
        <p:nvGrpSpPr>
          <p:cNvPr id="26" name="Group 26"/>
          <p:cNvGrpSpPr/>
          <p:nvPr/>
        </p:nvGrpSpPr>
        <p:grpSpPr>
          <a:xfrm>
            <a:off x="0" y="10131454"/>
            <a:ext cx="18288000" cy="155546"/>
            <a:chOff x="0" y="0"/>
            <a:chExt cx="4816593" cy="40967"/>
          </a:xfrm>
        </p:grpSpPr>
        <p:sp>
          <p:nvSpPr>
            <p:cNvPr id="27" name="Freeform 27"/>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28" name="TextBox 28"/>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grpSp>
        <p:nvGrpSpPr>
          <p:cNvPr id="29" name="Group 29"/>
          <p:cNvGrpSpPr/>
          <p:nvPr/>
        </p:nvGrpSpPr>
        <p:grpSpPr>
          <a:xfrm>
            <a:off x="0" y="0"/>
            <a:ext cx="18288000" cy="155546"/>
            <a:chOff x="0" y="0"/>
            <a:chExt cx="4816593" cy="40967"/>
          </a:xfrm>
        </p:grpSpPr>
        <p:sp>
          <p:nvSpPr>
            <p:cNvPr id="30" name="Freeform 30"/>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31" name="TextBox 31"/>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sp>
        <p:nvSpPr>
          <p:cNvPr id="32" name="TextBox 32"/>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sp>
        <p:nvSpPr>
          <p:cNvPr id="33" name="TextBox 33"/>
          <p:cNvSpPr txBox="1"/>
          <p:nvPr/>
        </p:nvSpPr>
        <p:spPr>
          <a:xfrm>
            <a:off x="13923362" y="2388271"/>
            <a:ext cx="3627552" cy="349558"/>
          </a:xfrm>
          <a:prstGeom prst="rect">
            <a:avLst/>
          </a:prstGeom>
        </p:spPr>
        <p:txBody>
          <a:bodyPr lIns="0" tIns="0" rIns="0" bIns="0" rtlCol="0" anchor="t">
            <a:spAutoFit/>
          </a:bodyPr>
          <a:lstStyle/>
          <a:p>
            <a:pPr marL="0" lvl="0" indent="0" algn="l">
              <a:lnSpc>
                <a:spcPts val="2713"/>
              </a:lnSpc>
            </a:pPr>
            <a:r>
              <a:rPr lang="en-US" sz="2087" b="1" spc="-62">
                <a:solidFill>
                  <a:srgbClr val="0E1B3F"/>
                </a:solidFill>
                <a:latin typeface="Public Sans Bold"/>
                <a:ea typeface="Public Sans Bold"/>
                <a:cs typeface="Public Sans Bold"/>
                <a:sym typeface="Public Sans Bold"/>
              </a:rPr>
              <a:t>Sustainable Networks</a:t>
            </a:r>
          </a:p>
        </p:txBody>
      </p:sp>
      <p:sp>
        <p:nvSpPr>
          <p:cNvPr id="34" name="TextBox 34"/>
          <p:cNvSpPr txBox="1"/>
          <p:nvPr/>
        </p:nvSpPr>
        <p:spPr>
          <a:xfrm>
            <a:off x="13923362" y="2915881"/>
            <a:ext cx="3718409" cy="2356822"/>
          </a:xfrm>
          <a:prstGeom prst="rect">
            <a:avLst/>
          </a:prstGeom>
        </p:spPr>
        <p:txBody>
          <a:bodyPr lIns="0" tIns="0" rIns="0" bIns="0" rtlCol="0" anchor="t">
            <a:spAutoFit/>
          </a:bodyPr>
          <a:lstStyle/>
          <a:p>
            <a:pPr marL="0" lvl="0" indent="0" algn="just">
              <a:lnSpc>
                <a:spcPts val="2380"/>
              </a:lnSpc>
              <a:spcBef>
                <a:spcPct val="0"/>
              </a:spcBef>
            </a:pPr>
            <a:r>
              <a:rPr lang="en-US" sz="1700">
                <a:solidFill>
                  <a:srgbClr val="0E1B3F"/>
                </a:solidFill>
                <a:latin typeface="Public Sans"/>
                <a:ea typeface="Public Sans"/>
                <a:cs typeface="Public Sans"/>
                <a:sym typeface="Public Sans"/>
              </a:rPr>
              <a:t>Energy-efficient equipment, reduced e-waste, and renewable-powered infrastructure remain central to network planning, with AI-driven energy management now emerging as a key tool operators use to cut power consumption as network complexity grows.</a:t>
            </a:r>
          </a:p>
        </p:txBody>
      </p:sp>
      <p:pic>
        <p:nvPicPr>
          <p:cNvPr id="36" name="Picture 35">
            <a:extLst>
              <a:ext uri="{FF2B5EF4-FFF2-40B4-BE49-F238E27FC236}">
                <a16:creationId xmlns:a16="http://schemas.microsoft.com/office/drawing/2014/main" id="{975DEE10-DF44-9290-FA84-7F87193CF657}"/>
              </a:ext>
            </a:extLst>
          </p:cNvPr>
          <p:cNvPicPr>
            <a:picLocks noChangeAspect="1"/>
          </p:cNvPicPr>
          <p:nvPr/>
        </p:nvPicPr>
        <p:blipFill>
          <a:blip r:embed="rId5">
            <a:extLst>
              <a:ext uri="{28A0092B-C50C-407E-A947-70E740481C1C}">
                <a14:useLocalDpi xmlns:a14="http://schemas.microsoft.com/office/drawing/2010/main" val="0"/>
              </a:ext>
            </a:extLst>
          </a:blip>
          <a:srcRect l="23560" t="18852" r="41468" b="13673"/>
          <a:stretch>
            <a:fillRect/>
          </a:stretch>
        </p:blipFill>
        <p:spPr>
          <a:xfrm>
            <a:off x="0" y="3780817"/>
            <a:ext cx="3154853" cy="608708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r="-894" b="-894"/>
            </a:stretch>
          </a:blipFill>
        </p:spPr>
        <p:txBody>
          <a:bodyPr/>
          <a:lstStyle/>
          <a:p>
            <a:endParaRPr lang="en-US"/>
          </a:p>
        </p:txBody>
      </p:sp>
      <p:sp>
        <p:nvSpPr>
          <p:cNvPr id="3" name="Freeform 3"/>
          <p:cNvSpPr/>
          <p:nvPr/>
        </p:nvSpPr>
        <p:spPr>
          <a:xfrm>
            <a:off x="15737139" y="316212"/>
            <a:ext cx="2235223" cy="865218"/>
          </a:xfrm>
          <a:custGeom>
            <a:avLst/>
            <a:gdLst/>
            <a:ahLst/>
            <a:cxnLst/>
            <a:rect l="l" t="t" r="r" b="b"/>
            <a:pathLst>
              <a:path w="2235223" h="865218">
                <a:moveTo>
                  <a:pt x="0" y="0"/>
                </a:moveTo>
                <a:lnTo>
                  <a:pt x="2235223" y="0"/>
                </a:lnTo>
                <a:lnTo>
                  <a:pt x="2235223" y="865217"/>
                </a:lnTo>
                <a:lnTo>
                  <a:pt x="0" y="865217"/>
                </a:lnTo>
                <a:lnTo>
                  <a:pt x="0" y="0"/>
                </a:lnTo>
                <a:close/>
              </a:path>
            </a:pathLst>
          </a:custGeom>
          <a:blipFill>
            <a:blip r:embed="rId3"/>
            <a:stretch>
              <a:fillRect/>
            </a:stretch>
          </a:blipFill>
        </p:spPr>
        <p:txBody>
          <a:bodyPr/>
          <a:lstStyle/>
          <a:p>
            <a:endParaRPr lang="en-US"/>
          </a:p>
        </p:txBody>
      </p:sp>
      <p:sp>
        <p:nvSpPr>
          <p:cNvPr id="4" name="Freeform 4"/>
          <p:cNvSpPr/>
          <p:nvPr/>
        </p:nvSpPr>
        <p:spPr>
          <a:xfrm>
            <a:off x="0" y="10151739"/>
            <a:ext cx="18288000" cy="135261"/>
          </a:xfrm>
          <a:custGeom>
            <a:avLst/>
            <a:gdLst/>
            <a:ahLst/>
            <a:cxnLst/>
            <a:rect l="l" t="t" r="r" b="b"/>
            <a:pathLst>
              <a:path w="18288000" h="135261">
                <a:moveTo>
                  <a:pt x="0" y="0"/>
                </a:moveTo>
                <a:lnTo>
                  <a:pt x="18288000" y="0"/>
                </a:lnTo>
                <a:lnTo>
                  <a:pt x="18288000" y="135261"/>
                </a:lnTo>
                <a:lnTo>
                  <a:pt x="0" y="135261"/>
                </a:lnTo>
                <a:lnTo>
                  <a:pt x="0" y="0"/>
                </a:lnTo>
                <a:close/>
              </a:path>
            </a:pathLst>
          </a:custGeom>
          <a:blipFill>
            <a:blip r:embed="rId4"/>
            <a:stretch>
              <a:fillRect l="-234676" t="-75670250" b="-34595348"/>
            </a:stretch>
          </a:blipFill>
        </p:spPr>
        <p:txBody>
          <a:bodyPr/>
          <a:lstStyle/>
          <a:p>
            <a:endParaRPr lang="en-US"/>
          </a:p>
        </p:txBody>
      </p:sp>
      <p:grpSp>
        <p:nvGrpSpPr>
          <p:cNvPr id="5" name="Group 5"/>
          <p:cNvGrpSpPr/>
          <p:nvPr/>
        </p:nvGrpSpPr>
        <p:grpSpPr>
          <a:xfrm>
            <a:off x="0" y="10131454"/>
            <a:ext cx="18288000" cy="155546"/>
            <a:chOff x="0" y="0"/>
            <a:chExt cx="4816593" cy="40967"/>
          </a:xfrm>
        </p:grpSpPr>
        <p:sp>
          <p:nvSpPr>
            <p:cNvPr id="6" name="Freeform 6"/>
            <p:cNvSpPr/>
            <p:nvPr/>
          </p:nvSpPr>
          <p:spPr>
            <a:xfrm>
              <a:off x="0" y="0"/>
              <a:ext cx="4816592" cy="40967"/>
            </a:xfrm>
            <a:custGeom>
              <a:avLst/>
              <a:gdLst/>
              <a:ahLst/>
              <a:cxnLst/>
              <a:rect l="l" t="t" r="r" b="b"/>
              <a:pathLst>
                <a:path w="4816592" h="40967">
                  <a:moveTo>
                    <a:pt x="0" y="0"/>
                  </a:moveTo>
                  <a:lnTo>
                    <a:pt x="4816592" y="0"/>
                  </a:lnTo>
                  <a:lnTo>
                    <a:pt x="4816592" y="40967"/>
                  </a:lnTo>
                  <a:lnTo>
                    <a:pt x="0" y="40967"/>
                  </a:lnTo>
                  <a:close/>
                </a:path>
              </a:pathLst>
            </a:custGeom>
            <a:solidFill>
              <a:srgbClr val="FFCD0A"/>
            </a:solidFill>
          </p:spPr>
          <p:txBody>
            <a:bodyPr/>
            <a:lstStyle/>
            <a:p>
              <a:endParaRPr lang="en-US"/>
            </a:p>
          </p:txBody>
        </p:sp>
        <p:sp>
          <p:nvSpPr>
            <p:cNvPr id="7" name="TextBox 7"/>
            <p:cNvSpPr txBox="1"/>
            <p:nvPr/>
          </p:nvSpPr>
          <p:spPr>
            <a:xfrm>
              <a:off x="0" y="0"/>
              <a:ext cx="4816593" cy="40967"/>
            </a:xfrm>
            <a:prstGeom prst="rect">
              <a:avLst/>
            </a:prstGeom>
          </p:spPr>
          <p:txBody>
            <a:bodyPr lIns="50800" tIns="50800" rIns="50800" bIns="50800" rtlCol="0" anchor="ctr"/>
            <a:lstStyle/>
            <a:p>
              <a:pPr algn="ctr">
                <a:lnSpc>
                  <a:spcPts val="1680"/>
                </a:lnSpc>
              </a:pPr>
              <a:endParaRPr/>
            </a:p>
          </p:txBody>
        </p:sp>
      </p:grpSp>
      <p:sp>
        <p:nvSpPr>
          <p:cNvPr id="8" name="Freeform 8"/>
          <p:cNvSpPr/>
          <p:nvPr/>
        </p:nvSpPr>
        <p:spPr>
          <a:xfrm>
            <a:off x="7803176" y="316212"/>
            <a:ext cx="9456124" cy="9278426"/>
          </a:xfrm>
          <a:custGeom>
            <a:avLst/>
            <a:gdLst/>
            <a:ahLst/>
            <a:cxnLst/>
            <a:rect l="l" t="t" r="r" b="b"/>
            <a:pathLst>
              <a:path w="9456124" h="9278426">
                <a:moveTo>
                  <a:pt x="0" y="0"/>
                </a:moveTo>
                <a:lnTo>
                  <a:pt x="9456124" y="0"/>
                </a:lnTo>
                <a:lnTo>
                  <a:pt x="9456124" y="9278425"/>
                </a:lnTo>
                <a:lnTo>
                  <a:pt x="0" y="9278425"/>
                </a:lnTo>
                <a:lnTo>
                  <a:pt x="0" y="0"/>
                </a:lnTo>
                <a:close/>
              </a:path>
            </a:pathLst>
          </a:custGeom>
          <a:blipFill>
            <a:blip>
              <a:extLst>
                <a:ext uri="{96DAC541-7B7A-43D3-8B79-37D633B846F1}">
                  <asvg:svgBlip xmlns:asvg="http://schemas.microsoft.com/office/drawing/2016/SVG/main" r:embed="rId5"/>
                </a:ext>
              </a:extLst>
            </a:blip>
            <a:stretch>
              <a:fillRect r="-11187" b="-13317"/>
            </a:stretch>
          </a:blipFill>
        </p:spPr>
        <p:txBody>
          <a:bodyPr/>
          <a:lstStyle/>
          <a:p>
            <a:endParaRPr lang="en-US"/>
          </a:p>
        </p:txBody>
      </p:sp>
      <p:sp>
        <p:nvSpPr>
          <p:cNvPr id="9" name="TextBox 9"/>
          <p:cNvSpPr txBox="1"/>
          <p:nvPr/>
        </p:nvSpPr>
        <p:spPr>
          <a:xfrm>
            <a:off x="1028700" y="3360499"/>
            <a:ext cx="7395989" cy="2924324"/>
          </a:xfrm>
          <a:prstGeom prst="rect">
            <a:avLst/>
          </a:prstGeom>
        </p:spPr>
        <p:txBody>
          <a:bodyPr lIns="0" tIns="0" rIns="0" bIns="0" rtlCol="0" anchor="t">
            <a:spAutoFit/>
          </a:bodyPr>
          <a:lstStyle/>
          <a:p>
            <a:pPr marL="0" lvl="0" indent="0" algn="l">
              <a:lnSpc>
                <a:spcPts val="11519"/>
              </a:lnSpc>
            </a:pPr>
            <a:r>
              <a:rPr lang="en-US" sz="9600" b="1" spc="-288">
                <a:solidFill>
                  <a:srgbClr val="0E1B3F"/>
                </a:solidFill>
                <a:latin typeface="Public Sans Bold"/>
                <a:ea typeface="Public Sans Bold"/>
                <a:cs typeface="Public Sans Bold"/>
                <a:sym typeface="Public Sans Bold"/>
              </a:rPr>
              <a:t>Thank You for your time.</a:t>
            </a:r>
          </a:p>
        </p:txBody>
      </p:sp>
      <p:sp>
        <p:nvSpPr>
          <p:cNvPr id="10" name="TextBox 10"/>
          <p:cNvSpPr txBox="1"/>
          <p:nvPr/>
        </p:nvSpPr>
        <p:spPr>
          <a:xfrm>
            <a:off x="11393988" y="9766087"/>
            <a:ext cx="6568849" cy="209550"/>
          </a:xfrm>
          <a:prstGeom prst="rect">
            <a:avLst/>
          </a:prstGeom>
        </p:spPr>
        <p:txBody>
          <a:bodyPr lIns="0" tIns="0" rIns="0" bIns="0" rtlCol="0" anchor="t">
            <a:spAutoFit/>
          </a:bodyPr>
          <a:lstStyle/>
          <a:p>
            <a:pPr algn="r">
              <a:lnSpc>
                <a:spcPts val="1680"/>
              </a:lnSpc>
              <a:spcBef>
                <a:spcPct val="0"/>
              </a:spcBef>
            </a:pPr>
            <a:r>
              <a:rPr lang="en-US" sz="1400" b="1" spc="28">
                <a:solidFill>
                  <a:srgbClr val="0E1B3F"/>
                </a:solidFill>
                <a:latin typeface="Public Sans Bold"/>
                <a:ea typeface="Public Sans Bold"/>
                <a:cs typeface="Public Sans Bold"/>
                <a:sym typeface="Public Sans Bold"/>
              </a:rPr>
              <a:t>NATIONAL CONFERENCE ON INFORMATION TECHNOLOGY | FNU</a:t>
            </a:r>
          </a:p>
        </p:txBody>
      </p:sp>
      <p:sp>
        <p:nvSpPr>
          <p:cNvPr id="11" name="TextBox 11"/>
          <p:cNvSpPr txBox="1"/>
          <p:nvPr/>
        </p:nvSpPr>
        <p:spPr>
          <a:xfrm>
            <a:off x="340808" y="9766087"/>
            <a:ext cx="4974191" cy="209517"/>
          </a:xfrm>
          <a:prstGeom prst="rect">
            <a:avLst/>
          </a:prstGeom>
        </p:spPr>
        <p:txBody>
          <a:bodyPr lIns="0" tIns="0" rIns="0" bIns="0" rtlCol="0" anchor="t">
            <a:spAutoFit/>
          </a:bodyPr>
          <a:lstStyle/>
          <a:p>
            <a:pPr algn="l">
              <a:lnSpc>
                <a:spcPts val="1680"/>
              </a:lnSpc>
              <a:spcBef>
                <a:spcPct val="0"/>
              </a:spcBef>
            </a:pPr>
            <a:r>
              <a:rPr lang="en-US" sz="1400" b="1" spc="28">
                <a:solidFill>
                  <a:srgbClr val="0E1B3F"/>
                </a:solidFill>
                <a:latin typeface="Public Sans Bold"/>
                <a:ea typeface="Public Sans Bold"/>
                <a:cs typeface="Public Sans Bold"/>
                <a:sym typeface="Public Sans Bold"/>
              </a:rPr>
              <a:t>A TELECOM FIJI PRESENTATION |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2312</Words>
  <Application>Microsoft Office PowerPoint</Application>
  <PresentationFormat>Custom</PresentationFormat>
  <Paragraphs>246</Paragraphs>
  <Slides>20</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20</vt:i4>
      </vt:variant>
    </vt:vector>
  </HeadingPairs>
  <TitlesOfParts>
    <vt:vector size="30" baseType="lpstr">
      <vt:lpstr>Public Sans Bold</vt:lpstr>
      <vt:lpstr>Public Sans Bold Italics</vt:lpstr>
      <vt:lpstr>Anton</vt:lpstr>
      <vt:lpstr>League Spartan</vt:lpstr>
      <vt:lpstr>Calibri</vt:lpstr>
      <vt:lpstr>Arial</vt:lpstr>
      <vt:lpstr>Arial Narrow</vt:lpstr>
      <vt:lpstr>Public Sans</vt:lpstr>
      <vt:lpstr>Public Sans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FNU ICT Conference 2026</dc:title>
  <cp:lastModifiedBy>Vigneshwaran Nair</cp:lastModifiedBy>
  <cp:revision>11</cp:revision>
  <dcterms:created xsi:type="dcterms:W3CDTF">2006-08-16T00:00:00Z</dcterms:created>
  <dcterms:modified xsi:type="dcterms:W3CDTF">2026-08-26T18:24:31Z</dcterms:modified>
  <dc:identifier>DAHS-cFKXOY</dc:identifier>
</cp:coreProperties>
</file>