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p:restoredTop sz="78781"/>
  </p:normalViewPr>
  <p:slideViewPr>
    <p:cSldViewPr snapToGrid="0" snapToObjects="1">
      <p:cViewPr varScale="1">
        <p:scale>
          <a:sx n="87" d="100"/>
          <a:sy n="87" d="100"/>
        </p:scale>
        <p:origin x="144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0453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~0:30. Welcome the room — thank FNU and the conference </a:t>
            </a:r>
            <a:r>
              <a:rPr dirty="0" err="1"/>
              <a:t>organisers</a:t>
            </a:r>
            <a:r>
              <a:rPr dirty="0"/>
              <a:t>, acknowledge Kastel's platinum sponsorship. One line on why the title: '</a:t>
            </a:r>
            <a:r>
              <a:rPr dirty="0" err="1"/>
              <a:t>vanua</a:t>
            </a:r>
            <a:r>
              <a:rPr dirty="0"/>
              <a:t>' is the land and community Fijians are rooted in; today we're talking about the new land Fiji needs to claim — the virtual one. Keep this short and warm, it's just the doorway into the talk.</a:t>
            </a:r>
            <a:endParaRPr lang="en-AU" dirty="0"/>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 would like to acknowledge the Traditional Owners of the land on which we meet today,  Na </a:t>
            </a:r>
            <a:r>
              <a:rPr lang="en-AU" sz="1200" kern="1200" dirty="0" err="1">
                <a:solidFill>
                  <a:schemeClr val="tx1"/>
                </a:solidFill>
                <a:effectLst/>
                <a:latin typeface="+mn-lt"/>
                <a:ea typeface="+mn-ea"/>
                <a:cs typeface="+mn-cs"/>
              </a:rPr>
              <a:t>Lovatu</a:t>
            </a:r>
            <a:r>
              <a:rPr lang="en-AU" sz="1200" kern="1200" dirty="0">
                <a:solidFill>
                  <a:schemeClr val="tx1"/>
                </a:solidFill>
                <a:effectLst/>
                <a:latin typeface="+mn-lt"/>
                <a:ea typeface="+mn-ea"/>
                <a:cs typeface="+mn-cs"/>
              </a:rPr>
              <a:t> </a:t>
            </a:r>
            <a:r>
              <a:rPr lang="en-AU" sz="1200" kern="1200" dirty="0" err="1">
                <a:solidFill>
                  <a:schemeClr val="tx1"/>
                </a:solidFill>
                <a:effectLst/>
                <a:latin typeface="+mn-lt"/>
                <a:ea typeface="+mn-ea"/>
                <a:cs typeface="+mn-cs"/>
              </a:rPr>
              <a:t>vua</a:t>
            </a:r>
            <a:r>
              <a:rPr lang="en-AU" sz="1200" kern="1200" dirty="0">
                <a:solidFill>
                  <a:schemeClr val="tx1"/>
                </a:solidFill>
                <a:effectLst/>
                <a:latin typeface="+mn-lt"/>
                <a:ea typeface="+mn-ea"/>
                <a:cs typeface="+mn-cs"/>
              </a:rPr>
              <a:t> </a:t>
            </a:r>
            <a:r>
              <a:rPr lang="en-AU" sz="1200" kern="1200" dirty="0" err="1">
                <a:solidFill>
                  <a:schemeClr val="tx1"/>
                </a:solidFill>
                <a:effectLst/>
                <a:latin typeface="+mn-lt"/>
                <a:ea typeface="+mn-ea"/>
                <a:cs typeface="+mn-cs"/>
              </a:rPr>
              <a:t>na</a:t>
            </a:r>
            <a:r>
              <a:rPr lang="en-AU" sz="1200" kern="1200" dirty="0">
                <a:solidFill>
                  <a:schemeClr val="tx1"/>
                </a:solidFill>
                <a:effectLst/>
                <a:latin typeface="+mn-lt"/>
                <a:ea typeface="+mn-ea"/>
                <a:cs typeface="+mn-cs"/>
              </a:rPr>
              <a:t> </a:t>
            </a:r>
            <a:r>
              <a:rPr lang="en-AU" sz="1200" kern="1200" dirty="0" err="1">
                <a:solidFill>
                  <a:schemeClr val="tx1"/>
                </a:solidFill>
                <a:effectLst/>
                <a:latin typeface="+mn-lt"/>
                <a:ea typeface="+mn-ea"/>
                <a:cs typeface="+mn-cs"/>
              </a:rPr>
              <a:t>Kalevu</a:t>
            </a:r>
            <a:r>
              <a:rPr lang="en-AU" sz="1200" kern="1200" dirty="0">
                <a:solidFill>
                  <a:schemeClr val="tx1"/>
                </a:solidFill>
                <a:effectLst/>
                <a:latin typeface="+mn-lt"/>
                <a:ea typeface="+mn-ea"/>
                <a:cs typeface="+mn-cs"/>
              </a:rPr>
              <a:t>  , and pay my respects to their Elders, past and present.</a:t>
            </a:r>
          </a:p>
          <a:p>
            <a:endParaRPr lang="en-AU"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~1:30. Slow down here — this is the theme that ties the whole talk together. </a:t>
            </a:r>
            <a:endParaRPr lang="en-AU" dirty="0"/>
          </a:p>
          <a:p>
            <a:endParaRPr lang="en-AU" dirty="0"/>
          </a:p>
          <a:p>
            <a:r>
              <a:rPr dirty="0"/>
              <a:t>Vanua is the land and community Fijians belong to. Argue that a second, virtual '</a:t>
            </a:r>
            <a:r>
              <a:rPr dirty="0" err="1"/>
              <a:t>vanua</a:t>
            </a:r>
            <a:r>
              <a:rPr dirty="0"/>
              <a:t>' now exists — the servers, platforms and data that Fijian businesses depend on every day. Land tenure mattered because it determined who benefited from the land. The same question now applies to the digital layer: who benefits when a Fijian business goes online? Land the transition: 'to answer that, let's follow the money.'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~0:45. </a:t>
            </a:r>
            <a:r>
              <a:rPr i="1" dirty="0"/>
              <a:t>Pause after reading the question — let it land. Don't answer it yet, just set up the next slide. This is a rhetorical hook, keep energy up and voice measured.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~1:30. </a:t>
            </a:r>
            <a:r>
              <a:rPr i="1" dirty="0"/>
              <a:t>Explain the </a:t>
            </a:r>
            <a:endParaRPr lang="en-AU" i="1" dirty="0"/>
          </a:p>
          <a:p>
            <a:endParaRPr lang="en-AU" dirty="0"/>
          </a:p>
          <a:p>
            <a:r>
              <a:rPr dirty="0"/>
              <a:t>BPM6 classification simply: it's an import, just like fuel or machinery, except nobody sees a container ship. </a:t>
            </a:r>
            <a:r>
              <a:rPr dirty="0" err="1"/>
              <a:t>Emphasise</a:t>
            </a:r>
            <a:r>
              <a:rPr dirty="0"/>
              <a:t> the reserves point — those same reserves cover fuel, food and medicine. This is the setup for the numbers on the next slide. </a:t>
            </a:r>
            <a:endParaRPr lang="en-AU" dirty="0"/>
          </a:p>
          <a:p>
            <a:endParaRPr lang="en-AU" dirty="0"/>
          </a:p>
          <a:p>
            <a:r>
              <a:rPr dirty="0"/>
              <a:t>BPM – Balance of Payments and International Investment Position Manual</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~1:40. </a:t>
            </a:r>
            <a:r>
              <a:rPr i="1" dirty="0"/>
              <a:t>Walk the chart left to right: cloud computing dominates and is growing fastest. Then hit the two stat cards:</a:t>
            </a:r>
            <a:endParaRPr lang="en-AU" i="1" dirty="0"/>
          </a:p>
          <a:p>
            <a:endParaRPr lang="en-AU" i="1" dirty="0"/>
          </a:p>
          <a:p>
            <a:r>
              <a:rPr dirty="0"/>
              <a:t> today this is a small slice of Fiji's trade deficit (3.5%), but it's growing much faster than the rest of the import basket (18-19% CAGR vs low-single-digit for traditional goods) — so its share only grows from here. Be careful to flag these as modeled, bottom-up estimates, not an official published figure — there's no dedicated Fiji market report for this sector. Welcome people to review the market report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~1:30. Internet adoption in Fiji has surged, but local supply hasn't kept pace with local demand. </a:t>
            </a:r>
            <a:endParaRPr lang="en-AU" dirty="0"/>
          </a:p>
          <a:p>
            <a:endParaRPr lang="en-AU" dirty="0"/>
          </a:p>
          <a:p>
            <a:r>
              <a:rPr i="1" dirty="0"/>
              <a:t>The last card is the punchline of this whole section: </a:t>
            </a:r>
            <a:endParaRPr lang="en-AU" i="1" dirty="0"/>
          </a:p>
          <a:p>
            <a:endParaRPr lang="en-AU" i="1" dirty="0"/>
          </a:p>
          <a:p>
            <a:r>
              <a:rPr dirty="0"/>
              <a:t>nobody world-class is actually based here — 'local' hosting today usually means reselling a server sitting in the US. That's the gap Cloud679 was built to close.</a:t>
            </a:r>
            <a:endParaRPr lang="en-AU" dirty="0"/>
          </a:p>
          <a:p>
            <a:endParaRPr lang="en-AU" dirty="0"/>
          </a:p>
          <a:p>
            <a:r>
              <a:rPr dirty="0"/>
              <a:t> </a:t>
            </a:r>
            <a:r>
              <a:rPr i="1" dirty="0"/>
              <a:t>Pause on it before moving 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~1:00. </a:t>
            </a:r>
            <a:r>
              <a:rPr i="1" dirty="0"/>
              <a:t>This is the pivot slide — from problem to solution. Introduce Cloud679 by name for the first time as the answer to everything just described. Keep it punchy: this exists, it's live, it's in Suva, not a slide deck idea.</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~1:30. </a:t>
            </a:r>
            <a:endParaRPr lang="en-AU" dirty="0"/>
          </a:p>
          <a:p>
            <a:r>
              <a:rPr i="1" dirty="0"/>
              <a:t>Map these four products directly onto the four market segments from the earlier data slide — cloud, hosting, email, domain. The point: Cloud679 isn't a one-off product, it's built to capture the whole category of spend that's currently leaking overseas.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~1:15. </a:t>
            </a:r>
            <a:endParaRPr lang="en-AU" dirty="0"/>
          </a:p>
          <a:p>
            <a:endParaRPr lang="en-AU" dirty="0"/>
          </a:p>
          <a:p>
            <a:r>
              <a:rPr i="1" dirty="0"/>
              <a:t>Go quickly down this list — these are the details that make Cloud679 actually usable for a Fijian business day-to-day, not just 'cloud with a Fiji flag on it'. Payment methods and VAT registration matter as much as the data </a:t>
            </a:r>
            <a:r>
              <a:rPr i="1" dirty="0" err="1"/>
              <a:t>centre</a:t>
            </a:r>
            <a:r>
              <a:rPr i="1" dirty="0"/>
              <a:t> itself.</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~1:30. </a:t>
            </a:r>
            <a:endParaRPr lang="en-AU" dirty="0"/>
          </a:p>
          <a:p>
            <a:endParaRPr lang="en-AU" dirty="0"/>
          </a:p>
          <a:p>
            <a:r>
              <a:rPr i="1" dirty="0"/>
              <a:t>This slide is for the APNIC, ICANN and technical folks in the room — signal that this is real, properly-run infrastructure, not a reseller panel. The cluster moved from 2 to 3 nodes with RF3 (triple-replicated) storage since the last review — worth noting the platform is actively maturing. Mention the APNIC-delegated reverse DNS specifically since that audience will </a:t>
            </a:r>
            <a:r>
              <a:rPr i="1" dirty="0" err="1"/>
              <a:t>recognise</a:t>
            </a:r>
            <a:r>
              <a:rPr i="1" dirty="0"/>
              <a:t> what that means for legitimacy.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~1:15. </a:t>
            </a:r>
            <a:endParaRPr lang="en-AU" dirty="0"/>
          </a:p>
          <a:p>
            <a:endParaRPr lang="en-AU" dirty="0"/>
          </a:p>
          <a:p>
            <a:r>
              <a:rPr i="1" dirty="0"/>
              <a:t>This is a deliberate differentiator slide — infrastructure alone doesn't grow grassroots uptake, service does. Make the point concrete: rural e-commerce, a first-time online seller, a small tourism operator — these people need a human on the phone who understands </a:t>
            </a:r>
            <a:r>
              <a:rPr i="1" dirty="0" err="1"/>
              <a:t>MPaisa</a:t>
            </a:r>
            <a:r>
              <a:rPr i="1" dirty="0"/>
              <a:t> and FJD, not an overseas ticket system. This is the bridge from 'built in Fiji' to 'actually usable by everyday Fijians', which sets up the SDG and grassroots framing coming up.</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~1:30. </a:t>
            </a:r>
            <a:endParaRPr lang="en-AU" dirty="0"/>
          </a:p>
          <a:p>
            <a:r>
              <a:rPr i="1" dirty="0"/>
              <a:t>This is the honest, nuanced version of the argument — not 'switching to Cloud679 magically grows GDP', but 'today's spend is a pure leak; a local alternative opens two channels that a foreign one never can: productivity gains staying onshore, and eventually the option to export this capacity to the rest of the Pacific'. This is genuinely unmeasured for Fiji today — say so plainly, it builds credibility with the govt/APNIC audience. GDP = C + I + G + (X − M)</a:t>
            </a:r>
          </a:p>
          <a:p>
            <a:r>
              <a:rPr i="1" dirty="0"/>
              <a:t>C = Consumption</a:t>
            </a:r>
          </a:p>
          <a:p>
            <a:r>
              <a:rPr i="1" dirty="0"/>
              <a:t>I = Investment</a:t>
            </a:r>
          </a:p>
          <a:p>
            <a:r>
              <a:rPr i="1" dirty="0"/>
              <a:t>G = Govt Spending </a:t>
            </a:r>
          </a:p>
          <a:p>
            <a:r>
              <a:rPr i="1" dirty="0"/>
              <a:t>X = Exports</a:t>
            </a:r>
          </a:p>
          <a:p>
            <a:r>
              <a:rPr i="1" dirty="0"/>
              <a:t>M = Imports </a:t>
            </a:r>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~1:40.</a:t>
            </a:r>
            <a:endParaRPr lang="en-AU" dirty="0"/>
          </a:p>
          <a:p>
            <a:endParaRPr lang="en-AU" dirty="0"/>
          </a:p>
          <a:p>
            <a:r>
              <a:rPr dirty="0"/>
              <a:t> </a:t>
            </a:r>
            <a:r>
              <a:rPr i="1" dirty="0"/>
              <a:t>Present this carefully and honestly, exactly as modeled: even 100% </a:t>
            </a:r>
            <a:r>
              <a:rPr i="1" dirty="0" err="1"/>
              <a:t>localisation</a:t>
            </a:r>
            <a:r>
              <a:rPr i="1" dirty="0"/>
              <a:t> of this specific category closes under 1% of Fiji's gap to high-income status. Say that plainly before the audience does the </a:t>
            </a:r>
            <a:r>
              <a:rPr i="1" dirty="0" err="1"/>
              <a:t>maths</a:t>
            </a:r>
            <a:r>
              <a:rPr i="1" dirty="0"/>
              <a:t> themselves — it protects your credibility. Then pivot to the real point: this is one piece of a much bigger puzzle, and it's one Fiji can start acting on today, unlike tourism or agriculture reform which take longer.</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~1:15. </a:t>
            </a:r>
            <a:endParaRPr lang="en-AU" dirty="0"/>
          </a:p>
          <a:p>
            <a:endParaRPr lang="en-AU" dirty="0"/>
          </a:p>
          <a:p>
            <a:r>
              <a:rPr i="1" dirty="0"/>
              <a:t>Keep this grounded, not a vague CSR slide — tie each goal directly back to something already said: SDG 5 links to the support slide (women-led MSMEs actually getting online); SDG 8 links to the leakage/</a:t>
            </a:r>
            <a:r>
              <a:rPr i="1" dirty="0" err="1"/>
              <a:t>localisation</a:t>
            </a:r>
            <a:r>
              <a:rPr i="1" dirty="0"/>
              <a:t> argument; SDG 9 is the infrastructure story; SDG 10 is the grassroots/rural point. IMPORTANT framing if challenged: the Blue Pacific 2050 Strategy does NOT itself single out these four goals — it explicitly aligns its outcomes to the full 2030 Agenda across all seven thematic areas and uses the regional SDG indicator set to monitor all of them. These four are Cloud679's own choice — the ones where the model has a real, traceable line of impact, not a claim about what the Forum Secretariat itself </a:t>
            </a:r>
            <a:r>
              <a:rPr i="1" dirty="0" err="1"/>
              <a:t>prioritises</a:t>
            </a:r>
            <a:r>
              <a:rPr i="1" dirty="0"/>
              <a:t>. Say that distinction out loud if anyone from PIFS or govt is in the room — it reads as more credible, not less.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~1:15. </a:t>
            </a:r>
            <a:endParaRPr lang="en-AU" dirty="0"/>
          </a:p>
          <a:p>
            <a:endParaRPr lang="en-AU" dirty="0"/>
          </a:p>
          <a:p>
            <a:r>
              <a:rPr dirty="0"/>
              <a:t>Connectivity into Fiji has never been better positioned. The missing piece has always been what sits behind that connectivity — in-country capacity to actually host and serve on. Cloud679 is timed to convert this connectivity wave into local capacity, rather than just faster pipes to the same overseas servers.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~1:30. </a:t>
            </a:r>
            <a:endParaRPr lang="en-AU" dirty="0"/>
          </a:p>
          <a:p>
            <a:r>
              <a:rPr dirty="0"/>
              <a:t>Four moves, in order of how soon they land: </a:t>
            </a:r>
            <a:endParaRPr lang="en-AU" dirty="0"/>
          </a:p>
          <a:p>
            <a:r>
              <a:rPr dirty="0"/>
              <a:t>FJ2 doubles hosting capacity in Nadi; </a:t>
            </a:r>
            <a:endParaRPr lang="en-AU" dirty="0"/>
          </a:p>
          <a:p>
            <a:r>
              <a:rPr dirty="0"/>
              <a:t>FJ3 is the bigger story — a GPU facility purpose-built so Fijian and Pacific AI workloads don't have to run on infrastructure sitting in the US or Australia — genuine sovereign AI capacity. </a:t>
            </a:r>
            <a:r>
              <a:rPr dirty="0" err="1"/>
              <a:t>DRaaS</a:t>
            </a:r>
            <a:r>
              <a:rPr dirty="0"/>
              <a:t> extends the platform from hosting into resilience. </a:t>
            </a:r>
            <a:endParaRPr lang="en-AU" dirty="0"/>
          </a:p>
          <a:p>
            <a:r>
              <a:rPr i="1" dirty="0"/>
              <a:t>And the Pacific expansion line ties directly back to the Forum's own 2050 Strategy for the Blue Pacific Continent </a:t>
            </a:r>
            <a:r>
              <a:rPr dirty="0"/>
              <a:t>— </a:t>
            </a:r>
            <a:endParaRPr lang="en-AU" dirty="0"/>
          </a:p>
          <a:p>
            <a:r>
              <a:rPr dirty="0"/>
              <a:t>Technology and Connectivity is literally one of its seven thematic areas. </a:t>
            </a:r>
            <a:endParaRPr lang="en-AU" dirty="0"/>
          </a:p>
          <a:p>
            <a:endParaRPr lang="en-AU" i="1" dirty="0"/>
          </a:p>
          <a:p>
            <a:r>
              <a:rPr i="1" dirty="0"/>
              <a:t>Say that connection out loud for the govt/regional audience in the room.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~1:30. </a:t>
            </a:r>
            <a:r>
              <a:rPr i="1" dirty="0"/>
              <a:t>This is the close of the argument — make a direct, specific ask to each group in the room (govt, APNIC/ICANN, industry, grassroots/MSME, students). The third card is deliberate — it's where the SDG 5/10 framing pays off live: name a rural or women-led business example if you have one. Give a concrete next step (visit cloud679.com, or the sponsor booth) rather than a vague 'check us out’.</a:t>
            </a:r>
            <a:endParaRPr lang="en-AU" i="1" dirty="0"/>
          </a:p>
          <a:p>
            <a:endParaRPr lang="en-AU" dirty="0"/>
          </a:p>
          <a:p>
            <a:endParaRPr lang="en-AU" dirty="0"/>
          </a:p>
          <a:p>
            <a:r>
              <a:rPr i="1" dirty="0"/>
              <a:t> Land the </a:t>
            </a:r>
            <a:r>
              <a:rPr i="1" dirty="0" err="1"/>
              <a:t>vanua</a:t>
            </a:r>
            <a:r>
              <a:rPr i="1" dirty="0"/>
              <a:t> metaphor one last time: </a:t>
            </a:r>
            <a:r>
              <a:rPr b="1" dirty="0"/>
              <a:t>the </a:t>
            </a:r>
            <a:r>
              <a:rPr b="1" dirty="0" err="1"/>
              <a:t>vanua</a:t>
            </a:r>
            <a:r>
              <a:rPr b="1" dirty="0"/>
              <a:t> sustained us on the land; now Fiji needs to build, own and run the one that sustains it online.</a:t>
            </a:r>
            <a:endParaRPr lang="en-AU" b="1" dirty="0"/>
          </a:p>
          <a:p>
            <a:endParaRPr lang="en-AU" dirty="0"/>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~0:30. Thank the </a:t>
            </a:r>
            <a:r>
              <a:rPr dirty="0" err="1"/>
              <a:t>organisers</a:t>
            </a:r>
            <a:r>
              <a:rPr dirty="0"/>
              <a:t> again, invite questions or point people to the sponsor booth for a live demo.</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426"/>
        </a:solidFill>
        <a:effectLst/>
      </p:bgPr>
    </p:bg>
    <p:spTree>
      <p:nvGrpSpPr>
        <p:cNvPr id="1" name=""/>
        <p:cNvGrpSpPr/>
        <p:nvPr/>
      </p:nvGrpSpPr>
      <p:grpSpPr>
        <a:xfrm>
          <a:off x="0" y="0"/>
          <a:ext cx="0" cy="0"/>
          <a:chOff x="0" y="0"/>
          <a:chExt cx="0" cy="0"/>
        </a:xfrm>
      </p:grpSpPr>
      <p:pic>
        <p:nvPicPr>
          <p:cNvPr id="2" name="Image 0" descr="/mnt/data/wide_atmospheric_aerial_cinematic_landscape_scene_batch_1.png"/>
          <p:cNvPicPr>
            <a:picLocks noChangeAspect="1"/>
          </p:cNvPicPr>
          <p:nvPr/>
        </p:nvPicPr>
        <p:blipFill>
          <a:blip r:embed="rId3"/>
          <a:srcRect t="25" b="25"/>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71426">
              <a:alpha val="66000"/>
            </a:srgbClr>
          </a:solidFill>
          <a:ln w="12700">
            <a:solidFill>
              <a:srgbClr val="071426">
                <a:alpha val="0"/>
              </a:srgbClr>
            </a:solidFill>
            <a:prstDash val="solid"/>
          </a:ln>
        </p:spPr>
        <p:txBody>
          <a:bodyPr/>
          <a:lstStyle/>
          <a:p>
            <a:endParaRPr lang="en-US"/>
          </a:p>
        </p:txBody>
      </p:sp>
      <p:sp>
        <p:nvSpPr>
          <p:cNvPr id="4" name="Text 1"/>
          <p:cNvSpPr/>
          <p:nvPr/>
        </p:nvSpPr>
        <p:spPr>
          <a:xfrm>
            <a:off x="658368" y="502920"/>
            <a:ext cx="6400800" cy="22860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FNU NATIONAL IT CONFERENCE 2026  ·  PLATINUM SPONSOR</a:t>
            </a:r>
            <a:endParaRPr lang="en-US" sz="800" dirty="0"/>
          </a:p>
        </p:txBody>
      </p:sp>
      <p:sp>
        <p:nvSpPr>
          <p:cNvPr id="5" name="Text 2"/>
          <p:cNvSpPr/>
          <p:nvPr/>
        </p:nvSpPr>
        <p:spPr>
          <a:xfrm>
            <a:off x="658368" y="2057400"/>
            <a:ext cx="5669280" cy="1371600"/>
          </a:xfrm>
          <a:prstGeom prst="rect">
            <a:avLst/>
          </a:prstGeom>
          <a:noFill/>
          <a:ln/>
        </p:spPr>
        <p:txBody>
          <a:bodyPr wrap="square" lIns="0" tIns="0" rIns="0" bIns="0" rtlCol="0" anchor="ctr">
            <a:normAutofit/>
          </a:bodyPr>
          <a:lstStyle/>
          <a:p>
            <a:pPr marL="0" indent="0">
              <a:buNone/>
            </a:pPr>
            <a:r>
              <a:rPr lang="en-US" sz="4300" b="1" dirty="0">
                <a:solidFill>
                  <a:srgbClr val="FFFFFF"/>
                </a:solidFill>
                <a:latin typeface="Georgia" pitchFamily="34" charset="0"/>
                <a:ea typeface="Georgia" pitchFamily="34" charset="-122"/>
                <a:cs typeface="Georgia" pitchFamily="34" charset="-120"/>
              </a:rPr>
              <a:t>Vanua to</a:t>
            </a:r>
            <a:endParaRPr lang="en-US" sz="4300" dirty="0"/>
          </a:p>
          <a:p>
            <a:pPr marL="0" indent="0">
              <a:buNone/>
            </a:pPr>
            <a:r>
              <a:rPr lang="en-US" sz="4300" b="1" dirty="0">
                <a:solidFill>
                  <a:srgbClr val="FFFFFF"/>
                </a:solidFill>
                <a:latin typeface="Georgia" pitchFamily="34" charset="0"/>
                <a:ea typeface="Georgia" pitchFamily="34" charset="-122"/>
                <a:cs typeface="Georgia" pitchFamily="34" charset="-120"/>
              </a:rPr>
              <a:t>Virtual</a:t>
            </a:r>
            <a:endParaRPr lang="en-US" sz="4300" dirty="0"/>
          </a:p>
        </p:txBody>
      </p:sp>
      <p:sp>
        <p:nvSpPr>
          <p:cNvPr id="6" name="Text 3"/>
          <p:cNvSpPr/>
          <p:nvPr/>
        </p:nvSpPr>
        <p:spPr>
          <a:xfrm>
            <a:off x="704088" y="3794760"/>
            <a:ext cx="5577840" cy="320040"/>
          </a:xfrm>
          <a:prstGeom prst="rect">
            <a:avLst/>
          </a:prstGeom>
          <a:noFill/>
          <a:ln/>
        </p:spPr>
        <p:txBody>
          <a:bodyPr wrap="square" lIns="0" tIns="0" rIns="0" bIns="0" rtlCol="0" anchor="ctr">
            <a:normAutofit/>
          </a:bodyPr>
          <a:lstStyle/>
          <a:p>
            <a:pPr marL="0" indent="0">
              <a:buNone/>
            </a:pPr>
            <a:r>
              <a:rPr lang="en-US" sz="1500" i="1" dirty="0">
                <a:solidFill>
                  <a:srgbClr val="D6E5F0"/>
                </a:solidFill>
                <a:latin typeface="Aptos" pitchFamily="34" charset="0"/>
                <a:ea typeface="Aptos" pitchFamily="34" charset="-122"/>
                <a:cs typeface="Aptos" pitchFamily="34" charset="-120"/>
              </a:rPr>
              <a:t>Bridging Fiji’s physical roots to a sovereign digital future</a:t>
            </a:r>
            <a:endParaRPr lang="en-US" sz="1500" dirty="0"/>
          </a:p>
        </p:txBody>
      </p:sp>
      <p:sp>
        <p:nvSpPr>
          <p:cNvPr id="7" name="Shape 4"/>
          <p:cNvSpPr/>
          <p:nvPr/>
        </p:nvSpPr>
        <p:spPr>
          <a:xfrm>
            <a:off x="704088" y="4297680"/>
            <a:ext cx="2423160" cy="27432"/>
          </a:xfrm>
          <a:prstGeom prst="rect">
            <a:avLst/>
          </a:prstGeom>
          <a:solidFill>
            <a:srgbClr val="05BFE0"/>
          </a:solidFill>
          <a:ln w="12700">
            <a:solidFill>
              <a:srgbClr val="05BFE0"/>
            </a:solidFill>
            <a:prstDash val="solid"/>
          </a:ln>
        </p:spPr>
        <p:txBody>
          <a:bodyPr/>
          <a:lstStyle/>
          <a:p>
            <a:endParaRPr lang="en-US"/>
          </a:p>
        </p:txBody>
      </p:sp>
      <p:sp>
        <p:nvSpPr>
          <p:cNvPr id="8" name="Text 5"/>
          <p:cNvSpPr/>
          <p:nvPr/>
        </p:nvSpPr>
        <p:spPr>
          <a:xfrm>
            <a:off x="704088" y="4617720"/>
            <a:ext cx="4937760" cy="329184"/>
          </a:xfrm>
          <a:prstGeom prst="rect">
            <a:avLst/>
          </a:prstGeom>
          <a:noFill/>
          <a:ln/>
        </p:spPr>
        <p:txBody>
          <a:bodyPr wrap="square" lIns="0" tIns="0" rIns="0" bIns="0" rtlCol="0" anchor="ctr">
            <a:normAutofit/>
          </a:bodyPr>
          <a:lstStyle/>
          <a:p>
            <a:pPr marL="0" indent="0">
              <a:buNone/>
            </a:pPr>
            <a:r>
              <a:rPr lang="en-US" sz="1200" dirty="0">
                <a:solidFill>
                  <a:srgbClr val="AFC0CD"/>
                </a:solidFill>
                <a:latin typeface="Aptos" pitchFamily="34" charset="0"/>
                <a:ea typeface="Aptos" pitchFamily="34" charset="-122"/>
                <a:cs typeface="Aptos" pitchFamily="34" charset="-120"/>
              </a:rPr>
              <a:t>The Cloud679 story — and what it means for Fiji’s digital economy</a:t>
            </a:r>
            <a:endParaRPr lang="en-US" sz="1200" dirty="0"/>
          </a:p>
        </p:txBody>
      </p:sp>
      <p:pic>
        <p:nvPicPr>
          <p:cNvPr id="9" name="Image 1" descr="/mnt/data/ppt_unzip/ppt/media/image1.png"/>
          <p:cNvPicPr>
            <a:picLocks noChangeAspect="1"/>
          </p:cNvPicPr>
          <p:nvPr/>
        </p:nvPicPr>
        <p:blipFill>
          <a:blip r:embed="rId4"/>
          <a:stretch>
            <a:fillRect/>
          </a:stretch>
        </p:blipFill>
        <p:spPr>
          <a:xfrm>
            <a:off x="704088" y="5692877"/>
            <a:ext cx="3701874" cy="4836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THE IDEA</a:t>
            </a:r>
            <a:endParaRPr lang="en-US" sz="800" dirty="0"/>
          </a:p>
        </p:txBody>
      </p:sp>
      <p:sp>
        <p:nvSpPr>
          <p:cNvPr id="3" name="Text 1"/>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111B2D"/>
                </a:solidFill>
                <a:latin typeface="Georgia" pitchFamily="34" charset="0"/>
                <a:ea typeface="Georgia" pitchFamily="34" charset="-122"/>
                <a:cs typeface="Georgia" pitchFamily="34" charset="-120"/>
              </a:rPr>
              <a:t>What we mean by “Vanua to Virtual”</a:t>
            </a:r>
            <a:endParaRPr lang="en-US" sz="2600" dirty="0"/>
          </a:p>
        </p:txBody>
      </p:sp>
      <p:sp>
        <p:nvSpPr>
          <p:cNvPr id="4" name="Text 2"/>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5A6B7C"/>
                </a:solidFill>
                <a:latin typeface="Aptos" pitchFamily="34" charset="0"/>
                <a:ea typeface="Aptos" pitchFamily="34" charset="-122"/>
                <a:cs typeface="Aptos" pitchFamily="34" charset="-120"/>
              </a:rPr>
              <a:t>A simple bridge: from land, people and identity — to data, business and opportunity.</a:t>
            </a:r>
            <a:endParaRPr lang="en-US" sz="1300" dirty="0"/>
          </a:p>
        </p:txBody>
      </p:sp>
      <p:sp>
        <p:nvSpPr>
          <p:cNvPr id="5" name="Shape 3"/>
          <p:cNvSpPr/>
          <p:nvPr/>
        </p:nvSpPr>
        <p:spPr>
          <a:xfrm>
            <a:off x="640080" y="2057400"/>
            <a:ext cx="4526280" cy="2926080"/>
          </a:xfrm>
          <a:prstGeom prst="roundRect">
            <a:avLst>
              <a:gd name="adj" fmla="val 2500"/>
            </a:avLst>
          </a:prstGeom>
          <a:solidFill>
            <a:srgbClr val="EAF7FB"/>
          </a:solidFill>
          <a:ln w="12700">
            <a:solidFill>
              <a:srgbClr val="EAF7FB"/>
            </a:solidFill>
            <a:prstDash val="solid"/>
          </a:ln>
          <a:effectLst>
            <a:outerShdw blurRad="16510" dist="8890" dir="2700000" algn="bl" rotWithShape="0">
              <a:srgbClr val="000000">
                <a:alpha val="9000"/>
              </a:srgbClr>
            </a:outerShdw>
          </a:effectLst>
        </p:spPr>
        <p:txBody>
          <a:bodyPr/>
          <a:lstStyle/>
          <a:p>
            <a:endParaRPr lang="en-US"/>
          </a:p>
        </p:txBody>
      </p:sp>
      <p:sp>
        <p:nvSpPr>
          <p:cNvPr id="6" name="Text 4"/>
          <p:cNvSpPr/>
          <p:nvPr/>
        </p:nvSpPr>
        <p:spPr>
          <a:xfrm>
            <a:off x="960120" y="2359152"/>
            <a:ext cx="3886200" cy="256032"/>
          </a:xfrm>
          <a:prstGeom prst="rect">
            <a:avLst/>
          </a:prstGeom>
          <a:noFill/>
          <a:ln/>
        </p:spPr>
        <p:txBody>
          <a:bodyPr wrap="square" lIns="0" tIns="0" rIns="0" bIns="0" rtlCol="0" anchor="ctr"/>
          <a:lstStyle/>
          <a:p>
            <a:pPr marL="0" indent="0">
              <a:buNone/>
            </a:pPr>
            <a:r>
              <a:rPr lang="en-US" sz="1800" b="1" dirty="0">
                <a:solidFill>
                  <a:srgbClr val="111B2D"/>
                </a:solidFill>
                <a:latin typeface="Georgia" pitchFamily="34" charset="0"/>
                <a:ea typeface="Georgia" pitchFamily="34" charset="-122"/>
                <a:cs typeface="Georgia" pitchFamily="34" charset="-120"/>
              </a:rPr>
              <a:t>Vanua</a:t>
            </a:r>
            <a:endParaRPr lang="en-US" sz="1800" dirty="0"/>
          </a:p>
        </p:txBody>
      </p:sp>
      <p:sp>
        <p:nvSpPr>
          <p:cNvPr id="7" name="Text 5"/>
          <p:cNvSpPr/>
          <p:nvPr/>
        </p:nvSpPr>
        <p:spPr>
          <a:xfrm>
            <a:off x="960120" y="2898648"/>
            <a:ext cx="3886200" cy="1920240"/>
          </a:xfrm>
          <a:prstGeom prst="rect">
            <a:avLst/>
          </a:prstGeom>
          <a:noFill/>
          <a:ln/>
        </p:spPr>
        <p:txBody>
          <a:bodyPr wrap="square" lIns="254" tIns="254" rIns="254" bIns="254" rtlCol="0" anchor="ctr">
            <a:normAutofit/>
          </a:bodyPr>
          <a:lstStyle/>
          <a:p>
            <a:pPr marL="0" indent="0">
              <a:buNone/>
            </a:pPr>
            <a:r>
              <a:rPr lang="en-US" sz="1400" dirty="0">
                <a:solidFill>
                  <a:srgbClr val="5A6B7C"/>
                </a:solidFill>
                <a:latin typeface="Aptos" pitchFamily="34" charset="0"/>
                <a:ea typeface="Aptos" pitchFamily="34" charset="-122"/>
                <a:cs typeface="Aptos" pitchFamily="34" charset="-120"/>
              </a:rPr>
              <a:t>Land, people, community and identity — the foundation Fijians have built livelihoods on for generations.</a:t>
            </a:r>
            <a:endParaRPr lang="en-US" sz="1400" dirty="0"/>
          </a:p>
        </p:txBody>
      </p:sp>
      <p:sp>
        <p:nvSpPr>
          <p:cNvPr id="8" name="Shape 6"/>
          <p:cNvSpPr/>
          <p:nvPr/>
        </p:nvSpPr>
        <p:spPr>
          <a:xfrm>
            <a:off x="7022592" y="2057400"/>
            <a:ext cx="4526280" cy="2926080"/>
          </a:xfrm>
          <a:prstGeom prst="roundRect">
            <a:avLst>
              <a:gd name="adj" fmla="val 2500"/>
            </a:avLst>
          </a:prstGeom>
          <a:solidFill>
            <a:srgbClr val="0A1B33"/>
          </a:solidFill>
          <a:ln w="12700">
            <a:solidFill>
              <a:srgbClr val="0A1B33"/>
            </a:solidFill>
            <a:prstDash val="solid"/>
          </a:ln>
          <a:effectLst>
            <a:outerShdw blurRad="16510" dist="8890" dir="2700000" algn="bl" rotWithShape="0">
              <a:srgbClr val="000000">
                <a:alpha val="9000"/>
              </a:srgbClr>
            </a:outerShdw>
          </a:effectLst>
        </p:spPr>
        <p:txBody>
          <a:bodyPr/>
          <a:lstStyle/>
          <a:p>
            <a:endParaRPr lang="en-US"/>
          </a:p>
        </p:txBody>
      </p:sp>
      <p:sp>
        <p:nvSpPr>
          <p:cNvPr id="9" name="Text 7"/>
          <p:cNvSpPr/>
          <p:nvPr/>
        </p:nvSpPr>
        <p:spPr>
          <a:xfrm>
            <a:off x="7342632" y="2359152"/>
            <a:ext cx="3886200" cy="256032"/>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Virtual</a:t>
            </a:r>
            <a:endParaRPr lang="en-US" sz="1800" dirty="0"/>
          </a:p>
        </p:txBody>
      </p:sp>
      <p:sp>
        <p:nvSpPr>
          <p:cNvPr id="10" name="Text 8"/>
          <p:cNvSpPr/>
          <p:nvPr/>
        </p:nvSpPr>
        <p:spPr>
          <a:xfrm>
            <a:off x="7342632" y="2898648"/>
            <a:ext cx="3886200" cy="1920240"/>
          </a:xfrm>
          <a:prstGeom prst="rect">
            <a:avLst/>
          </a:prstGeom>
          <a:noFill/>
          <a:ln/>
        </p:spPr>
        <p:txBody>
          <a:bodyPr wrap="square" lIns="254" tIns="254" rIns="254" bIns="254" rtlCol="0" anchor="ctr">
            <a:normAutofit/>
          </a:bodyPr>
          <a:lstStyle/>
          <a:p>
            <a:pPr marL="0" indent="0">
              <a:buNone/>
            </a:pPr>
            <a:r>
              <a:rPr lang="en-US" sz="1400" dirty="0">
                <a:solidFill>
                  <a:srgbClr val="B7C4D1"/>
                </a:solidFill>
                <a:latin typeface="Aptos" pitchFamily="34" charset="0"/>
                <a:ea typeface="Aptos" pitchFamily="34" charset="-122"/>
                <a:cs typeface="Aptos" pitchFamily="34" charset="-120"/>
              </a:rPr>
              <a:t>A new kind of land is emerging — where data, business and opportunity now live. The question for Fiji is simple: who owns it?</a:t>
            </a:r>
            <a:endParaRPr lang="en-US" sz="1400" dirty="0"/>
          </a:p>
        </p:txBody>
      </p:sp>
      <p:sp>
        <p:nvSpPr>
          <p:cNvPr id="11" name="Shape 9"/>
          <p:cNvSpPr/>
          <p:nvPr/>
        </p:nvSpPr>
        <p:spPr>
          <a:xfrm>
            <a:off x="5532120" y="3035808"/>
            <a:ext cx="1051560" cy="868680"/>
          </a:xfrm>
          <a:prstGeom prst="chevron">
            <a:avLst/>
          </a:prstGeom>
          <a:solidFill>
            <a:srgbClr val="05BFE0"/>
          </a:solidFill>
          <a:ln w="12700">
            <a:solidFill>
              <a:srgbClr val="05BFE0"/>
            </a:solidFill>
            <a:prstDash val="solid"/>
          </a:ln>
        </p:spPr>
        <p:txBody>
          <a:bodyPr/>
          <a:lstStyle/>
          <a:p>
            <a:endParaRPr lang="en-US"/>
          </a:p>
        </p:txBody>
      </p:sp>
      <p:sp>
        <p:nvSpPr>
          <p:cNvPr id="12" name="Text 10"/>
          <p:cNvSpPr/>
          <p:nvPr/>
        </p:nvSpPr>
        <p:spPr>
          <a:xfrm>
            <a:off x="5230368" y="4050792"/>
            <a:ext cx="1664208" cy="228600"/>
          </a:xfrm>
          <a:prstGeom prst="rect">
            <a:avLst/>
          </a:prstGeom>
          <a:noFill/>
          <a:ln/>
        </p:spPr>
        <p:txBody>
          <a:bodyPr wrap="square" lIns="0" tIns="0" rIns="0" bIns="0" rtlCol="0" anchor="ctr"/>
          <a:lstStyle/>
          <a:p>
            <a:pPr marL="0" indent="0" algn="ctr">
              <a:buNone/>
            </a:pPr>
            <a:r>
              <a:rPr lang="en-US" sz="1000" b="1" dirty="0">
                <a:solidFill>
                  <a:srgbClr val="5A6B7C"/>
                </a:solidFill>
                <a:latin typeface="Aptos" pitchFamily="34" charset="0"/>
                <a:ea typeface="Aptos" pitchFamily="34" charset="-122"/>
                <a:cs typeface="Aptos" pitchFamily="34" charset="-120"/>
              </a:rPr>
              <a:t>ownership</a:t>
            </a:r>
            <a:endParaRPr lang="en-US" sz="1000" dirty="0"/>
          </a:p>
        </p:txBody>
      </p:sp>
      <p:sp>
        <p:nvSpPr>
          <p:cNvPr id="13" name="Text 11"/>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7B8C9B"/>
                </a:solidFill>
                <a:latin typeface="Aptos" pitchFamily="34" charset="0"/>
                <a:ea typeface="Aptos" pitchFamily="34" charset="-122"/>
                <a:cs typeface="Aptos" pitchFamily="34" charset="-120"/>
              </a:rPr>
              <a:t>CLOUD679 · KASTEL</a:t>
            </a:r>
            <a:endParaRPr lang="en-US" sz="600" dirty="0"/>
          </a:p>
        </p:txBody>
      </p:sp>
      <p:sp>
        <p:nvSpPr>
          <p:cNvPr id="14" name="Text 12"/>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7B8C9B"/>
                </a:solidFill>
                <a:latin typeface="Aptos" pitchFamily="34" charset="0"/>
                <a:ea typeface="Aptos" pitchFamily="34" charset="-122"/>
                <a:cs typeface="Aptos" pitchFamily="34" charset="-120"/>
              </a:rPr>
              <a:t>2</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71426"/>
        </a:solidFill>
        <a:effectLst/>
      </p:bgPr>
    </p:bg>
    <p:spTree>
      <p:nvGrpSpPr>
        <p:cNvPr id="1" name=""/>
        <p:cNvGrpSpPr/>
        <p:nvPr/>
      </p:nvGrpSpPr>
      <p:grpSpPr>
        <a:xfrm>
          <a:off x="0" y="0"/>
          <a:ext cx="0" cy="0"/>
          <a:chOff x="0" y="0"/>
          <a:chExt cx="0" cy="0"/>
        </a:xfrm>
      </p:grpSpPr>
      <p:pic>
        <p:nvPicPr>
          <p:cNvPr id="2" name="Image 0" descr="/mnt/data/wide_atmospheric_aerial_cinematic_landscape_scene_batch_1.png"/>
          <p:cNvPicPr>
            <a:picLocks noChangeAspect="1"/>
          </p:cNvPicPr>
          <p:nvPr/>
        </p:nvPicPr>
        <p:blipFill>
          <a:blip r:embed="rId3"/>
          <a:srcRect t="25" b="25"/>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71426">
              <a:alpha val="52000"/>
            </a:srgbClr>
          </a:solidFill>
          <a:ln w="12700">
            <a:solidFill>
              <a:srgbClr val="071426">
                <a:alpha val="0"/>
              </a:srgbClr>
            </a:solidFill>
            <a:prstDash val="solid"/>
          </a:ln>
        </p:spPr>
        <p:txBody>
          <a:bodyPr/>
          <a:lstStyle/>
          <a:p>
            <a:endParaRPr lang="en-US"/>
          </a:p>
        </p:txBody>
      </p:sp>
      <p:sp>
        <p:nvSpPr>
          <p:cNvPr id="4" name="Text 1"/>
          <p:cNvSpPr/>
          <p:nvPr/>
        </p:nvSpPr>
        <p:spPr>
          <a:xfrm>
            <a:off x="1097280" y="1874520"/>
            <a:ext cx="9875520" cy="914400"/>
          </a:xfrm>
          <a:prstGeom prst="rect">
            <a:avLst/>
          </a:prstGeom>
          <a:noFill/>
          <a:ln/>
        </p:spPr>
        <p:txBody>
          <a:bodyPr wrap="square" lIns="0" tIns="0" rIns="0" bIns="0" rtlCol="0" anchor="ctr">
            <a:normAutofit/>
          </a:bodyPr>
          <a:lstStyle/>
          <a:p>
            <a:pPr marL="0" indent="0" algn="ctr">
              <a:buNone/>
            </a:pPr>
            <a:r>
              <a:rPr lang="en-US" sz="3000" b="1" dirty="0">
                <a:solidFill>
                  <a:srgbClr val="FFFFFF"/>
                </a:solidFill>
                <a:latin typeface="Georgia" pitchFamily="34" charset="0"/>
                <a:ea typeface="Georgia" pitchFamily="34" charset="-122"/>
                <a:cs typeface="Georgia" pitchFamily="34" charset="-120"/>
              </a:rPr>
              <a:t>Every time a Fijian business buys web hosting, email, a domain, or cloud storage —</a:t>
            </a:r>
            <a:endParaRPr lang="en-US" sz="3000" dirty="0"/>
          </a:p>
        </p:txBody>
      </p:sp>
      <p:sp>
        <p:nvSpPr>
          <p:cNvPr id="5" name="Text 2"/>
          <p:cNvSpPr/>
          <p:nvPr/>
        </p:nvSpPr>
        <p:spPr>
          <a:xfrm>
            <a:off x="1920240" y="3063240"/>
            <a:ext cx="8412480" cy="548640"/>
          </a:xfrm>
          <a:prstGeom prst="rect">
            <a:avLst/>
          </a:prstGeom>
          <a:noFill/>
          <a:ln/>
        </p:spPr>
        <p:txBody>
          <a:bodyPr wrap="square" lIns="0" tIns="0" rIns="0" bIns="0" rtlCol="0" anchor="ctr"/>
          <a:lstStyle/>
          <a:p>
            <a:pPr marL="0" indent="0" algn="ctr">
              <a:buNone/>
            </a:pPr>
            <a:r>
              <a:rPr lang="en-US" sz="3200" b="1" dirty="0">
                <a:solidFill>
                  <a:srgbClr val="FFFFFF"/>
                </a:solidFill>
                <a:latin typeface="Georgia" pitchFamily="34" charset="0"/>
                <a:ea typeface="Georgia" pitchFamily="34" charset="-122"/>
                <a:cs typeface="Georgia" pitchFamily="34" charset="-120"/>
              </a:rPr>
              <a:t>where does that money actually go?</a:t>
            </a:r>
            <a:endParaRPr lang="en-US" sz="3200" dirty="0"/>
          </a:p>
        </p:txBody>
      </p:sp>
      <p:sp>
        <p:nvSpPr>
          <p:cNvPr id="6" name="Text 3"/>
          <p:cNvSpPr/>
          <p:nvPr/>
        </p:nvSpPr>
        <p:spPr>
          <a:xfrm>
            <a:off x="4389120" y="4297680"/>
            <a:ext cx="3383280" cy="292608"/>
          </a:xfrm>
          <a:prstGeom prst="rect">
            <a:avLst/>
          </a:prstGeom>
          <a:noFill/>
          <a:ln/>
        </p:spPr>
        <p:txBody>
          <a:bodyPr wrap="square" lIns="0" tIns="0" rIns="0" bIns="0" rtlCol="0" anchor="ctr"/>
          <a:lstStyle/>
          <a:p>
            <a:pPr marL="0" indent="0" algn="ctr">
              <a:buNone/>
            </a:pPr>
            <a:r>
              <a:rPr lang="en-US" sz="1400" b="1" dirty="0">
                <a:solidFill>
                  <a:srgbClr val="05BFE0"/>
                </a:solidFill>
                <a:latin typeface="Aptos" pitchFamily="34" charset="0"/>
                <a:ea typeface="Aptos" pitchFamily="34" charset="-122"/>
                <a:cs typeface="Aptos" pitchFamily="34" charset="-120"/>
              </a:rPr>
              <a:t>Let’s follow the dollar.</a:t>
            </a:r>
            <a:endParaRPr lang="en-US" sz="1400" dirty="0"/>
          </a:p>
        </p:txBody>
      </p:sp>
      <p:sp>
        <p:nvSpPr>
          <p:cNvPr id="7" name="Text 4"/>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A8B6C6"/>
                </a:solidFill>
                <a:latin typeface="Aptos" pitchFamily="34" charset="0"/>
                <a:ea typeface="Aptos" pitchFamily="34" charset="-122"/>
                <a:cs typeface="Aptos" pitchFamily="34" charset="-120"/>
              </a:rPr>
              <a:t>CLOUD679 · KASTEL</a:t>
            </a:r>
            <a:endParaRPr lang="en-US" sz="600" dirty="0"/>
          </a:p>
        </p:txBody>
      </p:sp>
      <p:sp>
        <p:nvSpPr>
          <p:cNvPr id="8" name="Text 5"/>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A8B6C6"/>
                </a:solidFill>
                <a:latin typeface="Aptos" pitchFamily="34" charset="0"/>
                <a:ea typeface="Aptos" pitchFamily="34" charset="-122"/>
                <a:cs typeface="Aptos" pitchFamily="34" charset="-120"/>
              </a:rPr>
              <a:t>3</a:t>
            </a:r>
            <a:endParaRPr lang="en-US" sz="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THE MECHANISM</a:t>
            </a:r>
            <a:endParaRPr lang="en-US" sz="800" dirty="0"/>
          </a:p>
        </p:txBody>
      </p:sp>
      <p:sp>
        <p:nvSpPr>
          <p:cNvPr id="3" name="Text 1"/>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111B2D"/>
                </a:solidFill>
                <a:latin typeface="Georgia" pitchFamily="34" charset="0"/>
                <a:ea typeface="Georgia" pitchFamily="34" charset="-122"/>
                <a:cs typeface="Georgia" pitchFamily="34" charset="-120"/>
              </a:rPr>
              <a:t>Almost all of it leaves the country</a:t>
            </a:r>
            <a:endParaRPr lang="en-US" sz="2600" dirty="0"/>
          </a:p>
        </p:txBody>
      </p:sp>
      <p:sp>
        <p:nvSpPr>
          <p:cNvPr id="4" name="Text 2"/>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5A6B7C"/>
                </a:solidFill>
                <a:latin typeface="Aptos" pitchFamily="34" charset="0"/>
                <a:ea typeface="Aptos" pitchFamily="34" charset="-122"/>
                <a:cs typeface="Aptos" pitchFamily="34" charset="-120"/>
              </a:rPr>
              <a:t>Digital services are intangible, but the foreign-exchange impact is real.</a:t>
            </a:r>
            <a:endParaRPr lang="en-US" sz="1300" dirty="0"/>
          </a:p>
        </p:txBody>
      </p:sp>
      <p:sp>
        <p:nvSpPr>
          <p:cNvPr id="5" name="Shape 3"/>
          <p:cNvSpPr/>
          <p:nvPr/>
        </p:nvSpPr>
        <p:spPr>
          <a:xfrm>
            <a:off x="822960" y="2057400"/>
            <a:ext cx="1417320" cy="731520"/>
          </a:xfrm>
          <a:prstGeom prst="roundRect">
            <a:avLst>
              <a:gd name="adj" fmla="val 7500"/>
            </a:avLst>
          </a:prstGeom>
          <a:solidFill>
            <a:srgbClr val="EAF7FB"/>
          </a:solidFill>
          <a:ln w="12700">
            <a:solidFill>
              <a:srgbClr val="EAF7FB"/>
            </a:solidFill>
            <a:prstDash val="solid"/>
          </a:ln>
        </p:spPr>
        <p:txBody>
          <a:bodyPr/>
          <a:lstStyle/>
          <a:p>
            <a:endParaRPr lang="en-US"/>
          </a:p>
        </p:txBody>
      </p:sp>
      <p:sp>
        <p:nvSpPr>
          <p:cNvPr id="6" name="Text 4"/>
          <p:cNvSpPr/>
          <p:nvPr/>
        </p:nvSpPr>
        <p:spPr>
          <a:xfrm>
            <a:off x="960120" y="2286000"/>
            <a:ext cx="1143000" cy="201168"/>
          </a:xfrm>
          <a:prstGeom prst="rect">
            <a:avLst/>
          </a:prstGeom>
          <a:noFill/>
          <a:ln/>
        </p:spPr>
        <p:txBody>
          <a:bodyPr wrap="square" lIns="0" tIns="0" rIns="0" bIns="0" rtlCol="0" anchor="ctr">
            <a:normAutofit/>
          </a:bodyPr>
          <a:lstStyle/>
          <a:p>
            <a:pPr marL="0" indent="0" algn="ctr">
              <a:buNone/>
            </a:pPr>
            <a:r>
              <a:rPr lang="en-US" sz="1000" b="1" dirty="0">
                <a:solidFill>
                  <a:srgbClr val="111B2D"/>
                </a:solidFill>
                <a:latin typeface="Aptos" pitchFamily="34" charset="0"/>
                <a:ea typeface="Aptos" pitchFamily="34" charset="-122"/>
                <a:cs typeface="Aptos" pitchFamily="34" charset="-120"/>
              </a:rPr>
              <a:t>FJD invoice</a:t>
            </a:r>
            <a:endParaRPr lang="en-US" sz="1000" dirty="0"/>
          </a:p>
        </p:txBody>
      </p:sp>
      <p:sp>
        <p:nvSpPr>
          <p:cNvPr id="7" name="Shape 5"/>
          <p:cNvSpPr/>
          <p:nvPr/>
        </p:nvSpPr>
        <p:spPr>
          <a:xfrm rot="5400000">
            <a:off x="2395728" y="2313432"/>
            <a:ext cx="228600" cy="228600"/>
          </a:xfrm>
          <a:prstGeom prst="triangle">
            <a:avLst/>
          </a:prstGeom>
          <a:solidFill>
            <a:srgbClr val="05BFE0"/>
          </a:solidFill>
          <a:ln w="12700">
            <a:solidFill>
              <a:srgbClr val="05BFE0"/>
            </a:solidFill>
            <a:prstDash val="solid"/>
          </a:ln>
        </p:spPr>
        <p:txBody>
          <a:bodyPr/>
          <a:lstStyle/>
          <a:p>
            <a:endParaRPr lang="en-US"/>
          </a:p>
        </p:txBody>
      </p:sp>
      <p:sp>
        <p:nvSpPr>
          <p:cNvPr id="8" name="Shape 6"/>
          <p:cNvSpPr/>
          <p:nvPr/>
        </p:nvSpPr>
        <p:spPr>
          <a:xfrm>
            <a:off x="2926080" y="2057400"/>
            <a:ext cx="1417320" cy="731520"/>
          </a:xfrm>
          <a:prstGeom prst="roundRect">
            <a:avLst>
              <a:gd name="adj" fmla="val 7500"/>
            </a:avLst>
          </a:prstGeom>
          <a:solidFill>
            <a:srgbClr val="EAF7FB"/>
          </a:solidFill>
          <a:ln w="12700">
            <a:solidFill>
              <a:srgbClr val="EAF7FB"/>
            </a:solidFill>
            <a:prstDash val="solid"/>
          </a:ln>
        </p:spPr>
        <p:txBody>
          <a:bodyPr/>
          <a:lstStyle/>
          <a:p>
            <a:endParaRPr lang="en-US"/>
          </a:p>
        </p:txBody>
      </p:sp>
      <p:sp>
        <p:nvSpPr>
          <p:cNvPr id="9" name="Text 7"/>
          <p:cNvSpPr/>
          <p:nvPr/>
        </p:nvSpPr>
        <p:spPr>
          <a:xfrm>
            <a:off x="3063240" y="2286000"/>
            <a:ext cx="1143000" cy="201168"/>
          </a:xfrm>
          <a:prstGeom prst="rect">
            <a:avLst/>
          </a:prstGeom>
          <a:noFill/>
          <a:ln/>
        </p:spPr>
        <p:txBody>
          <a:bodyPr wrap="square" lIns="0" tIns="0" rIns="0" bIns="0" rtlCol="0" anchor="ctr">
            <a:normAutofit/>
          </a:bodyPr>
          <a:lstStyle/>
          <a:p>
            <a:pPr marL="0" indent="0" algn="ctr">
              <a:buNone/>
            </a:pPr>
            <a:r>
              <a:rPr lang="en-US" sz="1000" b="1" dirty="0">
                <a:solidFill>
                  <a:srgbClr val="111B2D"/>
                </a:solidFill>
                <a:latin typeface="Aptos" pitchFamily="34" charset="0"/>
                <a:ea typeface="Aptos" pitchFamily="34" charset="-122"/>
                <a:cs typeface="Aptos" pitchFamily="34" charset="-120"/>
              </a:rPr>
              <a:t>FX conversion</a:t>
            </a:r>
            <a:endParaRPr lang="en-US" sz="1000" dirty="0"/>
          </a:p>
        </p:txBody>
      </p:sp>
      <p:sp>
        <p:nvSpPr>
          <p:cNvPr id="10" name="Shape 8"/>
          <p:cNvSpPr/>
          <p:nvPr/>
        </p:nvSpPr>
        <p:spPr>
          <a:xfrm rot="5400000">
            <a:off x="4498848" y="2313432"/>
            <a:ext cx="228600" cy="228600"/>
          </a:xfrm>
          <a:prstGeom prst="triangle">
            <a:avLst/>
          </a:prstGeom>
          <a:solidFill>
            <a:srgbClr val="05BFE0"/>
          </a:solidFill>
          <a:ln w="12700">
            <a:solidFill>
              <a:srgbClr val="05BFE0"/>
            </a:solidFill>
            <a:prstDash val="solid"/>
          </a:ln>
        </p:spPr>
        <p:txBody>
          <a:bodyPr/>
          <a:lstStyle/>
          <a:p>
            <a:endParaRPr lang="en-US"/>
          </a:p>
        </p:txBody>
      </p:sp>
      <p:sp>
        <p:nvSpPr>
          <p:cNvPr id="11" name="Shape 9"/>
          <p:cNvSpPr/>
          <p:nvPr/>
        </p:nvSpPr>
        <p:spPr>
          <a:xfrm>
            <a:off x="5029200" y="2057400"/>
            <a:ext cx="1417320" cy="731520"/>
          </a:xfrm>
          <a:prstGeom prst="roundRect">
            <a:avLst>
              <a:gd name="adj" fmla="val 7500"/>
            </a:avLst>
          </a:prstGeom>
          <a:solidFill>
            <a:srgbClr val="0A1B33"/>
          </a:solidFill>
          <a:ln w="12700">
            <a:solidFill>
              <a:srgbClr val="0A1B33"/>
            </a:solidFill>
            <a:prstDash val="solid"/>
          </a:ln>
        </p:spPr>
        <p:txBody>
          <a:bodyPr/>
          <a:lstStyle/>
          <a:p>
            <a:endParaRPr lang="en-US"/>
          </a:p>
        </p:txBody>
      </p:sp>
      <p:sp>
        <p:nvSpPr>
          <p:cNvPr id="12" name="Text 10"/>
          <p:cNvSpPr/>
          <p:nvPr/>
        </p:nvSpPr>
        <p:spPr>
          <a:xfrm>
            <a:off x="5166360" y="2286000"/>
            <a:ext cx="1143000" cy="20116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Aptos" pitchFamily="34" charset="0"/>
                <a:ea typeface="Aptos" pitchFamily="34" charset="-122"/>
                <a:cs typeface="Aptos" pitchFamily="34" charset="-120"/>
              </a:rPr>
              <a:t>Offshore platform</a:t>
            </a:r>
            <a:endParaRPr lang="en-US" sz="1000" dirty="0"/>
          </a:p>
        </p:txBody>
      </p:sp>
      <p:sp>
        <p:nvSpPr>
          <p:cNvPr id="13" name="Shape 11"/>
          <p:cNvSpPr/>
          <p:nvPr/>
        </p:nvSpPr>
        <p:spPr>
          <a:xfrm rot="5400000">
            <a:off x="6601968" y="2313432"/>
            <a:ext cx="228600" cy="228600"/>
          </a:xfrm>
          <a:prstGeom prst="triangle">
            <a:avLst/>
          </a:prstGeom>
          <a:solidFill>
            <a:srgbClr val="05BFE0"/>
          </a:solidFill>
          <a:ln w="12700">
            <a:solidFill>
              <a:srgbClr val="05BFE0"/>
            </a:solidFill>
            <a:prstDash val="solid"/>
          </a:ln>
        </p:spPr>
        <p:txBody>
          <a:bodyPr/>
          <a:lstStyle/>
          <a:p>
            <a:endParaRPr lang="en-US"/>
          </a:p>
        </p:txBody>
      </p:sp>
      <p:sp>
        <p:nvSpPr>
          <p:cNvPr id="14" name="Shape 12"/>
          <p:cNvSpPr/>
          <p:nvPr/>
        </p:nvSpPr>
        <p:spPr>
          <a:xfrm>
            <a:off x="7132320" y="2057400"/>
            <a:ext cx="1417320" cy="731520"/>
          </a:xfrm>
          <a:prstGeom prst="roundRect">
            <a:avLst>
              <a:gd name="adj" fmla="val 7500"/>
            </a:avLst>
          </a:prstGeom>
          <a:solidFill>
            <a:srgbClr val="0A1B33"/>
          </a:solidFill>
          <a:ln w="12700">
            <a:solidFill>
              <a:srgbClr val="0A1B33"/>
            </a:solidFill>
            <a:prstDash val="solid"/>
          </a:ln>
        </p:spPr>
        <p:txBody>
          <a:bodyPr/>
          <a:lstStyle/>
          <a:p>
            <a:endParaRPr lang="en-US"/>
          </a:p>
        </p:txBody>
      </p:sp>
      <p:sp>
        <p:nvSpPr>
          <p:cNvPr id="15" name="Text 13"/>
          <p:cNvSpPr/>
          <p:nvPr/>
        </p:nvSpPr>
        <p:spPr>
          <a:xfrm>
            <a:off x="7269480" y="2286000"/>
            <a:ext cx="1143000" cy="20116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Aptos" pitchFamily="34" charset="0"/>
                <a:ea typeface="Aptos" pitchFamily="34" charset="-122"/>
                <a:cs typeface="Aptos" pitchFamily="34" charset="-120"/>
              </a:rPr>
              <a:t>Import debit</a:t>
            </a:r>
            <a:endParaRPr lang="en-US" sz="1000" dirty="0"/>
          </a:p>
        </p:txBody>
      </p:sp>
      <p:sp>
        <p:nvSpPr>
          <p:cNvPr id="16" name="Shape 14"/>
          <p:cNvSpPr/>
          <p:nvPr/>
        </p:nvSpPr>
        <p:spPr>
          <a:xfrm rot="5400000">
            <a:off x="8705088" y="2313432"/>
            <a:ext cx="228600" cy="228600"/>
          </a:xfrm>
          <a:prstGeom prst="triangle">
            <a:avLst/>
          </a:prstGeom>
          <a:solidFill>
            <a:srgbClr val="05BFE0"/>
          </a:solidFill>
          <a:ln w="12700">
            <a:solidFill>
              <a:srgbClr val="05BFE0"/>
            </a:solidFill>
            <a:prstDash val="solid"/>
          </a:ln>
        </p:spPr>
        <p:txBody>
          <a:bodyPr/>
          <a:lstStyle/>
          <a:p>
            <a:endParaRPr lang="en-US"/>
          </a:p>
        </p:txBody>
      </p:sp>
      <p:sp>
        <p:nvSpPr>
          <p:cNvPr id="17" name="Shape 15"/>
          <p:cNvSpPr/>
          <p:nvPr/>
        </p:nvSpPr>
        <p:spPr>
          <a:xfrm>
            <a:off x="9235440" y="2057400"/>
            <a:ext cx="1417320" cy="731520"/>
          </a:xfrm>
          <a:prstGeom prst="roundRect">
            <a:avLst>
              <a:gd name="adj" fmla="val 7500"/>
            </a:avLst>
          </a:prstGeom>
          <a:solidFill>
            <a:srgbClr val="0A1B33"/>
          </a:solidFill>
          <a:ln w="12700">
            <a:solidFill>
              <a:srgbClr val="0A1B33"/>
            </a:solidFill>
            <a:prstDash val="solid"/>
          </a:ln>
        </p:spPr>
        <p:txBody>
          <a:bodyPr/>
          <a:lstStyle/>
          <a:p>
            <a:endParaRPr lang="en-US"/>
          </a:p>
        </p:txBody>
      </p:sp>
      <p:sp>
        <p:nvSpPr>
          <p:cNvPr id="18" name="Text 16"/>
          <p:cNvSpPr/>
          <p:nvPr/>
        </p:nvSpPr>
        <p:spPr>
          <a:xfrm>
            <a:off x="9372600" y="2286000"/>
            <a:ext cx="1143000" cy="20116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Aptos" pitchFamily="34" charset="0"/>
                <a:ea typeface="Aptos" pitchFamily="34" charset="-122"/>
                <a:cs typeface="Aptos" pitchFamily="34" charset="-120"/>
              </a:rPr>
              <a:t>Reserve pressure</a:t>
            </a:r>
            <a:endParaRPr lang="en-US" sz="1000" dirty="0"/>
          </a:p>
        </p:txBody>
      </p:sp>
      <p:sp>
        <p:nvSpPr>
          <p:cNvPr id="19" name="Text 17"/>
          <p:cNvSpPr/>
          <p:nvPr/>
        </p:nvSpPr>
        <p:spPr>
          <a:xfrm>
            <a:off x="868680" y="3246120"/>
            <a:ext cx="6766560" cy="822960"/>
          </a:xfrm>
          <a:prstGeom prst="rect">
            <a:avLst/>
          </a:prstGeom>
          <a:noFill/>
          <a:ln/>
        </p:spPr>
        <p:txBody>
          <a:bodyPr wrap="square" lIns="0" tIns="0" rIns="0" bIns="0" rtlCol="0" anchor="ctr">
            <a:normAutofit/>
          </a:bodyPr>
          <a:lstStyle/>
          <a:p>
            <a:pPr marL="0" indent="0">
              <a:buNone/>
            </a:pPr>
            <a:r>
              <a:rPr lang="en-US" sz="1500" dirty="0">
                <a:solidFill>
                  <a:srgbClr val="111B2D"/>
                </a:solidFill>
                <a:latin typeface="Aptos" pitchFamily="34" charset="0"/>
                <a:ea typeface="Aptos" pitchFamily="34" charset="-122"/>
                <a:cs typeface="Aptos" pitchFamily="34" charset="-120"/>
              </a:rPr>
              <a:t>Under IMF BPM6 treatment, this is recorded as an import of computer and information services — similar to importing fuel or machinery, but invisible on the dock.</a:t>
            </a:r>
            <a:endParaRPr lang="en-US" sz="1500" dirty="0"/>
          </a:p>
        </p:txBody>
      </p:sp>
      <p:sp>
        <p:nvSpPr>
          <p:cNvPr id="20" name="Shape 18"/>
          <p:cNvSpPr/>
          <p:nvPr/>
        </p:nvSpPr>
        <p:spPr>
          <a:xfrm>
            <a:off x="8001000" y="3246120"/>
            <a:ext cx="3200400" cy="1600200"/>
          </a:xfrm>
          <a:prstGeom prst="roundRect">
            <a:avLst>
              <a:gd name="adj" fmla="val 4571"/>
            </a:avLst>
          </a:prstGeom>
          <a:solidFill>
            <a:srgbClr val="EAF7FB"/>
          </a:solidFill>
          <a:ln w="12700">
            <a:solidFill>
              <a:srgbClr val="EAF7FB"/>
            </a:solidFill>
            <a:prstDash val="solid"/>
          </a:ln>
        </p:spPr>
        <p:txBody>
          <a:bodyPr/>
          <a:lstStyle/>
          <a:p>
            <a:endParaRPr lang="en-US"/>
          </a:p>
        </p:txBody>
      </p:sp>
      <p:sp>
        <p:nvSpPr>
          <p:cNvPr id="21" name="Text 19"/>
          <p:cNvSpPr/>
          <p:nvPr/>
        </p:nvSpPr>
        <p:spPr>
          <a:xfrm>
            <a:off x="8302752" y="3520440"/>
            <a:ext cx="2560320" cy="228600"/>
          </a:xfrm>
          <a:prstGeom prst="rect">
            <a:avLst/>
          </a:prstGeom>
          <a:noFill/>
          <a:ln/>
        </p:spPr>
        <p:txBody>
          <a:bodyPr wrap="square" lIns="0" tIns="0" rIns="0" bIns="0" rtlCol="0" anchor="ctr"/>
          <a:lstStyle/>
          <a:p>
            <a:pPr marL="0" indent="0">
              <a:buNone/>
            </a:pPr>
            <a:r>
              <a:rPr lang="en-US" sz="1000" b="1" dirty="0">
                <a:solidFill>
                  <a:srgbClr val="05BFE0"/>
                </a:solidFill>
                <a:latin typeface="Aptos" pitchFamily="34" charset="0"/>
                <a:ea typeface="Aptos" pitchFamily="34" charset="-122"/>
                <a:cs typeface="Aptos" pitchFamily="34" charset="-120"/>
              </a:rPr>
              <a:t>Where it is paid to</a:t>
            </a:r>
            <a:endParaRPr lang="en-US" sz="1000" dirty="0"/>
          </a:p>
        </p:txBody>
      </p:sp>
      <p:sp>
        <p:nvSpPr>
          <p:cNvPr id="22" name="Text 20"/>
          <p:cNvSpPr/>
          <p:nvPr/>
        </p:nvSpPr>
        <p:spPr>
          <a:xfrm>
            <a:off x="8302752" y="3858768"/>
            <a:ext cx="2560320" cy="594360"/>
          </a:xfrm>
          <a:prstGeom prst="rect">
            <a:avLst/>
          </a:prstGeom>
          <a:noFill/>
          <a:ln/>
        </p:spPr>
        <p:txBody>
          <a:bodyPr wrap="square" lIns="0" tIns="0" rIns="0" bIns="0" rtlCol="0" anchor="ctr">
            <a:normAutofit fontScale="92500" lnSpcReduction="20000"/>
          </a:bodyPr>
          <a:lstStyle/>
          <a:p>
            <a:pPr marL="0" indent="0">
              <a:buNone/>
            </a:pPr>
            <a:r>
              <a:rPr lang="en-US" sz="1600" b="1" dirty="0">
                <a:solidFill>
                  <a:srgbClr val="111B2D"/>
                </a:solidFill>
                <a:latin typeface="Georgia" pitchFamily="34" charset="0"/>
                <a:ea typeface="Georgia" pitchFamily="34" charset="-122"/>
                <a:cs typeface="Georgia" pitchFamily="34" charset="-120"/>
              </a:rPr>
              <a:t>AWS  ·  Google Cloud  ·  Microsoft</a:t>
            </a:r>
            <a:endParaRPr lang="en-US" sz="1600" dirty="0"/>
          </a:p>
          <a:p>
            <a:pPr marL="0" indent="0">
              <a:buNone/>
            </a:pPr>
            <a:r>
              <a:rPr lang="en-US" sz="1600" b="1" dirty="0">
                <a:solidFill>
                  <a:srgbClr val="111B2D"/>
                </a:solidFill>
                <a:latin typeface="Georgia" pitchFamily="34" charset="0"/>
                <a:ea typeface="Georgia" pitchFamily="34" charset="-122"/>
                <a:cs typeface="Georgia" pitchFamily="34" charset="-120"/>
              </a:rPr>
              <a:t>GoDaddy  ·  Namecheap</a:t>
            </a:r>
            <a:endParaRPr lang="en-US" sz="1600" dirty="0"/>
          </a:p>
        </p:txBody>
      </p:sp>
      <p:sp>
        <p:nvSpPr>
          <p:cNvPr id="23" name="Text 21"/>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7B8C9B"/>
                </a:solidFill>
                <a:latin typeface="Aptos" pitchFamily="34" charset="0"/>
                <a:ea typeface="Aptos" pitchFamily="34" charset="-122"/>
                <a:cs typeface="Aptos" pitchFamily="34" charset="-120"/>
              </a:rPr>
              <a:t>CLOUD679 · KASTEL</a:t>
            </a:r>
            <a:endParaRPr lang="en-US" sz="600" dirty="0"/>
          </a:p>
        </p:txBody>
      </p:sp>
      <p:sp>
        <p:nvSpPr>
          <p:cNvPr id="24" name="Text 22"/>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7B8C9B"/>
                </a:solidFill>
                <a:latin typeface="Aptos" pitchFamily="34" charset="0"/>
                <a:ea typeface="Aptos" pitchFamily="34" charset="-122"/>
                <a:cs typeface="Aptos" pitchFamily="34" charset="-120"/>
              </a:rPr>
              <a:t>4</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THE SCALE</a:t>
            </a:r>
            <a:endParaRPr lang="en-US" sz="800" dirty="0"/>
          </a:p>
        </p:txBody>
      </p:sp>
      <p:sp>
        <p:nvSpPr>
          <p:cNvPr id="3" name="Text 1"/>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111B2D"/>
                </a:solidFill>
                <a:latin typeface="Georgia" pitchFamily="34" charset="0"/>
                <a:ea typeface="Georgia" pitchFamily="34" charset="-122"/>
                <a:cs typeface="Georgia" pitchFamily="34" charset="-120"/>
              </a:rPr>
              <a:t>A small leak — growing fast</a:t>
            </a:r>
            <a:endParaRPr lang="en-US" sz="2600" dirty="0"/>
          </a:p>
        </p:txBody>
      </p:sp>
      <p:sp>
        <p:nvSpPr>
          <p:cNvPr id="4" name="Text 2"/>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5A6B7C"/>
                </a:solidFill>
                <a:latin typeface="Aptos" pitchFamily="34" charset="0"/>
                <a:ea typeface="Aptos" pitchFamily="34" charset="-122"/>
                <a:cs typeface="Aptos" pitchFamily="34" charset="-120"/>
              </a:rPr>
              <a:t>A bottom-up model suggests the category could more than double by 2031.</a:t>
            </a:r>
            <a:endParaRPr lang="en-US" sz="1300" dirty="0"/>
          </a:p>
        </p:txBody>
      </p:sp>
      <p:sp>
        <p:nvSpPr>
          <p:cNvPr id="5" name="Shape 3"/>
          <p:cNvSpPr/>
          <p:nvPr/>
        </p:nvSpPr>
        <p:spPr>
          <a:xfrm>
            <a:off x="1097280" y="5212080"/>
            <a:ext cx="6766560" cy="0"/>
          </a:xfrm>
          <a:prstGeom prst="line">
            <a:avLst/>
          </a:prstGeom>
          <a:noFill/>
          <a:ln w="12700">
            <a:solidFill>
              <a:srgbClr val="B5C8D6"/>
            </a:solidFill>
            <a:prstDash val="solid"/>
          </a:ln>
        </p:spPr>
        <p:txBody>
          <a:bodyPr/>
          <a:lstStyle/>
          <a:p>
            <a:endParaRPr lang="en-US"/>
          </a:p>
        </p:txBody>
      </p:sp>
      <p:sp>
        <p:nvSpPr>
          <p:cNvPr id="6" name="Shape 4"/>
          <p:cNvSpPr/>
          <p:nvPr/>
        </p:nvSpPr>
        <p:spPr>
          <a:xfrm>
            <a:off x="1097280" y="4224528"/>
            <a:ext cx="502920" cy="987552"/>
          </a:xfrm>
          <a:prstGeom prst="rect">
            <a:avLst/>
          </a:prstGeom>
          <a:solidFill>
            <a:srgbClr val="0A1B33"/>
          </a:solidFill>
          <a:ln w="12700">
            <a:solidFill>
              <a:srgbClr val="0A1B33"/>
            </a:solidFill>
            <a:prstDash val="solid"/>
          </a:ln>
        </p:spPr>
        <p:txBody>
          <a:bodyPr/>
          <a:lstStyle/>
          <a:p>
            <a:endParaRPr lang="en-US"/>
          </a:p>
        </p:txBody>
      </p:sp>
      <p:sp>
        <p:nvSpPr>
          <p:cNvPr id="7" name="Text 5"/>
          <p:cNvSpPr/>
          <p:nvPr/>
        </p:nvSpPr>
        <p:spPr>
          <a:xfrm>
            <a:off x="1051560" y="3995928"/>
            <a:ext cx="594360" cy="182880"/>
          </a:xfrm>
          <a:prstGeom prst="rect">
            <a:avLst/>
          </a:prstGeom>
          <a:noFill/>
          <a:ln/>
        </p:spPr>
        <p:txBody>
          <a:bodyPr wrap="square" lIns="0" tIns="0" rIns="0" bIns="0" rtlCol="0" anchor="ctr"/>
          <a:lstStyle/>
          <a:p>
            <a:pPr marL="0" indent="0" algn="ctr">
              <a:buNone/>
            </a:pPr>
            <a:r>
              <a:rPr lang="en-US" sz="900" b="1" dirty="0">
                <a:solidFill>
                  <a:srgbClr val="111B2D"/>
                </a:solidFill>
                <a:latin typeface="Aptos" pitchFamily="34" charset="0"/>
                <a:ea typeface="Aptos" pitchFamily="34" charset="-122"/>
                <a:cs typeface="Aptos" pitchFamily="34" charset="-120"/>
              </a:rPr>
              <a:t>28</a:t>
            </a:r>
            <a:endParaRPr lang="en-US" sz="900" dirty="0"/>
          </a:p>
        </p:txBody>
      </p:sp>
      <p:sp>
        <p:nvSpPr>
          <p:cNvPr id="8" name="Text 6"/>
          <p:cNvSpPr/>
          <p:nvPr/>
        </p:nvSpPr>
        <p:spPr>
          <a:xfrm>
            <a:off x="987552" y="5349240"/>
            <a:ext cx="731520" cy="365760"/>
          </a:xfrm>
          <a:prstGeom prst="rect">
            <a:avLst/>
          </a:prstGeom>
          <a:noFill/>
          <a:ln/>
        </p:spPr>
        <p:txBody>
          <a:bodyPr wrap="square" lIns="0" tIns="0" rIns="0" bIns="0" rtlCol="0" anchor="ctr">
            <a:normAutofit/>
          </a:bodyPr>
          <a:lstStyle/>
          <a:p>
            <a:pPr marL="0" indent="0" algn="ctr">
              <a:buNone/>
            </a:pPr>
            <a:r>
              <a:rPr lang="en-US" sz="700" dirty="0">
                <a:solidFill>
                  <a:srgbClr val="5A6B7C"/>
                </a:solidFill>
                <a:latin typeface="Aptos" pitchFamily="34" charset="0"/>
                <a:ea typeface="Aptos" pitchFamily="34" charset="-122"/>
                <a:cs typeface="Aptos" pitchFamily="34" charset="-120"/>
              </a:rPr>
              <a:t>Cloud</a:t>
            </a:r>
            <a:endParaRPr lang="en-US" sz="700" dirty="0"/>
          </a:p>
          <a:p>
            <a:pPr marL="0" indent="0" algn="ctr">
              <a:buNone/>
            </a:pPr>
            <a:r>
              <a:rPr lang="en-US" sz="700" dirty="0">
                <a:solidFill>
                  <a:srgbClr val="5A6B7C"/>
                </a:solidFill>
                <a:latin typeface="Aptos" pitchFamily="34" charset="0"/>
                <a:ea typeface="Aptos" pitchFamily="34" charset="-122"/>
                <a:cs typeface="Aptos" pitchFamily="34" charset="-120"/>
              </a:rPr>
              <a:t>2026</a:t>
            </a:r>
            <a:endParaRPr lang="en-US" sz="700" dirty="0"/>
          </a:p>
        </p:txBody>
      </p:sp>
      <p:sp>
        <p:nvSpPr>
          <p:cNvPr id="9" name="Shape 7"/>
          <p:cNvSpPr/>
          <p:nvPr/>
        </p:nvSpPr>
        <p:spPr>
          <a:xfrm>
            <a:off x="1920240" y="2813739"/>
            <a:ext cx="502920" cy="2398341"/>
          </a:xfrm>
          <a:prstGeom prst="rect">
            <a:avLst/>
          </a:prstGeom>
          <a:solidFill>
            <a:srgbClr val="05BFE0"/>
          </a:solidFill>
          <a:ln w="12700">
            <a:solidFill>
              <a:srgbClr val="05BFE0"/>
            </a:solidFill>
            <a:prstDash val="solid"/>
          </a:ln>
        </p:spPr>
        <p:txBody>
          <a:bodyPr/>
          <a:lstStyle/>
          <a:p>
            <a:endParaRPr lang="en-US"/>
          </a:p>
        </p:txBody>
      </p:sp>
      <p:sp>
        <p:nvSpPr>
          <p:cNvPr id="10" name="Text 8"/>
          <p:cNvSpPr/>
          <p:nvPr/>
        </p:nvSpPr>
        <p:spPr>
          <a:xfrm>
            <a:off x="1874520" y="2585139"/>
            <a:ext cx="594360" cy="182880"/>
          </a:xfrm>
          <a:prstGeom prst="rect">
            <a:avLst/>
          </a:prstGeom>
          <a:noFill/>
          <a:ln/>
        </p:spPr>
        <p:txBody>
          <a:bodyPr wrap="square" lIns="0" tIns="0" rIns="0" bIns="0" rtlCol="0" anchor="ctr"/>
          <a:lstStyle/>
          <a:p>
            <a:pPr marL="0" indent="0" algn="ctr">
              <a:buNone/>
            </a:pPr>
            <a:r>
              <a:rPr lang="en-US" sz="900" b="1" dirty="0">
                <a:solidFill>
                  <a:srgbClr val="111B2D"/>
                </a:solidFill>
                <a:latin typeface="Aptos" pitchFamily="34" charset="0"/>
                <a:ea typeface="Aptos" pitchFamily="34" charset="-122"/>
                <a:cs typeface="Aptos" pitchFamily="34" charset="-120"/>
              </a:rPr>
              <a:t>68</a:t>
            </a:r>
            <a:endParaRPr lang="en-US" sz="900" dirty="0"/>
          </a:p>
        </p:txBody>
      </p:sp>
      <p:sp>
        <p:nvSpPr>
          <p:cNvPr id="11" name="Text 9"/>
          <p:cNvSpPr/>
          <p:nvPr/>
        </p:nvSpPr>
        <p:spPr>
          <a:xfrm>
            <a:off x="1810512" y="5349240"/>
            <a:ext cx="731520" cy="365760"/>
          </a:xfrm>
          <a:prstGeom prst="rect">
            <a:avLst/>
          </a:prstGeom>
          <a:noFill/>
          <a:ln/>
        </p:spPr>
        <p:txBody>
          <a:bodyPr wrap="square" lIns="0" tIns="0" rIns="0" bIns="0" rtlCol="0" anchor="ctr">
            <a:normAutofit/>
          </a:bodyPr>
          <a:lstStyle/>
          <a:p>
            <a:pPr marL="0" indent="0" algn="ctr">
              <a:buNone/>
            </a:pPr>
            <a:r>
              <a:rPr lang="en-US" sz="700" dirty="0">
                <a:solidFill>
                  <a:srgbClr val="5A6B7C"/>
                </a:solidFill>
                <a:latin typeface="Aptos" pitchFamily="34" charset="0"/>
                <a:ea typeface="Aptos" pitchFamily="34" charset="-122"/>
                <a:cs typeface="Aptos" pitchFamily="34" charset="-120"/>
              </a:rPr>
              <a:t>Cloud</a:t>
            </a:r>
            <a:endParaRPr lang="en-US" sz="700" dirty="0"/>
          </a:p>
          <a:p>
            <a:pPr marL="0" indent="0" algn="ctr">
              <a:buNone/>
            </a:pPr>
            <a:r>
              <a:rPr lang="en-US" sz="700" dirty="0">
                <a:solidFill>
                  <a:srgbClr val="5A6B7C"/>
                </a:solidFill>
                <a:latin typeface="Aptos" pitchFamily="34" charset="0"/>
                <a:ea typeface="Aptos" pitchFamily="34" charset="-122"/>
                <a:cs typeface="Aptos" pitchFamily="34" charset="-120"/>
              </a:rPr>
              <a:t>2031</a:t>
            </a:r>
            <a:endParaRPr lang="en-US" sz="700" dirty="0"/>
          </a:p>
        </p:txBody>
      </p:sp>
      <p:sp>
        <p:nvSpPr>
          <p:cNvPr id="12" name="Shape 10"/>
          <p:cNvSpPr/>
          <p:nvPr/>
        </p:nvSpPr>
        <p:spPr>
          <a:xfrm>
            <a:off x="2743200" y="5035731"/>
            <a:ext cx="502920" cy="176349"/>
          </a:xfrm>
          <a:prstGeom prst="rect">
            <a:avLst/>
          </a:prstGeom>
          <a:solidFill>
            <a:srgbClr val="0A1B33"/>
          </a:solidFill>
          <a:ln w="12700">
            <a:solidFill>
              <a:srgbClr val="0A1B33"/>
            </a:solidFill>
            <a:prstDash val="solid"/>
          </a:ln>
        </p:spPr>
        <p:txBody>
          <a:bodyPr/>
          <a:lstStyle/>
          <a:p>
            <a:endParaRPr lang="en-US"/>
          </a:p>
        </p:txBody>
      </p:sp>
      <p:sp>
        <p:nvSpPr>
          <p:cNvPr id="13" name="Text 11"/>
          <p:cNvSpPr/>
          <p:nvPr/>
        </p:nvSpPr>
        <p:spPr>
          <a:xfrm>
            <a:off x="2697480" y="4807131"/>
            <a:ext cx="594360" cy="182880"/>
          </a:xfrm>
          <a:prstGeom prst="rect">
            <a:avLst/>
          </a:prstGeom>
          <a:noFill/>
          <a:ln/>
        </p:spPr>
        <p:txBody>
          <a:bodyPr wrap="square" lIns="0" tIns="0" rIns="0" bIns="0" rtlCol="0" anchor="ctr"/>
          <a:lstStyle/>
          <a:p>
            <a:pPr marL="0" indent="0" algn="ctr">
              <a:buNone/>
            </a:pPr>
            <a:r>
              <a:rPr lang="en-US" sz="900" b="1" dirty="0">
                <a:solidFill>
                  <a:srgbClr val="111B2D"/>
                </a:solidFill>
                <a:latin typeface="Aptos" pitchFamily="34" charset="0"/>
                <a:ea typeface="Aptos" pitchFamily="34" charset="-122"/>
                <a:cs typeface="Aptos" pitchFamily="34" charset="-120"/>
              </a:rPr>
              <a:t>5</a:t>
            </a:r>
            <a:endParaRPr lang="en-US" sz="900" dirty="0"/>
          </a:p>
        </p:txBody>
      </p:sp>
      <p:sp>
        <p:nvSpPr>
          <p:cNvPr id="14" name="Text 12"/>
          <p:cNvSpPr/>
          <p:nvPr/>
        </p:nvSpPr>
        <p:spPr>
          <a:xfrm>
            <a:off x="2633472" y="5349240"/>
            <a:ext cx="731520" cy="365760"/>
          </a:xfrm>
          <a:prstGeom prst="rect">
            <a:avLst/>
          </a:prstGeom>
          <a:noFill/>
          <a:ln/>
        </p:spPr>
        <p:txBody>
          <a:bodyPr wrap="square" lIns="0" tIns="0" rIns="0" bIns="0" rtlCol="0" anchor="ctr">
            <a:normAutofit/>
          </a:bodyPr>
          <a:lstStyle/>
          <a:p>
            <a:pPr marL="0" indent="0" algn="ctr">
              <a:buNone/>
            </a:pPr>
            <a:r>
              <a:rPr lang="en-US" sz="700" dirty="0">
                <a:solidFill>
                  <a:srgbClr val="5A6B7C"/>
                </a:solidFill>
                <a:latin typeface="Aptos" pitchFamily="34" charset="0"/>
                <a:ea typeface="Aptos" pitchFamily="34" charset="-122"/>
                <a:cs typeface="Aptos" pitchFamily="34" charset="-120"/>
              </a:rPr>
              <a:t>Web</a:t>
            </a:r>
            <a:endParaRPr lang="en-US" sz="700" dirty="0"/>
          </a:p>
          <a:p>
            <a:pPr marL="0" indent="0" algn="ctr">
              <a:buNone/>
            </a:pPr>
            <a:r>
              <a:rPr lang="en-US" sz="700" dirty="0">
                <a:solidFill>
                  <a:srgbClr val="5A6B7C"/>
                </a:solidFill>
                <a:latin typeface="Aptos" pitchFamily="34" charset="0"/>
                <a:ea typeface="Aptos" pitchFamily="34" charset="-122"/>
                <a:cs typeface="Aptos" pitchFamily="34" charset="-120"/>
              </a:rPr>
              <a:t>2026</a:t>
            </a:r>
            <a:endParaRPr lang="en-US" sz="700" dirty="0"/>
          </a:p>
        </p:txBody>
      </p:sp>
      <p:sp>
        <p:nvSpPr>
          <p:cNvPr id="15" name="Shape 13"/>
          <p:cNvSpPr/>
          <p:nvPr/>
        </p:nvSpPr>
        <p:spPr>
          <a:xfrm>
            <a:off x="3566160" y="4894653"/>
            <a:ext cx="502920" cy="317427"/>
          </a:xfrm>
          <a:prstGeom prst="rect">
            <a:avLst/>
          </a:prstGeom>
          <a:solidFill>
            <a:srgbClr val="05BFE0"/>
          </a:solidFill>
          <a:ln w="12700">
            <a:solidFill>
              <a:srgbClr val="05BFE0"/>
            </a:solidFill>
            <a:prstDash val="solid"/>
          </a:ln>
        </p:spPr>
        <p:txBody>
          <a:bodyPr/>
          <a:lstStyle/>
          <a:p>
            <a:endParaRPr lang="en-US"/>
          </a:p>
        </p:txBody>
      </p:sp>
      <p:sp>
        <p:nvSpPr>
          <p:cNvPr id="16" name="Text 14"/>
          <p:cNvSpPr/>
          <p:nvPr/>
        </p:nvSpPr>
        <p:spPr>
          <a:xfrm>
            <a:off x="3520440" y="4666053"/>
            <a:ext cx="594360" cy="182880"/>
          </a:xfrm>
          <a:prstGeom prst="rect">
            <a:avLst/>
          </a:prstGeom>
          <a:noFill/>
          <a:ln/>
        </p:spPr>
        <p:txBody>
          <a:bodyPr wrap="square" lIns="0" tIns="0" rIns="0" bIns="0" rtlCol="0" anchor="ctr"/>
          <a:lstStyle/>
          <a:p>
            <a:pPr marL="0" indent="0" algn="ctr">
              <a:buNone/>
            </a:pPr>
            <a:r>
              <a:rPr lang="en-US" sz="900" b="1" dirty="0">
                <a:solidFill>
                  <a:srgbClr val="111B2D"/>
                </a:solidFill>
                <a:latin typeface="Aptos" pitchFamily="34" charset="0"/>
                <a:ea typeface="Aptos" pitchFamily="34" charset="-122"/>
                <a:cs typeface="Aptos" pitchFamily="34" charset="-120"/>
              </a:rPr>
              <a:t>9</a:t>
            </a:r>
            <a:endParaRPr lang="en-US" sz="900" dirty="0"/>
          </a:p>
        </p:txBody>
      </p:sp>
      <p:sp>
        <p:nvSpPr>
          <p:cNvPr id="17" name="Text 15"/>
          <p:cNvSpPr/>
          <p:nvPr/>
        </p:nvSpPr>
        <p:spPr>
          <a:xfrm>
            <a:off x="3456432" y="5349240"/>
            <a:ext cx="731520" cy="365760"/>
          </a:xfrm>
          <a:prstGeom prst="rect">
            <a:avLst/>
          </a:prstGeom>
          <a:noFill/>
          <a:ln/>
        </p:spPr>
        <p:txBody>
          <a:bodyPr wrap="square" lIns="0" tIns="0" rIns="0" bIns="0" rtlCol="0" anchor="ctr">
            <a:normAutofit/>
          </a:bodyPr>
          <a:lstStyle/>
          <a:p>
            <a:pPr marL="0" indent="0" algn="ctr">
              <a:buNone/>
            </a:pPr>
            <a:r>
              <a:rPr lang="en-US" sz="700" dirty="0">
                <a:solidFill>
                  <a:srgbClr val="5A6B7C"/>
                </a:solidFill>
                <a:latin typeface="Aptos" pitchFamily="34" charset="0"/>
                <a:ea typeface="Aptos" pitchFamily="34" charset="-122"/>
                <a:cs typeface="Aptos" pitchFamily="34" charset="-120"/>
              </a:rPr>
              <a:t>Web</a:t>
            </a:r>
            <a:endParaRPr lang="en-US" sz="700" dirty="0"/>
          </a:p>
          <a:p>
            <a:pPr marL="0" indent="0" algn="ctr">
              <a:buNone/>
            </a:pPr>
            <a:r>
              <a:rPr lang="en-US" sz="700" dirty="0">
                <a:solidFill>
                  <a:srgbClr val="5A6B7C"/>
                </a:solidFill>
                <a:latin typeface="Aptos" pitchFamily="34" charset="0"/>
                <a:ea typeface="Aptos" pitchFamily="34" charset="-122"/>
                <a:cs typeface="Aptos" pitchFamily="34" charset="-120"/>
              </a:rPr>
              <a:t>2031</a:t>
            </a:r>
            <a:endParaRPr lang="en-US" sz="700" dirty="0"/>
          </a:p>
        </p:txBody>
      </p:sp>
      <p:sp>
        <p:nvSpPr>
          <p:cNvPr id="18" name="Shape 16"/>
          <p:cNvSpPr/>
          <p:nvPr/>
        </p:nvSpPr>
        <p:spPr>
          <a:xfrm>
            <a:off x="4389120" y="5141541"/>
            <a:ext cx="502920" cy="70539"/>
          </a:xfrm>
          <a:prstGeom prst="rect">
            <a:avLst/>
          </a:prstGeom>
          <a:solidFill>
            <a:srgbClr val="0A1B33"/>
          </a:solidFill>
          <a:ln w="12700">
            <a:solidFill>
              <a:srgbClr val="0A1B33"/>
            </a:solidFill>
            <a:prstDash val="solid"/>
          </a:ln>
        </p:spPr>
        <p:txBody>
          <a:bodyPr/>
          <a:lstStyle/>
          <a:p>
            <a:endParaRPr lang="en-US"/>
          </a:p>
        </p:txBody>
      </p:sp>
      <p:sp>
        <p:nvSpPr>
          <p:cNvPr id="19" name="Text 17"/>
          <p:cNvSpPr/>
          <p:nvPr/>
        </p:nvSpPr>
        <p:spPr>
          <a:xfrm>
            <a:off x="4343400" y="4912941"/>
            <a:ext cx="594360" cy="182880"/>
          </a:xfrm>
          <a:prstGeom prst="rect">
            <a:avLst/>
          </a:prstGeom>
          <a:noFill/>
          <a:ln/>
        </p:spPr>
        <p:txBody>
          <a:bodyPr wrap="square" lIns="0" tIns="0" rIns="0" bIns="0" rtlCol="0" anchor="ctr"/>
          <a:lstStyle/>
          <a:p>
            <a:pPr marL="0" indent="0" algn="ctr">
              <a:buNone/>
            </a:pPr>
            <a:r>
              <a:rPr lang="en-US" sz="900" b="1" dirty="0">
                <a:solidFill>
                  <a:srgbClr val="111B2D"/>
                </a:solidFill>
                <a:latin typeface="Aptos" pitchFamily="34" charset="0"/>
                <a:ea typeface="Aptos" pitchFamily="34" charset="-122"/>
                <a:cs typeface="Aptos" pitchFamily="34" charset="-120"/>
              </a:rPr>
              <a:t>2</a:t>
            </a:r>
            <a:endParaRPr lang="en-US" sz="900" dirty="0"/>
          </a:p>
        </p:txBody>
      </p:sp>
      <p:sp>
        <p:nvSpPr>
          <p:cNvPr id="20" name="Text 18"/>
          <p:cNvSpPr/>
          <p:nvPr/>
        </p:nvSpPr>
        <p:spPr>
          <a:xfrm>
            <a:off x="4279392" y="5349240"/>
            <a:ext cx="731520" cy="365760"/>
          </a:xfrm>
          <a:prstGeom prst="rect">
            <a:avLst/>
          </a:prstGeom>
          <a:noFill/>
          <a:ln/>
        </p:spPr>
        <p:txBody>
          <a:bodyPr wrap="square" lIns="0" tIns="0" rIns="0" bIns="0" rtlCol="0" anchor="ctr">
            <a:normAutofit/>
          </a:bodyPr>
          <a:lstStyle/>
          <a:p>
            <a:pPr marL="0" indent="0" algn="ctr">
              <a:buNone/>
            </a:pPr>
            <a:r>
              <a:rPr lang="en-US" sz="700" dirty="0">
                <a:solidFill>
                  <a:srgbClr val="5A6B7C"/>
                </a:solidFill>
                <a:latin typeface="Aptos" pitchFamily="34" charset="0"/>
                <a:ea typeface="Aptos" pitchFamily="34" charset="-122"/>
                <a:cs typeface="Aptos" pitchFamily="34" charset="-120"/>
              </a:rPr>
              <a:t>Email</a:t>
            </a:r>
            <a:endParaRPr lang="en-US" sz="700" dirty="0"/>
          </a:p>
          <a:p>
            <a:pPr marL="0" indent="0" algn="ctr">
              <a:buNone/>
            </a:pPr>
            <a:r>
              <a:rPr lang="en-US" sz="700" dirty="0">
                <a:solidFill>
                  <a:srgbClr val="5A6B7C"/>
                </a:solidFill>
                <a:latin typeface="Aptos" pitchFamily="34" charset="0"/>
                <a:ea typeface="Aptos" pitchFamily="34" charset="-122"/>
                <a:cs typeface="Aptos" pitchFamily="34" charset="-120"/>
              </a:rPr>
              <a:t>2026</a:t>
            </a:r>
            <a:endParaRPr lang="en-US" sz="700" dirty="0"/>
          </a:p>
        </p:txBody>
      </p:sp>
      <p:sp>
        <p:nvSpPr>
          <p:cNvPr id="21" name="Shape 19"/>
          <p:cNvSpPr/>
          <p:nvPr/>
        </p:nvSpPr>
        <p:spPr>
          <a:xfrm>
            <a:off x="5212080" y="5106271"/>
            <a:ext cx="502920" cy="105809"/>
          </a:xfrm>
          <a:prstGeom prst="rect">
            <a:avLst/>
          </a:prstGeom>
          <a:solidFill>
            <a:srgbClr val="05BFE0"/>
          </a:solidFill>
          <a:ln w="12700">
            <a:solidFill>
              <a:srgbClr val="05BFE0"/>
            </a:solidFill>
            <a:prstDash val="solid"/>
          </a:ln>
        </p:spPr>
        <p:txBody>
          <a:bodyPr/>
          <a:lstStyle/>
          <a:p>
            <a:endParaRPr lang="en-US"/>
          </a:p>
        </p:txBody>
      </p:sp>
      <p:sp>
        <p:nvSpPr>
          <p:cNvPr id="22" name="Text 20"/>
          <p:cNvSpPr/>
          <p:nvPr/>
        </p:nvSpPr>
        <p:spPr>
          <a:xfrm>
            <a:off x="5166360" y="4877671"/>
            <a:ext cx="594360" cy="182880"/>
          </a:xfrm>
          <a:prstGeom prst="rect">
            <a:avLst/>
          </a:prstGeom>
          <a:noFill/>
          <a:ln/>
        </p:spPr>
        <p:txBody>
          <a:bodyPr wrap="square" lIns="0" tIns="0" rIns="0" bIns="0" rtlCol="0" anchor="ctr"/>
          <a:lstStyle/>
          <a:p>
            <a:pPr marL="0" indent="0" algn="ctr">
              <a:buNone/>
            </a:pPr>
            <a:r>
              <a:rPr lang="en-US" sz="900" b="1" dirty="0">
                <a:solidFill>
                  <a:srgbClr val="111B2D"/>
                </a:solidFill>
                <a:latin typeface="Aptos" pitchFamily="34" charset="0"/>
                <a:ea typeface="Aptos" pitchFamily="34" charset="-122"/>
                <a:cs typeface="Aptos" pitchFamily="34" charset="-120"/>
              </a:rPr>
              <a:t>3</a:t>
            </a:r>
            <a:endParaRPr lang="en-US" sz="900" dirty="0"/>
          </a:p>
        </p:txBody>
      </p:sp>
      <p:sp>
        <p:nvSpPr>
          <p:cNvPr id="23" name="Text 21"/>
          <p:cNvSpPr/>
          <p:nvPr/>
        </p:nvSpPr>
        <p:spPr>
          <a:xfrm>
            <a:off x="5102352" y="5349240"/>
            <a:ext cx="731520" cy="365760"/>
          </a:xfrm>
          <a:prstGeom prst="rect">
            <a:avLst/>
          </a:prstGeom>
          <a:noFill/>
          <a:ln/>
        </p:spPr>
        <p:txBody>
          <a:bodyPr wrap="square" lIns="0" tIns="0" rIns="0" bIns="0" rtlCol="0" anchor="ctr">
            <a:normAutofit/>
          </a:bodyPr>
          <a:lstStyle/>
          <a:p>
            <a:pPr marL="0" indent="0" algn="ctr">
              <a:buNone/>
            </a:pPr>
            <a:r>
              <a:rPr lang="en-US" sz="700" dirty="0">
                <a:solidFill>
                  <a:srgbClr val="5A6B7C"/>
                </a:solidFill>
                <a:latin typeface="Aptos" pitchFamily="34" charset="0"/>
                <a:ea typeface="Aptos" pitchFamily="34" charset="-122"/>
                <a:cs typeface="Aptos" pitchFamily="34" charset="-120"/>
              </a:rPr>
              <a:t>Email</a:t>
            </a:r>
            <a:endParaRPr lang="en-US" sz="700" dirty="0"/>
          </a:p>
          <a:p>
            <a:pPr marL="0" indent="0" algn="ctr">
              <a:buNone/>
            </a:pPr>
            <a:r>
              <a:rPr lang="en-US" sz="700" dirty="0">
                <a:solidFill>
                  <a:srgbClr val="5A6B7C"/>
                </a:solidFill>
                <a:latin typeface="Aptos" pitchFamily="34" charset="0"/>
                <a:ea typeface="Aptos" pitchFamily="34" charset="-122"/>
                <a:cs typeface="Aptos" pitchFamily="34" charset="-120"/>
              </a:rPr>
              <a:t>2031</a:t>
            </a:r>
            <a:endParaRPr lang="en-US" sz="700" dirty="0"/>
          </a:p>
        </p:txBody>
      </p:sp>
      <p:sp>
        <p:nvSpPr>
          <p:cNvPr id="24" name="Shape 22"/>
          <p:cNvSpPr/>
          <p:nvPr/>
        </p:nvSpPr>
        <p:spPr>
          <a:xfrm>
            <a:off x="6035040" y="5176810"/>
            <a:ext cx="502920" cy="35270"/>
          </a:xfrm>
          <a:prstGeom prst="rect">
            <a:avLst/>
          </a:prstGeom>
          <a:solidFill>
            <a:srgbClr val="0A1B33"/>
          </a:solidFill>
          <a:ln w="12700">
            <a:solidFill>
              <a:srgbClr val="0A1B33"/>
            </a:solidFill>
            <a:prstDash val="solid"/>
          </a:ln>
        </p:spPr>
        <p:txBody>
          <a:bodyPr/>
          <a:lstStyle/>
          <a:p>
            <a:endParaRPr lang="en-US"/>
          </a:p>
        </p:txBody>
      </p:sp>
      <p:sp>
        <p:nvSpPr>
          <p:cNvPr id="25" name="Text 23"/>
          <p:cNvSpPr/>
          <p:nvPr/>
        </p:nvSpPr>
        <p:spPr>
          <a:xfrm>
            <a:off x="5989320" y="4948210"/>
            <a:ext cx="594360" cy="182880"/>
          </a:xfrm>
          <a:prstGeom prst="rect">
            <a:avLst/>
          </a:prstGeom>
          <a:noFill/>
          <a:ln/>
        </p:spPr>
        <p:txBody>
          <a:bodyPr wrap="square" lIns="0" tIns="0" rIns="0" bIns="0" rtlCol="0" anchor="ctr"/>
          <a:lstStyle/>
          <a:p>
            <a:pPr marL="0" indent="0" algn="ctr">
              <a:buNone/>
            </a:pPr>
            <a:r>
              <a:rPr lang="en-US" sz="900" b="1" dirty="0">
                <a:solidFill>
                  <a:srgbClr val="111B2D"/>
                </a:solidFill>
                <a:latin typeface="Aptos" pitchFamily="34" charset="0"/>
                <a:ea typeface="Aptos" pitchFamily="34" charset="-122"/>
                <a:cs typeface="Aptos" pitchFamily="34" charset="-120"/>
              </a:rPr>
              <a:t>1</a:t>
            </a:r>
            <a:endParaRPr lang="en-US" sz="900" dirty="0"/>
          </a:p>
        </p:txBody>
      </p:sp>
      <p:sp>
        <p:nvSpPr>
          <p:cNvPr id="26" name="Text 24"/>
          <p:cNvSpPr/>
          <p:nvPr/>
        </p:nvSpPr>
        <p:spPr>
          <a:xfrm>
            <a:off x="5925312" y="5349240"/>
            <a:ext cx="731520" cy="365760"/>
          </a:xfrm>
          <a:prstGeom prst="rect">
            <a:avLst/>
          </a:prstGeom>
          <a:noFill/>
          <a:ln/>
        </p:spPr>
        <p:txBody>
          <a:bodyPr wrap="square" lIns="0" tIns="0" rIns="0" bIns="0" rtlCol="0" anchor="ctr">
            <a:normAutofit/>
          </a:bodyPr>
          <a:lstStyle/>
          <a:p>
            <a:pPr marL="0" indent="0" algn="ctr">
              <a:buNone/>
            </a:pPr>
            <a:r>
              <a:rPr lang="en-US" sz="700" dirty="0">
                <a:solidFill>
                  <a:srgbClr val="5A6B7C"/>
                </a:solidFill>
                <a:latin typeface="Aptos" pitchFamily="34" charset="0"/>
                <a:ea typeface="Aptos" pitchFamily="34" charset="-122"/>
                <a:cs typeface="Aptos" pitchFamily="34" charset="-120"/>
              </a:rPr>
              <a:t>Domain</a:t>
            </a:r>
            <a:endParaRPr lang="en-US" sz="700" dirty="0"/>
          </a:p>
          <a:p>
            <a:pPr marL="0" indent="0" algn="ctr">
              <a:buNone/>
            </a:pPr>
            <a:r>
              <a:rPr lang="en-US" sz="700" dirty="0">
                <a:solidFill>
                  <a:srgbClr val="5A6B7C"/>
                </a:solidFill>
                <a:latin typeface="Aptos" pitchFamily="34" charset="0"/>
                <a:ea typeface="Aptos" pitchFamily="34" charset="-122"/>
                <a:cs typeface="Aptos" pitchFamily="34" charset="-120"/>
              </a:rPr>
              <a:t>2026</a:t>
            </a:r>
            <a:endParaRPr lang="en-US" sz="700" dirty="0"/>
          </a:p>
        </p:txBody>
      </p:sp>
      <p:sp>
        <p:nvSpPr>
          <p:cNvPr id="27" name="Shape 25"/>
          <p:cNvSpPr/>
          <p:nvPr/>
        </p:nvSpPr>
        <p:spPr>
          <a:xfrm>
            <a:off x="6858000" y="5176810"/>
            <a:ext cx="502920" cy="35270"/>
          </a:xfrm>
          <a:prstGeom prst="rect">
            <a:avLst/>
          </a:prstGeom>
          <a:solidFill>
            <a:srgbClr val="05BFE0"/>
          </a:solidFill>
          <a:ln w="12700">
            <a:solidFill>
              <a:srgbClr val="05BFE0"/>
            </a:solidFill>
            <a:prstDash val="solid"/>
          </a:ln>
        </p:spPr>
        <p:txBody>
          <a:bodyPr/>
          <a:lstStyle/>
          <a:p>
            <a:endParaRPr lang="en-US"/>
          </a:p>
        </p:txBody>
      </p:sp>
      <p:sp>
        <p:nvSpPr>
          <p:cNvPr id="28" name="Text 26"/>
          <p:cNvSpPr/>
          <p:nvPr/>
        </p:nvSpPr>
        <p:spPr>
          <a:xfrm>
            <a:off x="6812280" y="4948210"/>
            <a:ext cx="594360" cy="182880"/>
          </a:xfrm>
          <a:prstGeom prst="rect">
            <a:avLst/>
          </a:prstGeom>
          <a:noFill/>
          <a:ln/>
        </p:spPr>
        <p:txBody>
          <a:bodyPr wrap="square" lIns="0" tIns="0" rIns="0" bIns="0" rtlCol="0" anchor="ctr"/>
          <a:lstStyle/>
          <a:p>
            <a:pPr marL="0" indent="0" algn="ctr">
              <a:buNone/>
            </a:pPr>
            <a:r>
              <a:rPr lang="en-US" sz="900" b="1" dirty="0">
                <a:solidFill>
                  <a:srgbClr val="111B2D"/>
                </a:solidFill>
                <a:latin typeface="Aptos" pitchFamily="34" charset="0"/>
                <a:ea typeface="Aptos" pitchFamily="34" charset="-122"/>
                <a:cs typeface="Aptos" pitchFamily="34" charset="-120"/>
              </a:rPr>
              <a:t>1</a:t>
            </a:r>
            <a:endParaRPr lang="en-US" sz="900" dirty="0"/>
          </a:p>
        </p:txBody>
      </p:sp>
      <p:sp>
        <p:nvSpPr>
          <p:cNvPr id="29" name="Text 27"/>
          <p:cNvSpPr/>
          <p:nvPr/>
        </p:nvSpPr>
        <p:spPr>
          <a:xfrm>
            <a:off x="6748272" y="5349240"/>
            <a:ext cx="731520" cy="365760"/>
          </a:xfrm>
          <a:prstGeom prst="rect">
            <a:avLst/>
          </a:prstGeom>
          <a:noFill/>
          <a:ln/>
        </p:spPr>
        <p:txBody>
          <a:bodyPr wrap="square" lIns="0" tIns="0" rIns="0" bIns="0" rtlCol="0" anchor="ctr">
            <a:normAutofit/>
          </a:bodyPr>
          <a:lstStyle/>
          <a:p>
            <a:pPr marL="0" indent="0" algn="ctr">
              <a:buNone/>
            </a:pPr>
            <a:r>
              <a:rPr lang="en-US" sz="700" dirty="0">
                <a:solidFill>
                  <a:srgbClr val="5A6B7C"/>
                </a:solidFill>
                <a:latin typeface="Aptos" pitchFamily="34" charset="0"/>
                <a:ea typeface="Aptos" pitchFamily="34" charset="-122"/>
                <a:cs typeface="Aptos" pitchFamily="34" charset="-120"/>
              </a:rPr>
              <a:t>Domain</a:t>
            </a:r>
            <a:endParaRPr lang="en-US" sz="700" dirty="0"/>
          </a:p>
          <a:p>
            <a:pPr marL="0" indent="0" algn="ctr">
              <a:buNone/>
            </a:pPr>
            <a:r>
              <a:rPr lang="en-US" sz="700" dirty="0">
                <a:solidFill>
                  <a:srgbClr val="5A6B7C"/>
                </a:solidFill>
                <a:latin typeface="Aptos" pitchFamily="34" charset="0"/>
                <a:ea typeface="Aptos" pitchFamily="34" charset="-122"/>
                <a:cs typeface="Aptos" pitchFamily="34" charset="-120"/>
              </a:rPr>
              <a:t>2031</a:t>
            </a:r>
            <a:endParaRPr lang="en-US" sz="700" dirty="0"/>
          </a:p>
        </p:txBody>
      </p:sp>
      <p:sp>
        <p:nvSpPr>
          <p:cNvPr id="30" name="Text 28"/>
          <p:cNvSpPr/>
          <p:nvPr/>
        </p:nvSpPr>
        <p:spPr>
          <a:xfrm>
            <a:off x="8321040" y="2240280"/>
            <a:ext cx="2743200" cy="411480"/>
          </a:xfrm>
          <a:prstGeom prst="rect">
            <a:avLst/>
          </a:prstGeom>
          <a:noFill/>
          <a:ln/>
        </p:spPr>
        <p:txBody>
          <a:bodyPr wrap="square" lIns="0" tIns="0" rIns="0" bIns="0" rtlCol="0" anchor="ctr">
            <a:normAutofit fontScale="77500" lnSpcReduction="20000"/>
          </a:bodyPr>
          <a:lstStyle/>
          <a:p>
            <a:pPr marL="0" indent="0">
              <a:buNone/>
            </a:pPr>
            <a:r>
              <a:rPr lang="en-US" sz="2200" b="1" dirty="0">
                <a:solidFill>
                  <a:srgbClr val="111B2D"/>
                </a:solidFill>
                <a:latin typeface="Georgia" pitchFamily="34" charset="0"/>
                <a:ea typeface="Georgia" pitchFamily="34" charset="-122"/>
                <a:cs typeface="Georgia" pitchFamily="34" charset="-120"/>
              </a:rPr>
              <a:t>FJ$36.3M → FJ$80.9M</a:t>
            </a:r>
            <a:endParaRPr lang="en-US" sz="2200" dirty="0"/>
          </a:p>
        </p:txBody>
      </p:sp>
      <p:sp>
        <p:nvSpPr>
          <p:cNvPr id="31" name="Text 29"/>
          <p:cNvSpPr/>
          <p:nvPr/>
        </p:nvSpPr>
        <p:spPr>
          <a:xfrm>
            <a:off x="8339328" y="2743200"/>
            <a:ext cx="2560320" cy="502920"/>
          </a:xfrm>
          <a:prstGeom prst="rect">
            <a:avLst/>
          </a:prstGeom>
          <a:noFill/>
          <a:ln/>
        </p:spPr>
        <p:txBody>
          <a:bodyPr wrap="square" lIns="0" tIns="0" rIns="0" bIns="0" rtlCol="0" anchor="ctr">
            <a:normAutofit/>
          </a:bodyPr>
          <a:lstStyle/>
          <a:p>
            <a:pPr marL="0" indent="0">
              <a:buNone/>
            </a:pPr>
            <a:r>
              <a:rPr lang="en-US" sz="1100" dirty="0">
                <a:solidFill>
                  <a:srgbClr val="5A6B7C"/>
                </a:solidFill>
                <a:latin typeface="Aptos" pitchFamily="34" charset="0"/>
                <a:ea typeface="Aptos" pitchFamily="34" charset="-122"/>
                <a:cs typeface="Aptos" pitchFamily="34" charset="-120"/>
              </a:rPr>
              <a:t>Combined modeled digital-services spend, 2026 vs. 2031.</a:t>
            </a:r>
            <a:endParaRPr lang="en-US" sz="1100" dirty="0"/>
          </a:p>
        </p:txBody>
      </p:sp>
      <p:sp>
        <p:nvSpPr>
          <p:cNvPr id="32" name="Text 30"/>
          <p:cNvSpPr/>
          <p:nvPr/>
        </p:nvSpPr>
        <p:spPr>
          <a:xfrm>
            <a:off x="8321040" y="3749040"/>
            <a:ext cx="2743200" cy="411480"/>
          </a:xfrm>
          <a:prstGeom prst="rect">
            <a:avLst/>
          </a:prstGeom>
          <a:noFill/>
          <a:ln/>
        </p:spPr>
        <p:txBody>
          <a:bodyPr wrap="square" lIns="0" tIns="0" rIns="0" bIns="0" rtlCol="0" anchor="ctr">
            <a:normAutofit/>
          </a:bodyPr>
          <a:lstStyle/>
          <a:p>
            <a:pPr marL="0" indent="0">
              <a:buNone/>
            </a:pPr>
            <a:r>
              <a:rPr lang="en-US" sz="2200" b="1" dirty="0">
                <a:solidFill>
                  <a:srgbClr val="111B2D"/>
                </a:solidFill>
                <a:latin typeface="Georgia" pitchFamily="34" charset="0"/>
                <a:ea typeface="Georgia" pitchFamily="34" charset="-122"/>
                <a:cs typeface="Georgia" pitchFamily="34" charset="-120"/>
              </a:rPr>
              <a:t>3.5% → 7.8%</a:t>
            </a:r>
            <a:endParaRPr lang="en-US" sz="2200" dirty="0"/>
          </a:p>
        </p:txBody>
      </p:sp>
      <p:sp>
        <p:nvSpPr>
          <p:cNvPr id="33" name="Text 31"/>
          <p:cNvSpPr/>
          <p:nvPr/>
        </p:nvSpPr>
        <p:spPr>
          <a:xfrm>
            <a:off x="8339328" y="4251960"/>
            <a:ext cx="2560320" cy="640080"/>
          </a:xfrm>
          <a:prstGeom prst="rect">
            <a:avLst/>
          </a:prstGeom>
          <a:noFill/>
          <a:ln/>
        </p:spPr>
        <p:txBody>
          <a:bodyPr wrap="square" lIns="0" tIns="0" rIns="0" bIns="0" rtlCol="0" anchor="ctr">
            <a:normAutofit/>
          </a:bodyPr>
          <a:lstStyle/>
          <a:p>
            <a:pPr marL="0" indent="0">
              <a:buNone/>
            </a:pPr>
            <a:r>
              <a:rPr lang="en-US" sz="1100" dirty="0">
                <a:solidFill>
                  <a:srgbClr val="5A6B7C"/>
                </a:solidFill>
                <a:latin typeface="Aptos" pitchFamily="34" charset="0"/>
                <a:ea typeface="Aptos" pitchFamily="34" charset="-122"/>
                <a:cs typeface="Aptos" pitchFamily="34" charset="-120"/>
              </a:rPr>
              <a:t>Share of Fiji’s 2025 current-account deficit this category represents in the model.</a:t>
            </a:r>
            <a:endParaRPr lang="en-US" sz="1100" dirty="0"/>
          </a:p>
        </p:txBody>
      </p:sp>
      <p:sp>
        <p:nvSpPr>
          <p:cNvPr id="34" name="Text 32"/>
          <p:cNvSpPr/>
          <p:nvPr/>
        </p:nvSpPr>
        <p:spPr>
          <a:xfrm>
            <a:off x="822960" y="6126480"/>
            <a:ext cx="5029200" cy="182880"/>
          </a:xfrm>
          <a:prstGeom prst="rect">
            <a:avLst/>
          </a:prstGeom>
          <a:noFill/>
          <a:ln/>
        </p:spPr>
        <p:txBody>
          <a:bodyPr wrap="square" lIns="0" tIns="0" rIns="0" bIns="0" rtlCol="0" anchor="ctr"/>
          <a:lstStyle/>
          <a:p>
            <a:pPr marL="0" indent="0">
              <a:buNone/>
            </a:pPr>
            <a:r>
              <a:rPr lang="en-US" sz="800" i="1" dirty="0">
                <a:solidFill>
                  <a:srgbClr val="5A6B7C"/>
                </a:solidFill>
                <a:latin typeface="Aptos" pitchFamily="34" charset="0"/>
                <a:ea typeface="Aptos" pitchFamily="34" charset="-122"/>
                <a:cs typeface="Aptos" pitchFamily="34" charset="-120"/>
              </a:rPr>
              <a:t>Modeled estimate, not a published market-research figure.</a:t>
            </a:r>
            <a:endParaRPr lang="en-US" sz="800" dirty="0"/>
          </a:p>
        </p:txBody>
      </p:sp>
      <p:sp>
        <p:nvSpPr>
          <p:cNvPr id="35" name="Text 33"/>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7B8C9B"/>
                </a:solidFill>
                <a:latin typeface="Aptos" pitchFamily="34" charset="0"/>
                <a:ea typeface="Aptos" pitchFamily="34" charset="-122"/>
                <a:cs typeface="Aptos" pitchFamily="34" charset="-120"/>
              </a:rPr>
              <a:t>CLOUD679 · KASTEL</a:t>
            </a:r>
            <a:endParaRPr lang="en-US" sz="600" dirty="0"/>
          </a:p>
        </p:txBody>
      </p:sp>
      <p:sp>
        <p:nvSpPr>
          <p:cNvPr id="36" name="Text 34"/>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7B8C9B"/>
                </a:solidFill>
                <a:latin typeface="Aptos" pitchFamily="34" charset="0"/>
                <a:ea typeface="Aptos" pitchFamily="34" charset="-122"/>
                <a:cs typeface="Aptos" pitchFamily="34" charset="-120"/>
              </a:rPr>
              <a:t>5</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VERIFIED DATA</a:t>
            </a:r>
            <a:endParaRPr lang="en-US" sz="800" dirty="0"/>
          </a:p>
        </p:txBody>
      </p:sp>
      <p:sp>
        <p:nvSpPr>
          <p:cNvPr id="3" name="Text 1"/>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111B2D"/>
                </a:solidFill>
                <a:latin typeface="Georgia" pitchFamily="34" charset="0"/>
                <a:ea typeface="Georgia" pitchFamily="34" charset="-122"/>
                <a:cs typeface="Georgia" pitchFamily="34" charset="-120"/>
              </a:rPr>
              <a:t>The gap on the ground</a:t>
            </a:r>
            <a:endParaRPr lang="en-US" sz="2600" dirty="0"/>
          </a:p>
        </p:txBody>
      </p:sp>
      <p:sp>
        <p:nvSpPr>
          <p:cNvPr id="4" name="Text 2"/>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5A6B7C"/>
                </a:solidFill>
                <a:latin typeface="Aptos" pitchFamily="34" charset="0"/>
                <a:ea typeface="Aptos" pitchFamily="34" charset="-122"/>
                <a:cs typeface="Aptos" pitchFamily="34" charset="-120"/>
              </a:rPr>
              <a:t>Fiji is online — but in-country hosting capacity has not kept pace.</a:t>
            </a:r>
            <a:endParaRPr lang="en-US" sz="1300" dirty="0"/>
          </a:p>
        </p:txBody>
      </p:sp>
      <p:sp>
        <p:nvSpPr>
          <p:cNvPr id="5" name="Shape 3"/>
          <p:cNvSpPr/>
          <p:nvPr/>
        </p:nvSpPr>
        <p:spPr>
          <a:xfrm>
            <a:off x="685800" y="2057400"/>
            <a:ext cx="2560320" cy="1828800"/>
          </a:xfrm>
          <a:prstGeom prst="roundRect">
            <a:avLst>
              <a:gd name="adj" fmla="val 4000"/>
            </a:avLst>
          </a:prstGeom>
          <a:solidFill>
            <a:srgbClr val="EAF7FB"/>
          </a:solidFill>
          <a:ln w="12700">
            <a:solidFill>
              <a:srgbClr val="EAF7FB"/>
            </a:solidFill>
            <a:prstDash val="solid"/>
          </a:ln>
          <a:effectLst>
            <a:outerShdw blurRad="12700" dist="6350" dir="2700000" algn="bl" rotWithShape="0">
              <a:srgbClr val="000000">
                <a:alpha val="7000"/>
              </a:srgbClr>
            </a:outerShdw>
          </a:effectLst>
        </p:spPr>
        <p:txBody>
          <a:bodyPr/>
          <a:lstStyle/>
          <a:p>
            <a:endParaRPr lang="en-US"/>
          </a:p>
        </p:txBody>
      </p:sp>
      <p:sp>
        <p:nvSpPr>
          <p:cNvPr id="6" name="Text 4"/>
          <p:cNvSpPr/>
          <p:nvPr/>
        </p:nvSpPr>
        <p:spPr>
          <a:xfrm>
            <a:off x="960120" y="2313432"/>
            <a:ext cx="2011680" cy="411480"/>
          </a:xfrm>
          <a:prstGeom prst="rect">
            <a:avLst/>
          </a:prstGeom>
          <a:noFill/>
          <a:ln/>
        </p:spPr>
        <p:txBody>
          <a:bodyPr wrap="square" lIns="0" tIns="0" rIns="0" bIns="0" rtlCol="0" anchor="ctr"/>
          <a:lstStyle/>
          <a:p>
            <a:pPr marL="0" indent="0">
              <a:buNone/>
            </a:pPr>
            <a:r>
              <a:rPr lang="en-US" sz="2400" b="1" dirty="0">
                <a:solidFill>
                  <a:srgbClr val="111B2D"/>
                </a:solidFill>
                <a:latin typeface="Georgia" pitchFamily="34" charset="0"/>
                <a:ea typeface="Georgia" pitchFamily="34" charset="-122"/>
                <a:cs typeface="Georgia" pitchFamily="34" charset="-120"/>
              </a:rPr>
              <a:t>79.3%</a:t>
            </a:r>
            <a:endParaRPr lang="en-US" sz="2400" dirty="0"/>
          </a:p>
        </p:txBody>
      </p:sp>
      <p:sp>
        <p:nvSpPr>
          <p:cNvPr id="7" name="Shape 5"/>
          <p:cNvSpPr/>
          <p:nvPr/>
        </p:nvSpPr>
        <p:spPr>
          <a:xfrm>
            <a:off x="960120" y="2862072"/>
            <a:ext cx="502920" cy="45720"/>
          </a:xfrm>
          <a:prstGeom prst="rect">
            <a:avLst/>
          </a:prstGeom>
          <a:solidFill>
            <a:srgbClr val="05BFE0"/>
          </a:solidFill>
          <a:ln w="12700">
            <a:solidFill>
              <a:srgbClr val="05BFE0"/>
            </a:solidFill>
            <a:prstDash val="solid"/>
          </a:ln>
        </p:spPr>
        <p:txBody>
          <a:bodyPr/>
          <a:lstStyle/>
          <a:p>
            <a:endParaRPr lang="en-US"/>
          </a:p>
        </p:txBody>
      </p:sp>
      <p:sp>
        <p:nvSpPr>
          <p:cNvPr id="8" name="Text 6"/>
          <p:cNvSpPr/>
          <p:nvPr/>
        </p:nvSpPr>
        <p:spPr>
          <a:xfrm>
            <a:off x="960120" y="3017520"/>
            <a:ext cx="2011680" cy="731520"/>
          </a:xfrm>
          <a:prstGeom prst="rect">
            <a:avLst/>
          </a:prstGeom>
          <a:noFill/>
          <a:ln/>
        </p:spPr>
        <p:txBody>
          <a:bodyPr wrap="square" lIns="0" tIns="0" rIns="0" bIns="0" rtlCol="0" anchor="ctr">
            <a:normAutofit/>
          </a:bodyPr>
          <a:lstStyle/>
          <a:p>
            <a:pPr marL="0" indent="0">
              <a:buNone/>
            </a:pPr>
            <a:r>
              <a:rPr lang="en-US" sz="1100" dirty="0">
                <a:solidFill>
                  <a:srgbClr val="5A6B7C"/>
                </a:solidFill>
                <a:latin typeface="Aptos" pitchFamily="34" charset="0"/>
                <a:ea typeface="Aptos" pitchFamily="34" charset="-122"/>
                <a:cs typeface="Aptos" pitchFamily="34" charset="-120"/>
              </a:rPr>
              <a:t>of Fiji is now online — up from 48% in 2018.</a:t>
            </a:r>
            <a:endParaRPr lang="en-US" sz="1100" dirty="0"/>
          </a:p>
        </p:txBody>
      </p:sp>
      <p:sp>
        <p:nvSpPr>
          <p:cNvPr id="9" name="Shape 7"/>
          <p:cNvSpPr/>
          <p:nvPr/>
        </p:nvSpPr>
        <p:spPr>
          <a:xfrm>
            <a:off x="3520440" y="2057400"/>
            <a:ext cx="2560320" cy="1828800"/>
          </a:xfrm>
          <a:prstGeom prst="roundRect">
            <a:avLst>
              <a:gd name="adj" fmla="val 4000"/>
            </a:avLst>
          </a:prstGeom>
          <a:solidFill>
            <a:srgbClr val="EAF7FB"/>
          </a:solidFill>
          <a:ln w="12700">
            <a:solidFill>
              <a:srgbClr val="EAF7FB"/>
            </a:solidFill>
            <a:prstDash val="solid"/>
          </a:ln>
          <a:effectLst>
            <a:outerShdw blurRad="12700" dist="6350" dir="2700000" algn="bl" rotWithShape="0">
              <a:srgbClr val="000000">
                <a:alpha val="7000"/>
              </a:srgbClr>
            </a:outerShdw>
          </a:effectLst>
        </p:spPr>
        <p:txBody>
          <a:bodyPr/>
          <a:lstStyle/>
          <a:p>
            <a:endParaRPr lang="en-US"/>
          </a:p>
        </p:txBody>
      </p:sp>
      <p:sp>
        <p:nvSpPr>
          <p:cNvPr id="10" name="Text 8"/>
          <p:cNvSpPr/>
          <p:nvPr/>
        </p:nvSpPr>
        <p:spPr>
          <a:xfrm>
            <a:off x="3794760" y="2313432"/>
            <a:ext cx="2011680" cy="411480"/>
          </a:xfrm>
          <a:prstGeom prst="rect">
            <a:avLst/>
          </a:prstGeom>
          <a:noFill/>
          <a:ln/>
        </p:spPr>
        <p:txBody>
          <a:bodyPr wrap="square" lIns="0" tIns="0" rIns="0" bIns="0" rtlCol="0" anchor="ctr"/>
          <a:lstStyle/>
          <a:p>
            <a:pPr marL="0" indent="0">
              <a:buNone/>
            </a:pPr>
            <a:r>
              <a:rPr lang="en-US" sz="2400" b="1" dirty="0">
                <a:solidFill>
                  <a:srgbClr val="111B2D"/>
                </a:solidFill>
                <a:latin typeface="Georgia" pitchFamily="34" charset="0"/>
                <a:ea typeface="Georgia" pitchFamily="34" charset="-122"/>
                <a:cs typeface="Georgia" pitchFamily="34" charset="-120"/>
              </a:rPr>
              <a:t>~2,500</a:t>
            </a:r>
            <a:endParaRPr lang="en-US" sz="2400" dirty="0"/>
          </a:p>
        </p:txBody>
      </p:sp>
      <p:sp>
        <p:nvSpPr>
          <p:cNvPr id="11" name="Shape 9"/>
          <p:cNvSpPr/>
          <p:nvPr/>
        </p:nvSpPr>
        <p:spPr>
          <a:xfrm>
            <a:off x="3794760" y="2862072"/>
            <a:ext cx="502920" cy="45720"/>
          </a:xfrm>
          <a:prstGeom prst="rect">
            <a:avLst/>
          </a:prstGeom>
          <a:solidFill>
            <a:srgbClr val="05BFE0"/>
          </a:solidFill>
          <a:ln w="12700">
            <a:solidFill>
              <a:srgbClr val="05BFE0"/>
            </a:solidFill>
            <a:prstDash val="solid"/>
          </a:ln>
        </p:spPr>
        <p:txBody>
          <a:bodyPr/>
          <a:lstStyle/>
          <a:p>
            <a:endParaRPr lang="en-US"/>
          </a:p>
        </p:txBody>
      </p:sp>
      <p:sp>
        <p:nvSpPr>
          <p:cNvPr id="12" name="Text 10"/>
          <p:cNvSpPr/>
          <p:nvPr/>
        </p:nvSpPr>
        <p:spPr>
          <a:xfrm>
            <a:off x="3794760" y="3017520"/>
            <a:ext cx="2011680" cy="731520"/>
          </a:xfrm>
          <a:prstGeom prst="rect">
            <a:avLst/>
          </a:prstGeom>
          <a:noFill/>
          <a:ln/>
        </p:spPr>
        <p:txBody>
          <a:bodyPr wrap="square" lIns="0" tIns="0" rIns="0" bIns="0" rtlCol="0" anchor="ctr">
            <a:normAutofit/>
          </a:bodyPr>
          <a:lstStyle/>
          <a:p>
            <a:pPr marL="0" indent="0">
              <a:buNone/>
            </a:pPr>
            <a:r>
              <a:rPr lang="en-US" sz="1100" dirty="0">
                <a:solidFill>
                  <a:srgbClr val="5A6B7C"/>
                </a:solidFill>
                <a:latin typeface="Aptos" pitchFamily="34" charset="0"/>
                <a:ea typeface="Aptos" pitchFamily="34" charset="-122"/>
                <a:cs typeface="Aptos" pitchFamily="34" charset="-120"/>
              </a:rPr>
              <a:t>active .fj domains, administered by the University of the South Pacific.</a:t>
            </a:r>
            <a:endParaRPr lang="en-US" sz="1100" dirty="0"/>
          </a:p>
        </p:txBody>
      </p:sp>
      <p:sp>
        <p:nvSpPr>
          <p:cNvPr id="13" name="Shape 11"/>
          <p:cNvSpPr/>
          <p:nvPr/>
        </p:nvSpPr>
        <p:spPr>
          <a:xfrm>
            <a:off x="6355080" y="2057400"/>
            <a:ext cx="2560320" cy="1828800"/>
          </a:xfrm>
          <a:prstGeom prst="roundRect">
            <a:avLst>
              <a:gd name="adj" fmla="val 4000"/>
            </a:avLst>
          </a:prstGeom>
          <a:solidFill>
            <a:srgbClr val="EAF7FB"/>
          </a:solidFill>
          <a:ln w="12700">
            <a:solidFill>
              <a:srgbClr val="EAF7FB"/>
            </a:solidFill>
            <a:prstDash val="solid"/>
          </a:ln>
          <a:effectLst>
            <a:outerShdw blurRad="12700" dist="6350" dir="2700000" algn="bl" rotWithShape="0">
              <a:srgbClr val="000000">
                <a:alpha val="7000"/>
              </a:srgbClr>
            </a:outerShdw>
          </a:effectLst>
        </p:spPr>
        <p:txBody>
          <a:bodyPr/>
          <a:lstStyle/>
          <a:p>
            <a:endParaRPr lang="en-US"/>
          </a:p>
        </p:txBody>
      </p:sp>
      <p:sp>
        <p:nvSpPr>
          <p:cNvPr id="14" name="Text 12"/>
          <p:cNvSpPr/>
          <p:nvPr/>
        </p:nvSpPr>
        <p:spPr>
          <a:xfrm>
            <a:off x="6629400" y="2313432"/>
            <a:ext cx="2011680" cy="411480"/>
          </a:xfrm>
          <a:prstGeom prst="rect">
            <a:avLst/>
          </a:prstGeom>
          <a:noFill/>
          <a:ln/>
        </p:spPr>
        <p:txBody>
          <a:bodyPr wrap="square" lIns="0" tIns="0" rIns="0" bIns="0" rtlCol="0" anchor="ctr"/>
          <a:lstStyle/>
          <a:p>
            <a:pPr marL="0" indent="0">
              <a:buNone/>
            </a:pPr>
            <a:r>
              <a:rPr lang="en-US" sz="2400" b="1" dirty="0">
                <a:solidFill>
                  <a:srgbClr val="111B2D"/>
                </a:solidFill>
                <a:latin typeface="Georgia" pitchFamily="34" charset="0"/>
                <a:ea typeface="Georgia" pitchFamily="34" charset="-122"/>
                <a:cs typeface="Georgia" pitchFamily="34" charset="-120"/>
              </a:rPr>
              <a:t>3</a:t>
            </a:r>
            <a:endParaRPr lang="en-US" sz="2400" dirty="0"/>
          </a:p>
        </p:txBody>
      </p:sp>
      <p:sp>
        <p:nvSpPr>
          <p:cNvPr id="15" name="Shape 13"/>
          <p:cNvSpPr/>
          <p:nvPr/>
        </p:nvSpPr>
        <p:spPr>
          <a:xfrm>
            <a:off x="6629400" y="2862072"/>
            <a:ext cx="502920" cy="45720"/>
          </a:xfrm>
          <a:prstGeom prst="rect">
            <a:avLst/>
          </a:prstGeom>
          <a:solidFill>
            <a:srgbClr val="05BFE0"/>
          </a:solidFill>
          <a:ln w="12700">
            <a:solidFill>
              <a:srgbClr val="05BFE0"/>
            </a:solidFill>
            <a:prstDash val="solid"/>
          </a:ln>
        </p:spPr>
        <p:txBody>
          <a:bodyPr/>
          <a:lstStyle/>
          <a:p>
            <a:endParaRPr lang="en-US"/>
          </a:p>
        </p:txBody>
      </p:sp>
      <p:sp>
        <p:nvSpPr>
          <p:cNvPr id="16" name="Text 14"/>
          <p:cNvSpPr/>
          <p:nvPr/>
        </p:nvSpPr>
        <p:spPr>
          <a:xfrm>
            <a:off x="6629400" y="3017520"/>
            <a:ext cx="2011680" cy="731520"/>
          </a:xfrm>
          <a:prstGeom prst="rect">
            <a:avLst/>
          </a:prstGeom>
          <a:noFill/>
          <a:ln/>
        </p:spPr>
        <p:txBody>
          <a:bodyPr wrap="square" lIns="0" tIns="0" rIns="0" bIns="0" rtlCol="0" anchor="ctr">
            <a:normAutofit/>
          </a:bodyPr>
          <a:lstStyle/>
          <a:p>
            <a:pPr marL="0" indent="0">
              <a:buNone/>
            </a:pPr>
            <a:r>
              <a:rPr lang="en-US" sz="1100" dirty="0">
                <a:solidFill>
                  <a:srgbClr val="5A6B7C"/>
                </a:solidFill>
                <a:latin typeface="Aptos" pitchFamily="34" charset="0"/>
                <a:ea typeface="Aptos" pitchFamily="34" charset="-122"/>
                <a:cs typeface="Aptos" pitchFamily="34" charset="-120"/>
              </a:rPr>
              <a:t>dedicated local hosting providers currently indexed for the .fj space.</a:t>
            </a:r>
            <a:endParaRPr lang="en-US" sz="1100" dirty="0"/>
          </a:p>
        </p:txBody>
      </p:sp>
      <p:sp>
        <p:nvSpPr>
          <p:cNvPr id="17" name="Shape 15"/>
          <p:cNvSpPr/>
          <p:nvPr/>
        </p:nvSpPr>
        <p:spPr>
          <a:xfrm>
            <a:off x="9189720" y="2057400"/>
            <a:ext cx="2560320" cy="1828800"/>
          </a:xfrm>
          <a:prstGeom prst="roundRect">
            <a:avLst>
              <a:gd name="adj" fmla="val 4000"/>
            </a:avLst>
          </a:prstGeom>
          <a:solidFill>
            <a:srgbClr val="EAF7FB"/>
          </a:solidFill>
          <a:ln w="12700">
            <a:solidFill>
              <a:srgbClr val="EAF7FB"/>
            </a:solidFill>
            <a:prstDash val="solid"/>
          </a:ln>
          <a:effectLst>
            <a:outerShdw blurRad="12700" dist="6350" dir="2700000" algn="bl" rotWithShape="0">
              <a:srgbClr val="000000">
                <a:alpha val="7000"/>
              </a:srgbClr>
            </a:outerShdw>
          </a:effectLst>
        </p:spPr>
        <p:txBody>
          <a:bodyPr/>
          <a:lstStyle/>
          <a:p>
            <a:endParaRPr lang="en-US"/>
          </a:p>
        </p:txBody>
      </p:sp>
      <p:sp>
        <p:nvSpPr>
          <p:cNvPr id="18" name="Text 16"/>
          <p:cNvSpPr/>
          <p:nvPr/>
        </p:nvSpPr>
        <p:spPr>
          <a:xfrm>
            <a:off x="9464040" y="2313432"/>
            <a:ext cx="2011680" cy="411480"/>
          </a:xfrm>
          <a:prstGeom prst="rect">
            <a:avLst/>
          </a:prstGeom>
          <a:noFill/>
          <a:ln/>
        </p:spPr>
        <p:txBody>
          <a:bodyPr wrap="square" lIns="0" tIns="0" rIns="0" bIns="0" rtlCol="0" anchor="ctr"/>
          <a:lstStyle/>
          <a:p>
            <a:pPr marL="0" indent="0">
              <a:buNone/>
            </a:pPr>
            <a:r>
              <a:rPr lang="en-US" sz="2400" b="1" dirty="0">
                <a:solidFill>
                  <a:srgbClr val="111B2D"/>
                </a:solidFill>
                <a:latin typeface="Georgia" pitchFamily="34" charset="0"/>
                <a:ea typeface="Georgia" pitchFamily="34" charset="-122"/>
                <a:cs typeface="Georgia" pitchFamily="34" charset="-120"/>
              </a:rPr>
              <a:t>0</a:t>
            </a:r>
            <a:endParaRPr lang="en-US" sz="2400" dirty="0"/>
          </a:p>
        </p:txBody>
      </p:sp>
      <p:sp>
        <p:nvSpPr>
          <p:cNvPr id="19" name="Shape 17"/>
          <p:cNvSpPr/>
          <p:nvPr/>
        </p:nvSpPr>
        <p:spPr>
          <a:xfrm>
            <a:off x="9464040" y="2862072"/>
            <a:ext cx="502920" cy="45720"/>
          </a:xfrm>
          <a:prstGeom prst="rect">
            <a:avLst/>
          </a:prstGeom>
          <a:solidFill>
            <a:srgbClr val="05BFE0"/>
          </a:solidFill>
          <a:ln w="12700">
            <a:solidFill>
              <a:srgbClr val="05BFE0"/>
            </a:solidFill>
            <a:prstDash val="solid"/>
          </a:ln>
        </p:spPr>
        <p:txBody>
          <a:bodyPr/>
          <a:lstStyle/>
          <a:p>
            <a:endParaRPr lang="en-US"/>
          </a:p>
        </p:txBody>
      </p:sp>
      <p:sp>
        <p:nvSpPr>
          <p:cNvPr id="20" name="Text 18"/>
          <p:cNvSpPr/>
          <p:nvPr/>
        </p:nvSpPr>
        <p:spPr>
          <a:xfrm>
            <a:off x="9464040" y="3017520"/>
            <a:ext cx="2011680" cy="731520"/>
          </a:xfrm>
          <a:prstGeom prst="rect">
            <a:avLst/>
          </a:prstGeom>
          <a:noFill/>
          <a:ln/>
        </p:spPr>
        <p:txBody>
          <a:bodyPr wrap="square" lIns="0" tIns="0" rIns="0" bIns="0" rtlCol="0" anchor="ctr">
            <a:normAutofit/>
          </a:bodyPr>
          <a:lstStyle/>
          <a:p>
            <a:pPr marL="0" indent="0">
              <a:buNone/>
            </a:pPr>
            <a:r>
              <a:rPr lang="en-US" sz="1100" dirty="0">
                <a:solidFill>
                  <a:srgbClr val="5A6B7C"/>
                </a:solidFill>
                <a:latin typeface="Aptos" pitchFamily="34" charset="0"/>
                <a:ea typeface="Aptos" pitchFamily="34" charset="-122"/>
                <a:cs typeface="Aptos" pitchFamily="34" charset="-120"/>
              </a:rPr>
              <a:t>world-class hosting providers physically based in Fiji; most “local” hosts resell offshore capacity.</a:t>
            </a:r>
            <a:endParaRPr lang="en-US" sz="1100" dirty="0"/>
          </a:p>
        </p:txBody>
      </p:sp>
      <p:sp>
        <p:nvSpPr>
          <p:cNvPr id="21" name="Shape 19"/>
          <p:cNvSpPr/>
          <p:nvPr/>
        </p:nvSpPr>
        <p:spPr>
          <a:xfrm>
            <a:off x="1143000" y="4709160"/>
            <a:ext cx="9875520" cy="731520"/>
          </a:xfrm>
          <a:prstGeom prst="roundRect">
            <a:avLst>
              <a:gd name="adj" fmla="val 10000"/>
            </a:avLst>
          </a:prstGeom>
          <a:solidFill>
            <a:srgbClr val="0A1B33"/>
          </a:solidFill>
          <a:ln w="12700">
            <a:solidFill>
              <a:srgbClr val="0A1B33"/>
            </a:solidFill>
            <a:prstDash val="solid"/>
          </a:ln>
        </p:spPr>
        <p:txBody>
          <a:bodyPr/>
          <a:lstStyle/>
          <a:p>
            <a:endParaRPr lang="en-US"/>
          </a:p>
        </p:txBody>
      </p:sp>
      <p:sp>
        <p:nvSpPr>
          <p:cNvPr id="22" name="Text 20"/>
          <p:cNvSpPr/>
          <p:nvPr/>
        </p:nvSpPr>
        <p:spPr>
          <a:xfrm>
            <a:off x="1508760" y="4919472"/>
            <a:ext cx="9144000" cy="274320"/>
          </a:xfrm>
          <a:prstGeom prst="rect">
            <a:avLst/>
          </a:prstGeom>
          <a:noFill/>
          <a:ln/>
        </p:spPr>
        <p:txBody>
          <a:bodyPr wrap="square" lIns="0" tIns="0" rIns="0" bIns="0" rtlCol="0" anchor="ctr">
            <a:normAutofit fontScale="70000" lnSpcReduction="20000"/>
          </a:bodyPr>
          <a:lstStyle/>
          <a:p>
            <a:pPr marL="0" indent="0" algn="ctr">
              <a:buNone/>
            </a:pPr>
            <a:r>
              <a:rPr lang="en-US" sz="1800" b="1" dirty="0">
                <a:solidFill>
                  <a:srgbClr val="FFFFFF"/>
                </a:solidFill>
                <a:latin typeface="Georgia" pitchFamily="34" charset="0"/>
                <a:ea typeface="Georgia" pitchFamily="34" charset="-122"/>
                <a:cs typeface="Georgia" pitchFamily="34" charset="-120"/>
              </a:rPr>
              <a:t>The opportunity is not just cloud. It is keeping skills, invoices, support and data residency inside Fiji.</a:t>
            </a:r>
            <a:endParaRPr lang="en-US" sz="1800" dirty="0"/>
          </a:p>
        </p:txBody>
      </p:sp>
      <p:sp>
        <p:nvSpPr>
          <p:cNvPr id="23" name="Text 21"/>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7B8C9B"/>
                </a:solidFill>
                <a:latin typeface="Aptos" pitchFamily="34" charset="0"/>
                <a:ea typeface="Aptos" pitchFamily="34" charset="-122"/>
                <a:cs typeface="Aptos" pitchFamily="34" charset="-120"/>
              </a:rPr>
              <a:t>CLOUD679 · KASTEL</a:t>
            </a:r>
            <a:endParaRPr lang="en-US" sz="600" dirty="0"/>
          </a:p>
        </p:txBody>
      </p:sp>
      <p:sp>
        <p:nvSpPr>
          <p:cNvPr id="24" name="Text 22"/>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7B8C9B"/>
                </a:solidFill>
                <a:latin typeface="Aptos" pitchFamily="34" charset="0"/>
                <a:ea typeface="Aptos" pitchFamily="34" charset="-122"/>
                <a:cs typeface="Aptos" pitchFamily="34" charset="-120"/>
              </a:rPr>
              <a:t>6</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71426"/>
        </a:solidFill>
        <a:effectLst/>
      </p:bgPr>
    </p:bg>
    <p:spTree>
      <p:nvGrpSpPr>
        <p:cNvPr id="1" name=""/>
        <p:cNvGrpSpPr/>
        <p:nvPr/>
      </p:nvGrpSpPr>
      <p:grpSpPr>
        <a:xfrm>
          <a:off x="0" y="0"/>
          <a:ext cx="0" cy="0"/>
          <a:chOff x="0" y="0"/>
          <a:chExt cx="0" cy="0"/>
        </a:xfrm>
      </p:grpSpPr>
      <p:pic>
        <p:nvPicPr>
          <p:cNvPr id="2" name="Image 0" descr="/mnt/data/wide_cinematic_interior_scene_of_a_modern_high_te_batch_2.png"/>
          <p:cNvPicPr>
            <a:picLocks noChangeAspect="1"/>
          </p:cNvPicPr>
          <p:nvPr/>
        </p:nvPicPr>
        <p:blipFill>
          <a:blip r:embed="rId3"/>
          <a:srcRect l="21736" r="21736"/>
          <a:stretch/>
        </p:blipFill>
        <p:spPr>
          <a:xfrm>
            <a:off x="5303520" y="0"/>
            <a:ext cx="6888175" cy="6858000"/>
          </a:xfrm>
          <a:prstGeom prst="rect">
            <a:avLst/>
          </a:prstGeom>
        </p:spPr>
      </p:pic>
      <p:sp>
        <p:nvSpPr>
          <p:cNvPr id="3" name="Shape 0"/>
          <p:cNvSpPr/>
          <p:nvPr/>
        </p:nvSpPr>
        <p:spPr>
          <a:xfrm>
            <a:off x="0" y="0"/>
            <a:ext cx="7543800" cy="6858000"/>
          </a:xfrm>
          <a:prstGeom prst="rect">
            <a:avLst/>
          </a:prstGeom>
          <a:solidFill>
            <a:srgbClr val="071426"/>
          </a:solidFill>
          <a:ln w="12700">
            <a:solidFill>
              <a:srgbClr val="071426"/>
            </a:solidFill>
            <a:prstDash val="solid"/>
          </a:ln>
        </p:spPr>
        <p:txBody>
          <a:bodyPr/>
          <a:lstStyle/>
          <a:p>
            <a:endParaRPr lang="en-US"/>
          </a:p>
        </p:txBody>
      </p:sp>
      <p:sp>
        <p:nvSpPr>
          <p:cNvPr id="4" name="Shape 1"/>
          <p:cNvSpPr/>
          <p:nvPr/>
        </p:nvSpPr>
        <p:spPr>
          <a:xfrm>
            <a:off x="5074920" y="0"/>
            <a:ext cx="1828800" cy="6858000"/>
          </a:xfrm>
          <a:prstGeom prst="rect">
            <a:avLst/>
          </a:prstGeom>
          <a:solidFill>
            <a:srgbClr val="071426">
              <a:alpha val="65000"/>
            </a:srgbClr>
          </a:solidFill>
          <a:ln w="12700">
            <a:solidFill>
              <a:srgbClr val="071426">
                <a:alpha val="0"/>
              </a:srgbClr>
            </a:solidFill>
            <a:prstDash val="solid"/>
          </a:ln>
        </p:spPr>
        <p:txBody>
          <a:bodyPr/>
          <a:lstStyle/>
          <a:p>
            <a:endParaRPr lang="en-US"/>
          </a:p>
        </p:txBody>
      </p:sp>
      <p:pic>
        <p:nvPicPr>
          <p:cNvPr id="5" name="Image 1" descr="/mnt/data/ppt_unzip/ppt/media/image1.png"/>
          <p:cNvPicPr>
            <a:picLocks noChangeAspect="1"/>
          </p:cNvPicPr>
          <p:nvPr/>
        </p:nvPicPr>
        <p:blipFill>
          <a:blip r:embed="rId4"/>
          <a:stretch>
            <a:fillRect/>
          </a:stretch>
        </p:blipFill>
        <p:spPr>
          <a:xfrm>
            <a:off x="658368" y="320041"/>
            <a:ext cx="10848436" cy="1417319"/>
          </a:xfrm>
          <a:prstGeom prst="rect">
            <a:avLst/>
          </a:prstGeom>
        </p:spPr>
      </p:pic>
      <p:sp>
        <p:nvSpPr>
          <p:cNvPr id="6" name="Text 2"/>
          <p:cNvSpPr/>
          <p:nvPr/>
        </p:nvSpPr>
        <p:spPr>
          <a:xfrm>
            <a:off x="685800" y="2057400"/>
            <a:ext cx="2743200" cy="22860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ENTER CLOUD679</a:t>
            </a:r>
            <a:endParaRPr lang="en-US" sz="800" dirty="0"/>
          </a:p>
        </p:txBody>
      </p:sp>
      <p:sp>
        <p:nvSpPr>
          <p:cNvPr id="7" name="Text 3"/>
          <p:cNvSpPr/>
          <p:nvPr/>
        </p:nvSpPr>
        <p:spPr>
          <a:xfrm>
            <a:off x="685800" y="2606040"/>
            <a:ext cx="5486400" cy="1325880"/>
          </a:xfrm>
          <a:prstGeom prst="rect">
            <a:avLst/>
          </a:prstGeom>
          <a:noFill/>
          <a:ln/>
        </p:spPr>
        <p:txBody>
          <a:bodyPr wrap="square" lIns="0" tIns="0" rIns="0" bIns="0" rtlCol="0" anchor="ctr">
            <a:normAutofit fontScale="92500" lnSpcReduction="10000"/>
          </a:bodyPr>
          <a:lstStyle/>
          <a:p>
            <a:pPr marL="0" indent="0">
              <a:buNone/>
            </a:pPr>
            <a:r>
              <a:rPr lang="en-US" sz="3400" b="1" dirty="0">
                <a:solidFill>
                  <a:srgbClr val="FFFFFF"/>
                </a:solidFill>
                <a:latin typeface="Georgia" pitchFamily="34" charset="0"/>
                <a:ea typeface="Georgia" pitchFamily="34" charset="-122"/>
                <a:cs typeface="Georgia" pitchFamily="34" charset="-120"/>
              </a:rPr>
              <a:t>Kastel built Fiji’s first genuinely local, world-class cloud platform.</a:t>
            </a:r>
            <a:endParaRPr lang="en-US" sz="3400" dirty="0"/>
          </a:p>
        </p:txBody>
      </p:sp>
      <p:sp>
        <p:nvSpPr>
          <p:cNvPr id="8" name="Text 4"/>
          <p:cNvSpPr/>
          <p:nvPr/>
        </p:nvSpPr>
        <p:spPr>
          <a:xfrm>
            <a:off x="713232" y="4389120"/>
            <a:ext cx="5440680" cy="548640"/>
          </a:xfrm>
          <a:prstGeom prst="rect">
            <a:avLst/>
          </a:prstGeom>
          <a:noFill/>
          <a:ln/>
        </p:spPr>
        <p:txBody>
          <a:bodyPr wrap="square" lIns="0" tIns="0" rIns="0" bIns="0" rtlCol="0" anchor="ctr">
            <a:normAutofit/>
          </a:bodyPr>
          <a:lstStyle/>
          <a:p>
            <a:pPr marL="0" indent="0">
              <a:buNone/>
            </a:pPr>
            <a:r>
              <a:rPr lang="en-US" sz="1300" i="1" dirty="0">
                <a:solidFill>
                  <a:srgbClr val="C4D0DA"/>
                </a:solidFill>
                <a:latin typeface="Aptos" pitchFamily="34" charset="0"/>
                <a:ea typeface="Aptos" pitchFamily="34" charset="-122"/>
                <a:cs typeface="Aptos" pitchFamily="34" charset="-120"/>
              </a:rPr>
              <a:t>Live today: FJ1 — a Fiji-based data centre in Suva, hosted on Fijian soil, not resold from overseas.</a:t>
            </a:r>
            <a:endParaRPr lang="en-US" sz="1300" dirty="0"/>
          </a:p>
        </p:txBody>
      </p:sp>
      <p:sp>
        <p:nvSpPr>
          <p:cNvPr id="9" name="Text 5"/>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A8B6C6"/>
                </a:solidFill>
                <a:latin typeface="Aptos" pitchFamily="34" charset="0"/>
                <a:ea typeface="Aptos" pitchFamily="34" charset="-122"/>
                <a:cs typeface="Aptos" pitchFamily="34" charset="-120"/>
              </a:rPr>
              <a:t>CLOUD679 · KASTEL</a:t>
            </a:r>
            <a:endParaRPr lang="en-US" sz="600" dirty="0"/>
          </a:p>
        </p:txBody>
      </p:sp>
      <p:sp>
        <p:nvSpPr>
          <p:cNvPr id="10" name="Text 6"/>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A8B6C6"/>
                </a:solidFill>
                <a:latin typeface="Aptos" pitchFamily="34" charset="0"/>
                <a:ea typeface="Aptos" pitchFamily="34" charset="-122"/>
                <a:cs typeface="Aptos" pitchFamily="34" charset="-120"/>
              </a:rPr>
              <a:t>7</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THE PLATFORM</a:t>
            </a:r>
            <a:endParaRPr lang="en-US" sz="800" dirty="0"/>
          </a:p>
        </p:txBody>
      </p:sp>
      <p:sp>
        <p:nvSpPr>
          <p:cNvPr id="3" name="Text 1"/>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111B2D"/>
                </a:solidFill>
                <a:latin typeface="Georgia" pitchFamily="34" charset="0"/>
                <a:ea typeface="Georgia" pitchFamily="34" charset="-122"/>
                <a:cs typeface="Georgia" pitchFamily="34" charset="-120"/>
              </a:rPr>
              <a:t>Four products, one local platform</a:t>
            </a:r>
            <a:endParaRPr lang="en-US" sz="2600" dirty="0"/>
          </a:p>
        </p:txBody>
      </p:sp>
      <p:sp>
        <p:nvSpPr>
          <p:cNvPr id="4" name="Text 2"/>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5A6B7C"/>
                </a:solidFill>
                <a:latin typeface="Aptos" pitchFamily="34" charset="0"/>
                <a:ea typeface="Aptos" pitchFamily="34" charset="-122"/>
                <a:cs typeface="Aptos" pitchFamily="34" charset="-120"/>
              </a:rPr>
              <a:t>Cloud679 turns the core building blocks of digital business into a local service stack.</a:t>
            </a:r>
            <a:endParaRPr lang="en-US" sz="1300" dirty="0"/>
          </a:p>
        </p:txBody>
      </p:sp>
      <p:sp>
        <p:nvSpPr>
          <p:cNvPr id="5" name="Shape 3"/>
          <p:cNvSpPr/>
          <p:nvPr/>
        </p:nvSpPr>
        <p:spPr>
          <a:xfrm>
            <a:off x="594360" y="2057400"/>
            <a:ext cx="2606040" cy="3017520"/>
          </a:xfrm>
          <a:prstGeom prst="roundRect">
            <a:avLst>
              <a:gd name="adj" fmla="val 2807"/>
            </a:avLst>
          </a:prstGeom>
          <a:solidFill>
            <a:srgbClr val="EAF7FB"/>
          </a:solidFill>
          <a:ln w="12700">
            <a:solidFill>
              <a:srgbClr val="EAF7FB"/>
            </a:solidFill>
            <a:prstDash val="solid"/>
          </a:ln>
          <a:effectLst>
            <a:outerShdw blurRad="12700" dist="7620" dir="2700000" algn="bl" rotWithShape="0">
              <a:srgbClr val="000000">
                <a:alpha val="7000"/>
              </a:srgbClr>
            </a:outerShdw>
          </a:effectLst>
        </p:spPr>
        <p:txBody>
          <a:bodyPr/>
          <a:lstStyle/>
          <a:p>
            <a:endParaRPr lang="en-US"/>
          </a:p>
        </p:txBody>
      </p:sp>
      <p:sp>
        <p:nvSpPr>
          <p:cNvPr id="6" name="Shape 4"/>
          <p:cNvSpPr/>
          <p:nvPr/>
        </p:nvSpPr>
        <p:spPr>
          <a:xfrm>
            <a:off x="1554480" y="2487168"/>
            <a:ext cx="685800" cy="685800"/>
          </a:xfrm>
          <a:prstGeom prst="ellipse">
            <a:avLst/>
          </a:prstGeom>
          <a:solidFill>
            <a:srgbClr val="0A1B33"/>
          </a:solidFill>
          <a:ln w="12700">
            <a:solidFill>
              <a:srgbClr val="0A1B33"/>
            </a:solidFill>
            <a:prstDash val="solid"/>
          </a:ln>
        </p:spPr>
        <p:txBody>
          <a:bodyPr/>
          <a:lstStyle/>
          <a:p>
            <a:endParaRPr lang="en-US"/>
          </a:p>
        </p:txBody>
      </p:sp>
      <p:sp>
        <p:nvSpPr>
          <p:cNvPr id="7" name="Text 5"/>
          <p:cNvSpPr/>
          <p:nvPr/>
        </p:nvSpPr>
        <p:spPr>
          <a:xfrm>
            <a:off x="822960" y="3429000"/>
            <a:ext cx="2148840" cy="274320"/>
          </a:xfrm>
          <a:prstGeom prst="rect">
            <a:avLst/>
          </a:prstGeom>
          <a:noFill/>
          <a:ln/>
        </p:spPr>
        <p:txBody>
          <a:bodyPr wrap="square" lIns="0" tIns="0" rIns="0" bIns="0" rtlCol="0" anchor="ctr">
            <a:normAutofit/>
          </a:bodyPr>
          <a:lstStyle/>
          <a:p>
            <a:pPr marL="0" indent="0" algn="ctr">
              <a:buNone/>
            </a:pPr>
            <a:r>
              <a:rPr lang="en-US" sz="1500" b="1" dirty="0">
                <a:solidFill>
                  <a:srgbClr val="111B2D"/>
                </a:solidFill>
                <a:latin typeface="Georgia" pitchFamily="34" charset="0"/>
                <a:ea typeface="Georgia" pitchFamily="34" charset="-122"/>
                <a:cs typeface="Georgia" pitchFamily="34" charset="-120"/>
              </a:rPr>
              <a:t>Cloud Computing</a:t>
            </a:r>
            <a:endParaRPr lang="en-US" sz="1500" dirty="0"/>
          </a:p>
        </p:txBody>
      </p:sp>
      <p:sp>
        <p:nvSpPr>
          <p:cNvPr id="8" name="Text 6"/>
          <p:cNvSpPr/>
          <p:nvPr/>
        </p:nvSpPr>
        <p:spPr>
          <a:xfrm>
            <a:off x="914400" y="3977640"/>
            <a:ext cx="1965960" cy="685800"/>
          </a:xfrm>
          <a:prstGeom prst="rect">
            <a:avLst/>
          </a:prstGeom>
          <a:noFill/>
          <a:ln/>
        </p:spPr>
        <p:txBody>
          <a:bodyPr wrap="square" lIns="0" tIns="0" rIns="0" bIns="0" rtlCol="0" anchor="ctr">
            <a:normAutofit/>
          </a:bodyPr>
          <a:lstStyle/>
          <a:p>
            <a:pPr marL="0" indent="0" algn="ctr">
              <a:buNone/>
            </a:pPr>
            <a:r>
              <a:rPr lang="en-US" sz="1050" dirty="0">
                <a:solidFill>
                  <a:srgbClr val="5A6B7C"/>
                </a:solidFill>
                <a:latin typeface="Aptos" pitchFamily="34" charset="0"/>
                <a:ea typeface="Aptos" pitchFamily="34" charset="-122"/>
                <a:cs typeface="Aptos" pitchFamily="34" charset="-120"/>
              </a:rPr>
              <a:t>Enterprise virtual machines and VDCs through the Cloud679 dashboard</a:t>
            </a:r>
            <a:endParaRPr lang="en-US" sz="1050" dirty="0"/>
          </a:p>
        </p:txBody>
      </p:sp>
      <p:sp>
        <p:nvSpPr>
          <p:cNvPr id="9" name="Shape 7"/>
          <p:cNvSpPr/>
          <p:nvPr/>
        </p:nvSpPr>
        <p:spPr>
          <a:xfrm>
            <a:off x="3502152" y="2057400"/>
            <a:ext cx="2606040" cy="3017520"/>
          </a:xfrm>
          <a:prstGeom prst="roundRect">
            <a:avLst>
              <a:gd name="adj" fmla="val 2807"/>
            </a:avLst>
          </a:prstGeom>
          <a:solidFill>
            <a:srgbClr val="0A1B33"/>
          </a:solidFill>
          <a:ln w="12700">
            <a:solidFill>
              <a:srgbClr val="0A1B33"/>
            </a:solidFill>
            <a:prstDash val="solid"/>
          </a:ln>
          <a:effectLst>
            <a:outerShdw blurRad="12700" dist="7620" dir="2700000" algn="bl" rotWithShape="0">
              <a:srgbClr val="000000">
                <a:alpha val="7000"/>
              </a:srgbClr>
            </a:outerShdw>
          </a:effectLst>
        </p:spPr>
        <p:txBody>
          <a:bodyPr/>
          <a:lstStyle/>
          <a:p>
            <a:endParaRPr lang="en-US"/>
          </a:p>
        </p:txBody>
      </p:sp>
      <p:sp>
        <p:nvSpPr>
          <p:cNvPr id="10" name="Shape 8"/>
          <p:cNvSpPr/>
          <p:nvPr/>
        </p:nvSpPr>
        <p:spPr>
          <a:xfrm>
            <a:off x="4462272" y="2487168"/>
            <a:ext cx="685800" cy="685800"/>
          </a:xfrm>
          <a:prstGeom prst="ellipse">
            <a:avLst/>
          </a:prstGeom>
          <a:solidFill>
            <a:srgbClr val="05BFE0"/>
          </a:solidFill>
          <a:ln w="12700">
            <a:solidFill>
              <a:srgbClr val="05BFE0"/>
            </a:solidFill>
            <a:prstDash val="solid"/>
          </a:ln>
        </p:spPr>
        <p:txBody>
          <a:bodyPr/>
          <a:lstStyle/>
          <a:p>
            <a:endParaRPr lang="en-US"/>
          </a:p>
        </p:txBody>
      </p:sp>
      <p:sp>
        <p:nvSpPr>
          <p:cNvPr id="11" name="Text 9"/>
          <p:cNvSpPr/>
          <p:nvPr/>
        </p:nvSpPr>
        <p:spPr>
          <a:xfrm>
            <a:off x="3730752" y="3429000"/>
            <a:ext cx="2148840" cy="274320"/>
          </a:xfrm>
          <a:prstGeom prst="rect">
            <a:avLst/>
          </a:prstGeom>
          <a:noFill/>
          <a:ln/>
        </p:spPr>
        <p:txBody>
          <a:bodyPr wrap="square" lIns="0" tIns="0" rIns="0" bIns="0" rtlCol="0" anchor="ctr">
            <a:normAutofit/>
          </a:bodyPr>
          <a:lstStyle/>
          <a:p>
            <a:pPr marL="0" indent="0" algn="ctr">
              <a:buNone/>
            </a:pPr>
            <a:r>
              <a:rPr lang="en-US" sz="1500" b="1" dirty="0">
                <a:solidFill>
                  <a:srgbClr val="FFFFFF"/>
                </a:solidFill>
                <a:latin typeface="Georgia" pitchFamily="34" charset="0"/>
                <a:ea typeface="Georgia" pitchFamily="34" charset="-122"/>
                <a:cs typeface="Georgia" pitchFamily="34" charset="-120"/>
              </a:rPr>
              <a:t>Web Hosting</a:t>
            </a:r>
            <a:endParaRPr lang="en-US" sz="1500" dirty="0"/>
          </a:p>
        </p:txBody>
      </p:sp>
      <p:sp>
        <p:nvSpPr>
          <p:cNvPr id="12" name="Text 10"/>
          <p:cNvSpPr/>
          <p:nvPr/>
        </p:nvSpPr>
        <p:spPr>
          <a:xfrm>
            <a:off x="3822192" y="3977640"/>
            <a:ext cx="1965960" cy="685800"/>
          </a:xfrm>
          <a:prstGeom prst="rect">
            <a:avLst/>
          </a:prstGeom>
          <a:noFill/>
          <a:ln/>
        </p:spPr>
        <p:txBody>
          <a:bodyPr wrap="square" lIns="0" tIns="0" rIns="0" bIns="0" rtlCol="0" anchor="ctr">
            <a:normAutofit/>
          </a:bodyPr>
          <a:lstStyle/>
          <a:p>
            <a:pPr marL="0" indent="0" algn="ctr">
              <a:buNone/>
            </a:pPr>
            <a:r>
              <a:rPr lang="en-US" sz="1050" dirty="0">
                <a:solidFill>
                  <a:srgbClr val="BFD0DE"/>
                </a:solidFill>
                <a:latin typeface="Aptos" pitchFamily="34" charset="0"/>
                <a:ea typeface="Aptos" pitchFamily="34" charset="-122"/>
                <a:cs typeface="Aptos" pitchFamily="34" charset="-120"/>
              </a:rPr>
              <a:t>cPanel/WHM with Softaculous one-click WordPress installs</a:t>
            </a:r>
            <a:endParaRPr lang="en-US" sz="1050" dirty="0"/>
          </a:p>
        </p:txBody>
      </p:sp>
      <p:sp>
        <p:nvSpPr>
          <p:cNvPr id="13" name="Shape 11"/>
          <p:cNvSpPr/>
          <p:nvPr/>
        </p:nvSpPr>
        <p:spPr>
          <a:xfrm>
            <a:off x="6409944" y="2057400"/>
            <a:ext cx="2606040" cy="3017520"/>
          </a:xfrm>
          <a:prstGeom prst="roundRect">
            <a:avLst>
              <a:gd name="adj" fmla="val 2807"/>
            </a:avLst>
          </a:prstGeom>
          <a:solidFill>
            <a:srgbClr val="EAF7FB"/>
          </a:solidFill>
          <a:ln w="12700">
            <a:solidFill>
              <a:srgbClr val="EAF7FB"/>
            </a:solidFill>
            <a:prstDash val="solid"/>
          </a:ln>
          <a:effectLst>
            <a:outerShdw blurRad="12700" dist="7620" dir="2700000" algn="bl" rotWithShape="0">
              <a:srgbClr val="000000">
                <a:alpha val="7000"/>
              </a:srgbClr>
            </a:outerShdw>
          </a:effectLst>
        </p:spPr>
        <p:txBody>
          <a:bodyPr/>
          <a:lstStyle/>
          <a:p>
            <a:endParaRPr lang="en-US"/>
          </a:p>
        </p:txBody>
      </p:sp>
      <p:sp>
        <p:nvSpPr>
          <p:cNvPr id="14" name="Shape 12"/>
          <p:cNvSpPr/>
          <p:nvPr/>
        </p:nvSpPr>
        <p:spPr>
          <a:xfrm>
            <a:off x="7370064" y="2487168"/>
            <a:ext cx="685800" cy="685800"/>
          </a:xfrm>
          <a:prstGeom prst="ellipse">
            <a:avLst/>
          </a:prstGeom>
          <a:solidFill>
            <a:srgbClr val="0A1B33"/>
          </a:solidFill>
          <a:ln w="12700">
            <a:solidFill>
              <a:srgbClr val="0A1B33"/>
            </a:solidFill>
            <a:prstDash val="solid"/>
          </a:ln>
        </p:spPr>
        <p:txBody>
          <a:bodyPr/>
          <a:lstStyle/>
          <a:p>
            <a:endParaRPr lang="en-US"/>
          </a:p>
        </p:txBody>
      </p:sp>
      <p:sp>
        <p:nvSpPr>
          <p:cNvPr id="15" name="Text 13"/>
          <p:cNvSpPr/>
          <p:nvPr/>
        </p:nvSpPr>
        <p:spPr>
          <a:xfrm>
            <a:off x="6638544" y="3429000"/>
            <a:ext cx="2148840" cy="274320"/>
          </a:xfrm>
          <a:prstGeom prst="rect">
            <a:avLst/>
          </a:prstGeom>
          <a:noFill/>
          <a:ln/>
        </p:spPr>
        <p:txBody>
          <a:bodyPr wrap="square" lIns="0" tIns="0" rIns="0" bIns="0" rtlCol="0" anchor="ctr">
            <a:normAutofit/>
          </a:bodyPr>
          <a:lstStyle/>
          <a:p>
            <a:pPr marL="0" indent="0" algn="ctr">
              <a:buNone/>
            </a:pPr>
            <a:r>
              <a:rPr lang="en-US" sz="1500" b="1" dirty="0">
                <a:solidFill>
                  <a:srgbClr val="111B2D"/>
                </a:solidFill>
                <a:latin typeface="Georgia" pitchFamily="34" charset="0"/>
                <a:ea typeface="Georgia" pitchFamily="34" charset="-122"/>
                <a:cs typeface="Georgia" pitchFamily="34" charset="-120"/>
              </a:rPr>
              <a:t>Domain Registration</a:t>
            </a:r>
            <a:endParaRPr lang="en-US" sz="1500" dirty="0"/>
          </a:p>
        </p:txBody>
      </p:sp>
      <p:sp>
        <p:nvSpPr>
          <p:cNvPr id="16" name="Text 14"/>
          <p:cNvSpPr/>
          <p:nvPr/>
        </p:nvSpPr>
        <p:spPr>
          <a:xfrm>
            <a:off x="6729984" y="3977640"/>
            <a:ext cx="1965960" cy="685800"/>
          </a:xfrm>
          <a:prstGeom prst="rect">
            <a:avLst/>
          </a:prstGeom>
          <a:noFill/>
          <a:ln/>
        </p:spPr>
        <p:txBody>
          <a:bodyPr wrap="square" lIns="0" tIns="0" rIns="0" bIns="0" rtlCol="0" anchor="ctr">
            <a:normAutofit/>
          </a:bodyPr>
          <a:lstStyle/>
          <a:p>
            <a:pPr marL="0" indent="0" algn="ctr">
              <a:buNone/>
            </a:pPr>
            <a:r>
              <a:rPr lang="en-US" sz="1050" dirty="0">
                <a:solidFill>
                  <a:srgbClr val="5A6B7C"/>
                </a:solidFill>
                <a:latin typeface="Aptos" pitchFamily="34" charset="0"/>
                <a:ea typeface="Aptos" pitchFamily="34" charset="-122"/>
                <a:cs typeface="Aptos" pitchFamily="34" charset="-120"/>
              </a:rPr>
              <a:t>.com.fj and global TLDs via Synergy Wholesale</a:t>
            </a:r>
            <a:endParaRPr lang="en-US" sz="1050" dirty="0"/>
          </a:p>
        </p:txBody>
      </p:sp>
      <p:sp>
        <p:nvSpPr>
          <p:cNvPr id="17" name="Shape 15"/>
          <p:cNvSpPr/>
          <p:nvPr/>
        </p:nvSpPr>
        <p:spPr>
          <a:xfrm>
            <a:off x="9317736" y="2057400"/>
            <a:ext cx="2606040" cy="3017520"/>
          </a:xfrm>
          <a:prstGeom prst="roundRect">
            <a:avLst>
              <a:gd name="adj" fmla="val 2807"/>
            </a:avLst>
          </a:prstGeom>
          <a:solidFill>
            <a:srgbClr val="0A1B33"/>
          </a:solidFill>
          <a:ln w="12700">
            <a:solidFill>
              <a:srgbClr val="0A1B33"/>
            </a:solidFill>
            <a:prstDash val="solid"/>
          </a:ln>
          <a:effectLst>
            <a:outerShdw blurRad="12700" dist="7620" dir="2700000" algn="bl" rotWithShape="0">
              <a:srgbClr val="000000">
                <a:alpha val="7000"/>
              </a:srgbClr>
            </a:outerShdw>
          </a:effectLst>
        </p:spPr>
        <p:txBody>
          <a:bodyPr/>
          <a:lstStyle/>
          <a:p>
            <a:endParaRPr lang="en-US"/>
          </a:p>
        </p:txBody>
      </p:sp>
      <p:sp>
        <p:nvSpPr>
          <p:cNvPr id="18" name="Shape 16"/>
          <p:cNvSpPr/>
          <p:nvPr/>
        </p:nvSpPr>
        <p:spPr>
          <a:xfrm>
            <a:off x="10277856" y="2487168"/>
            <a:ext cx="685800" cy="685800"/>
          </a:xfrm>
          <a:prstGeom prst="ellipse">
            <a:avLst/>
          </a:prstGeom>
          <a:solidFill>
            <a:srgbClr val="05BFE0"/>
          </a:solidFill>
          <a:ln w="12700">
            <a:solidFill>
              <a:srgbClr val="05BFE0"/>
            </a:solidFill>
            <a:prstDash val="solid"/>
          </a:ln>
        </p:spPr>
        <p:txBody>
          <a:bodyPr/>
          <a:lstStyle/>
          <a:p>
            <a:endParaRPr lang="en-US"/>
          </a:p>
        </p:txBody>
      </p:sp>
      <p:sp>
        <p:nvSpPr>
          <p:cNvPr id="19" name="Text 17"/>
          <p:cNvSpPr/>
          <p:nvPr/>
        </p:nvSpPr>
        <p:spPr>
          <a:xfrm>
            <a:off x="9546336" y="3429000"/>
            <a:ext cx="2148840" cy="274320"/>
          </a:xfrm>
          <a:prstGeom prst="rect">
            <a:avLst/>
          </a:prstGeom>
          <a:noFill/>
          <a:ln/>
        </p:spPr>
        <p:txBody>
          <a:bodyPr wrap="square" lIns="0" tIns="0" rIns="0" bIns="0" rtlCol="0" anchor="ctr">
            <a:normAutofit/>
          </a:bodyPr>
          <a:lstStyle/>
          <a:p>
            <a:pPr marL="0" indent="0" algn="ctr">
              <a:buNone/>
            </a:pPr>
            <a:r>
              <a:rPr lang="en-US" sz="1500" b="1" dirty="0">
                <a:solidFill>
                  <a:srgbClr val="FFFFFF"/>
                </a:solidFill>
                <a:latin typeface="Georgia" pitchFamily="34" charset="0"/>
                <a:ea typeface="Georgia" pitchFamily="34" charset="-122"/>
                <a:cs typeface="Georgia" pitchFamily="34" charset="-120"/>
              </a:rPr>
              <a:t>Email Hosting</a:t>
            </a:r>
            <a:endParaRPr lang="en-US" sz="1500" dirty="0"/>
          </a:p>
        </p:txBody>
      </p:sp>
      <p:sp>
        <p:nvSpPr>
          <p:cNvPr id="20" name="Text 18"/>
          <p:cNvSpPr/>
          <p:nvPr/>
        </p:nvSpPr>
        <p:spPr>
          <a:xfrm>
            <a:off x="9637776" y="3977640"/>
            <a:ext cx="1965960" cy="685800"/>
          </a:xfrm>
          <a:prstGeom prst="rect">
            <a:avLst/>
          </a:prstGeom>
          <a:noFill/>
          <a:ln/>
        </p:spPr>
        <p:txBody>
          <a:bodyPr wrap="square" lIns="0" tIns="0" rIns="0" bIns="0" rtlCol="0" anchor="ctr">
            <a:normAutofit/>
          </a:bodyPr>
          <a:lstStyle/>
          <a:p>
            <a:pPr marL="0" indent="0" algn="ctr">
              <a:buNone/>
            </a:pPr>
            <a:r>
              <a:rPr lang="en-US" sz="1050" dirty="0">
                <a:solidFill>
                  <a:srgbClr val="BFD0DE"/>
                </a:solidFill>
                <a:latin typeface="Aptos" pitchFamily="34" charset="0"/>
                <a:ea typeface="Aptos" pitchFamily="34" charset="-122"/>
                <a:cs typeface="Aptos" pitchFamily="34" charset="-120"/>
              </a:rPr>
              <a:t>Reliable, locally billed business email for Fijian teams</a:t>
            </a:r>
            <a:endParaRPr lang="en-US" sz="1050" dirty="0"/>
          </a:p>
        </p:txBody>
      </p:sp>
      <p:sp>
        <p:nvSpPr>
          <p:cNvPr id="21" name="Text 19"/>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7B8C9B"/>
                </a:solidFill>
                <a:latin typeface="Aptos" pitchFamily="34" charset="0"/>
                <a:ea typeface="Aptos" pitchFamily="34" charset="-122"/>
                <a:cs typeface="Aptos" pitchFamily="34" charset="-120"/>
              </a:rPr>
              <a:t>CLOUD679 · KASTEL</a:t>
            </a:r>
            <a:endParaRPr lang="en-US" sz="600" dirty="0"/>
          </a:p>
        </p:txBody>
      </p:sp>
      <p:sp>
        <p:nvSpPr>
          <p:cNvPr id="22" name="Text 20"/>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7B8C9B"/>
                </a:solidFill>
                <a:latin typeface="Aptos" pitchFamily="34" charset="0"/>
                <a:ea typeface="Aptos" pitchFamily="34" charset="-122"/>
                <a:cs typeface="Aptos" pitchFamily="34" charset="-120"/>
              </a:rPr>
              <a:t>8</a:t>
            </a:r>
            <a:endParaRPr lang="en-US" sz="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LOCALISATION</a:t>
            </a:r>
            <a:endParaRPr lang="en-US" sz="800" dirty="0"/>
          </a:p>
        </p:txBody>
      </p:sp>
      <p:sp>
        <p:nvSpPr>
          <p:cNvPr id="3" name="Text 1"/>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111B2D"/>
                </a:solidFill>
                <a:latin typeface="Georgia" pitchFamily="34" charset="0"/>
                <a:ea typeface="Georgia" pitchFamily="34" charset="-122"/>
                <a:cs typeface="Georgia" pitchFamily="34" charset="-120"/>
              </a:rPr>
              <a:t>Built for Fiji, not bolted on</a:t>
            </a:r>
            <a:endParaRPr lang="en-US" sz="2600" dirty="0"/>
          </a:p>
        </p:txBody>
      </p:sp>
      <p:sp>
        <p:nvSpPr>
          <p:cNvPr id="4" name="Text 2"/>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5A6B7C"/>
                </a:solidFill>
                <a:latin typeface="Aptos" pitchFamily="34" charset="0"/>
                <a:ea typeface="Aptos" pitchFamily="34" charset="-122"/>
                <a:cs typeface="Aptos" pitchFamily="34" charset="-120"/>
              </a:rPr>
              <a:t>The difference is designed into billing, payments, support and data location.</a:t>
            </a:r>
            <a:endParaRPr lang="en-US" sz="1300" dirty="0"/>
          </a:p>
        </p:txBody>
      </p:sp>
      <p:sp>
        <p:nvSpPr>
          <p:cNvPr id="5" name="Shape 3"/>
          <p:cNvSpPr/>
          <p:nvPr/>
        </p:nvSpPr>
        <p:spPr>
          <a:xfrm>
            <a:off x="914400" y="2130552"/>
            <a:ext cx="164592" cy="164592"/>
          </a:xfrm>
          <a:prstGeom prst="ellipse">
            <a:avLst/>
          </a:prstGeom>
          <a:solidFill>
            <a:srgbClr val="05BFE0"/>
          </a:solidFill>
          <a:ln w="12700">
            <a:solidFill>
              <a:srgbClr val="05BFE0"/>
            </a:solidFill>
            <a:prstDash val="solid"/>
          </a:ln>
        </p:spPr>
        <p:txBody>
          <a:bodyPr/>
          <a:lstStyle/>
          <a:p>
            <a:endParaRPr lang="en-US"/>
          </a:p>
        </p:txBody>
      </p:sp>
      <p:sp>
        <p:nvSpPr>
          <p:cNvPr id="6" name="Text 4"/>
          <p:cNvSpPr/>
          <p:nvPr/>
        </p:nvSpPr>
        <p:spPr>
          <a:xfrm>
            <a:off x="1188720" y="2103120"/>
            <a:ext cx="6400800" cy="274320"/>
          </a:xfrm>
          <a:prstGeom prst="rect">
            <a:avLst/>
          </a:prstGeom>
          <a:noFill/>
          <a:ln/>
        </p:spPr>
        <p:txBody>
          <a:bodyPr wrap="square" lIns="0" tIns="0" rIns="0" bIns="0" rtlCol="0" anchor="ctr">
            <a:normAutofit/>
          </a:bodyPr>
          <a:lstStyle/>
          <a:p>
            <a:pPr marL="0" indent="0">
              <a:buNone/>
            </a:pPr>
            <a:r>
              <a:rPr lang="en-US" sz="1300" dirty="0">
                <a:solidFill>
                  <a:srgbClr val="111B2D"/>
                </a:solidFill>
                <a:latin typeface="Aptos" pitchFamily="34" charset="0"/>
                <a:ea typeface="Aptos" pitchFamily="34" charset="-122"/>
                <a:cs typeface="Aptos" pitchFamily="34" charset="-120"/>
              </a:rPr>
              <a:t>FJD billing throughout — no foreign-currency invoices</a:t>
            </a:r>
            <a:endParaRPr lang="en-US" sz="1300" dirty="0"/>
          </a:p>
        </p:txBody>
      </p:sp>
      <p:sp>
        <p:nvSpPr>
          <p:cNvPr id="7" name="Shape 5"/>
          <p:cNvSpPr/>
          <p:nvPr/>
        </p:nvSpPr>
        <p:spPr>
          <a:xfrm>
            <a:off x="914400" y="2788920"/>
            <a:ext cx="164592" cy="164592"/>
          </a:xfrm>
          <a:prstGeom prst="ellipse">
            <a:avLst/>
          </a:prstGeom>
          <a:solidFill>
            <a:srgbClr val="05BFE0"/>
          </a:solidFill>
          <a:ln w="12700">
            <a:solidFill>
              <a:srgbClr val="05BFE0"/>
            </a:solidFill>
            <a:prstDash val="solid"/>
          </a:ln>
        </p:spPr>
        <p:txBody>
          <a:bodyPr/>
          <a:lstStyle/>
          <a:p>
            <a:endParaRPr lang="en-US"/>
          </a:p>
        </p:txBody>
      </p:sp>
      <p:sp>
        <p:nvSpPr>
          <p:cNvPr id="8" name="Text 6"/>
          <p:cNvSpPr/>
          <p:nvPr/>
        </p:nvSpPr>
        <p:spPr>
          <a:xfrm>
            <a:off x="1188720" y="2761488"/>
            <a:ext cx="6400800" cy="274320"/>
          </a:xfrm>
          <a:prstGeom prst="rect">
            <a:avLst/>
          </a:prstGeom>
          <a:noFill/>
          <a:ln/>
        </p:spPr>
        <p:txBody>
          <a:bodyPr wrap="square" lIns="0" tIns="0" rIns="0" bIns="0" rtlCol="0" anchor="ctr">
            <a:normAutofit/>
          </a:bodyPr>
          <a:lstStyle/>
          <a:p>
            <a:pPr marL="0" indent="0">
              <a:buNone/>
            </a:pPr>
            <a:r>
              <a:rPr lang="en-US" sz="1300" dirty="0">
                <a:solidFill>
                  <a:srgbClr val="111B2D"/>
                </a:solidFill>
                <a:latin typeface="Aptos" pitchFamily="34" charset="0"/>
                <a:ea typeface="Aptos" pitchFamily="34" charset="-122"/>
                <a:cs typeface="Aptos" pitchFamily="34" charset="-120"/>
              </a:rPr>
              <a:t>MPaisa and MyCash payment options at checkout – in progress</a:t>
            </a:r>
            <a:endParaRPr lang="en-US" sz="1300" dirty="0"/>
          </a:p>
        </p:txBody>
      </p:sp>
      <p:sp>
        <p:nvSpPr>
          <p:cNvPr id="9" name="Shape 7"/>
          <p:cNvSpPr/>
          <p:nvPr/>
        </p:nvSpPr>
        <p:spPr>
          <a:xfrm>
            <a:off x="914400" y="3447288"/>
            <a:ext cx="164592" cy="164592"/>
          </a:xfrm>
          <a:prstGeom prst="ellipse">
            <a:avLst/>
          </a:prstGeom>
          <a:solidFill>
            <a:srgbClr val="05BFE0"/>
          </a:solidFill>
          <a:ln w="12700">
            <a:solidFill>
              <a:srgbClr val="05BFE0"/>
            </a:solidFill>
            <a:prstDash val="solid"/>
          </a:ln>
        </p:spPr>
        <p:txBody>
          <a:bodyPr/>
          <a:lstStyle/>
          <a:p>
            <a:endParaRPr lang="en-US"/>
          </a:p>
        </p:txBody>
      </p:sp>
      <p:sp>
        <p:nvSpPr>
          <p:cNvPr id="10" name="Text 8"/>
          <p:cNvSpPr/>
          <p:nvPr/>
        </p:nvSpPr>
        <p:spPr>
          <a:xfrm>
            <a:off x="1188720" y="3419856"/>
            <a:ext cx="6400800" cy="274320"/>
          </a:xfrm>
          <a:prstGeom prst="rect">
            <a:avLst/>
          </a:prstGeom>
          <a:noFill/>
          <a:ln/>
        </p:spPr>
        <p:txBody>
          <a:bodyPr wrap="square" lIns="0" tIns="0" rIns="0" bIns="0" rtlCol="0" anchor="ctr">
            <a:normAutofit/>
          </a:bodyPr>
          <a:lstStyle/>
          <a:p>
            <a:pPr marL="0" indent="0">
              <a:buNone/>
            </a:pPr>
            <a:r>
              <a:rPr lang="en-US" sz="1300" dirty="0">
                <a:solidFill>
                  <a:srgbClr val="111B2D"/>
                </a:solidFill>
                <a:latin typeface="Aptos" pitchFamily="34" charset="0"/>
                <a:ea typeface="Aptos" pitchFamily="34" charset="-122"/>
                <a:cs typeface="Aptos" pitchFamily="34" charset="-120"/>
              </a:rPr>
              <a:t>VAT-registered Fiji entity — no ABN required</a:t>
            </a:r>
            <a:endParaRPr lang="en-US" sz="1300" dirty="0"/>
          </a:p>
        </p:txBody>
      </p:sp>
      <p:sp>
        <p:nvSpPr>
          <p:cNvPr id="11" name="Shape 9"/>
          <p:cNvSpPr/>
          <p:nvPr/>
        </p:nvSpPr>
        <p:spPr>
          <a:xfrm>
            <a:off x="914400" y="4105656"/>
            <a:ext cx="164592" cy="164592"/>
          </a:xfrm>
          <a:prstGeom prst="ellipse">
            <a:avLst/>
          </a:prstGeom>
          <a:solidFill>
            <a:srgbClr val="05BFE0"/>
          </a:solidFill>
          <a:ln w="12700">
            <a:solidFill>
              <a:srgbClr val="05BFE0"/>
            </a:solidFill>
            <a:prstDash val="solid"/>
          </a:ln>
        </p:spPr>
        <p:txBody>
          <a:bodyPr/>
          <a:lstStyle/>
          <a:p>
            <a:endParaRPr lang="en-US"/>
          </a:p>
        </p:txBody>
      </p:sp>
      <p:sp>
        <p:nvSpPr>
          <p:cNvPr id="12" name="Text 10"/>
          <p:cNvSpPr/>
          <p:nvPr/>
        </p:nvSpPr>
        <p:spPr>
          <a:xfrm>
            <a:off x="1188720" y="4078224"/>
            <a:ext cx="6400800" cy="274320"/>
          </a:xfrm>
          <a:prstGeom prst="rect">
            <a:avLst/>
          </a:prstGeom>
          <a:noFill/>
          <a:ln/>
        </p:spPr>
        <p:txBody>
          <a:bodyPr wrap="square" lIns="0" tIns="0" rIns="0" bIns="0" rtlCol="0" anchor="ctr">
            <a:normAutofit/>
          </a:bodyPr>
          <a:lstStyle/>
          <a:p>
            <a:pPr marL="0" indent="0">
              <a:buNone/>
            </a:pPr>
            <a:r>
              <a:rPr lang="en-US" sz="1300" dirty="0">
                <a:solidFill>
                  <a:srgbClr val="111B2D"/>
                </a:solidFill>
                <a:latin typeface="Aptos" pitchFamily="34" charset="0"/>
                <a:ea typeface="Aptos" pitchFamily="34" charset="-122"/>
                <a:cs typeface="Aptos" pitchFamily="34" charset="-120"/>
              </a:rPr>
              <a:t>.com.fj domain support alongside global TLDs</a:t>
            </a:r>
            <a:endParaRPr lang="en-US" sz="1300" dirty="0"/>
          </a:p>
        </p:txBody>
      </p:sp>
      <p:sp>
        <p:nvSpPr>
          <p:cNvPr id="13" name="Shape 11"/>
          <p:cNvSpPr/>
          <p:nvPr/>
        </p:nvSpPr>
        <p:spPr>
          <a:xfrm>
            <a:off x="914400" y="4764024"/>
            <a:ext cx="164592" cy="164592"/>
          </a:xfrm>
          <a:prstGeom prst="ellipse">
            <a:avLst/>
          </a:prstGeom>
          <a:solidFill>
            <a:srgbClr val="05BFE0"/>
          </a:solidFill>
          <a:ln w="12700">
            <a:solidFill>
              <a:srgbClr val="05BFE0"/>
            </a:solidFill>
            <a:prstDash val="solid"/>
          </a:ln>
        </p:spPr>
        <p:txBody>
          <a:bodyPr/>
          <a:lstStyle/>
          <a:p>
            <a:endParaRPr lang="en-US"/>
          </a:p>
        </p:txBody>
      </p:sp>
      <p:sp>
        <p:nvSpPr>
          <p:cNvPr id="14" name="Text 12"/>
          <p:cNvSpPr/>
          <p:nvPr/>
        </p:nvSpPr>
        <p:spPr>
          <a:xfrm>
            <a:off x="1188720" y="4736592"/>
            <a:ext cx="6400800" cy="274320"/>
          </a:xfrm>
          <a:prstGeom prst="rect">
            <a:avLst/>
          </a:prstGeom>
          <a:noFill/>
          <a:ln/>
        </p:spPr>
        <p:txBody>
          <a:bodyPr wrap="square" lIns="0" tIns="0" rIns="0" bIns="0" rtlCol="0" anchor="ctr">
            <a:normAutofit/>
          </a:bodyPr>
          <a:lstStyle/>
          <a:p>
            <a:pPr marL="0" indent="0">
              <a:buNone/>
            </a:pPr>
            <a:r>
              <a:rPr lang="en-US" sz="1300" dirty="0">
                <a:solidFill>
                  <a:srgbClr val="111B2D"/>
                </a:solidFill>
                <a:latin typeface="Aptos" pitchFamily="34" charset="0"/>
                <a:ea typeface="Aptos" pitchFamily="34" charset="-122"/>
                <a:cs typeface="Aptos" pitchFamily="34" charset="-120"/>
              </a:rPr>
              <a:t>Data physically hosted in Suva — not resold offshore capacity</a:t>
            </a:r>
            <a:endParaRPr lang="en-US" sz="1300" dirty="0"/>
          </a:p>
        </p:txBody>
      </p:sp>
      <p:pic>
        <p:nvPicPr>
          <p:cNvPr id="15" name="Image 0" descr="/mnt/data/wide_atmospheric_aerial_cinematic_landscape_scene_batch_1.png"/>
          <p:cNvPicPr>
            <a:picLocks noChangeAspect="1"/>
          </p:cNvPicPr>
          <p:nvPr/>
        </p:nvPicPr>
        <p:blipFill>
          <a:blip r:embed="rId3"/>
          <a:srcRect l="24902" r="24902"/>
          <a:stretch/>
        </p:blipFill>
        <p:spPr>
          <a:xfrm>
            <a:off x="7863840" y="1874520"/>
            <a:ext cx="3017520" cy="3383280"/>
          </a:xfrm>
          <a:prstGeom prst="rect">
            <a:avLst/>
          </a:prstGeom>
        </p:spPr>
      </p:pic>
      <p:sp>
        <p:nvSpPr>
          <p:cNvPr id="16" name="Shape 13"/>
          <p:cNvSpPr/>
          <p:nvPr/>
        </p:nvSpPr>
        <p:spPr>
          <a:xfrm>
            <a:off x="7863840" y="1874520"/>
            <a:ext cx="3017520" cy="3383280"/>
          </a:xfrm>
          <a:prstGeom prst="roundRect">
            <a:avLst>
              <a:gd name="adj" fmla="val 2424"/>
            </a:avLst>
          </a:prstGeom>
          <a:solidFill>
            <a:srgbClr val="071426">
              <a:alpha val="65000"/>
            </a:srgbClr>
          </a:solidFill>
          <a:ln w="12700">
            <a:solidFill>
              <a:srgbClr val="071426">
                <a:alpha val="0"/>
              </a:srgbClr>
            </a:solidFill>
            <a:prstDash val="solid"/>
          </a:ln>
        </p:spPr>
        <p:txBody>
          <a:bodyPr/>
          <a:lstStyle/>
          <a:p>
            <a:endParaRPr lang="en-US"/>
          </a:p>
        </p:txBody>
      </p:sp>
      <p:sp>
        <p:nvSpPr>
          <p:cNvPr id="17" name="Text 14"/>
          <p:cNvSpPr/>
          <p:nvPr/>
        </p:nvSpPr>
        <p:spPr>
          <a:xfrm>
            <a:off x="8138160" y="3429000"/>
            <a:ext cx="2468880" cy="365760"/>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SUVA</a:t>
            </a:r>
            <a:endParaRPr lang="en-US" sz="2200" dirty="0"/>
          </a:p>
        </p:txBody>
      </p:sp>
      <p:sp>
        <p:nvSpPr>
          <p:cNvPr id="18" name="Text 15"/>
          <p:cNvSpPr/>
          <p:nvPr/>
        </p:nvSpPr>
        <p:spPr>
          <a:xfrm>
            <a:off x="8339328" y="3886200"/>
            <a:ext cx="2057400" cy="228600"/>
          </a:xfrm>
          <a:prstGeom prst="rect">
            <a:avLst/>
          </a:prstGeom>
          <a:noFill/>
          <a:ln/>
        </p:spPr>
        <p:txBody>
          <a:bodyPr wrap="square" lIns="0" tIns="0" rIns="0" bIns="0" rtlCol="0" anchor="ctr"/>
          <a:lstStyle/>
          <a:p>
            <a:pPr marL="0" indent="0" algn="ctr">
              <a:buNone/>
            </a:pPr>
            <a:r>
              <a:rPr lang="en-US" sz="1100" dirty="0">
                <a:solidFill>
                  <a:srgbClr val="D1DEE9"/>
                </a:solidFill>
                <a:latin typeface="Aptos" pitchFamily="34" charset="0"/>
                <a:ea typeface="Aptos" pitchFamily="34" charset="-122"/>
                <a:cs typeface="Aptos" pitchFamily="34" charset="-120"/>
              </a:rPr>
              <a:t>FJ1 Data Centre</a:t>
            </a:r>
            <a:endParaRPr lang="en-US" sz="1100" dirty="0"/>
          </a:p>
        </p:txBody>
      </p:sp>
      <p:sp>
        <p:nvSpPr>
          <p:cNvPr id="19" name="Text 16"/>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7B8C9B"/>
                </a:solidFill>
                <a:latin typeface="Aptos" pitchFamily="34" charset="0"/>
                <a:ea typeface="Aptos" pitchFamily="34" charset="-122"/>
                <a:cs typeface="Aptos" pitchFamily="34" charset="-120"/>
              </a:rPr>
              <a:t>CLOUD679 · KASTEL</a:t>
            </a:r>
            <a:endParaRPr lang="en-US" sz="600" dirty="0"/>
          </a:p>
        </p:txBody>
      </p:sp>
      <p:sp>
        <p:nvSpPr>
          <p:cNvPr id="20" name="Text 17"/>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7B8C9B"/>
                </a:solidFill>
                <a:latin typeface="Aptos" pitchFamily="34" charset="0"/>
                <a:ea typeface="Aptos" pitchFamily="34" charset="-122"/>
                <a:cs typeface="Aptos" pitchFamily="34" charset="-120"/>
              </a:rPr>
              <a:t>9</a:t>
            </a:r>
            <a:endParaRPr lang="en-US" sz="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FOR THE ENGINEERS</a:t>
            </a:r>
            <a:endParaRPr lang="en-US" sz="800" dirty="0"/>
          </a:p>
        </p:txBody>
      </p:sp>
      <p:sp>
        <p:nvSpPr>
          <p:cNvPr id="3" name="Text 1"/>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111B2D"/>
                </a:solidFill>
                <a:latin typeface="Georgia" pitchFamily="34" charset="0"/>
                <a:ea typeface="Georgia" pitchFamily="34" charset="-122"/>
                <a:cs typeface="Georgia" pitchFamily="34" charset="-120"/>
              </a:rPr>
              <a:t>Under the hood</a:t>
            </a:r>
            <a:endParaRPr lang="en-US" sz="2600" dirty="0"/>
          </a:p>
        </p:txBody>
      </p:sp>
      <p:sp>
        <p:nvSpPr>
          <p:cNvPr id="4" name="Text 2"/>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5A6B7C"/>
                </a:solidFill>
                <a:latin typeface="Aptos" pitchFamily="34" charset="0"/>
                <a:ea typeface="Aptos" pitchFamily="34" charset="-122"/>
                <a:cs typeface="Aptos" pitchFamily="34" charset="-120"/>
              </a:rPr>
              <a:t>A practical architecture view for the technical audience.</a:t>
            </a:r>
            <a:endParaRPr lang="en-US" sz="1300" dirty="0"/>
          </a:p>
        </p:txBody>
      </p:sp>
      <p:sp>
        <p:nvSpPr>
          <p:cNvPr id="5" name="Shape 3"/>
          <p:cNvSpPr/>
          <p:nvPr/>
        </p:nvSpPr>
        <p:spPr>
          <a:xfrm>
            <a:off x="868680" y="1874520"/>
            <a:ext cx="10424160" cy="548640"/>
          </a:xfrm>
          <a:prstGeom prst="roundRect">
            <a:avLst>
              <a:gd name="adj" fmla="val 8333"/>
            </a:avLst>
          </a:prstGeom>
          <a:solidFill>
            <a:srgbClr val="F6FBFD"/>
          </a:solidFill>
          <a:ln w="12700">
            <a:solidFill>
              <a:srgbClr val="F6FBFD"/>
            </a:solidFill>
            <a:prstDash val="solid"/>
          </a:ln>
        </p:spPr>
        <p:txBody>
          <a:bodyPr/>
          <a:lstStyle/>
          <a:p>
            <a:endParaRPr lang="en-US"/>
          </a:p>
        </p:txBody>
      </p:sp>
      <p:sp>
        <p:nvSpPr>
          <p:cNvPr id="6" name="Shape 4"/>
          <p:cNvSpPr/>
          <p:nvPr/>
        </p:nvSpPr>
        <p:spPr>
          <a:xfrm>
            <a:off x="1005840" y="1965960"/>
            <a:ext cx="347472" cy="347472"/>
          </a:xfrm>
          <a:prstGeom prst="ellipse">
            <a:avLst/>
          </a:prstGeom>
          <a:solidFill>
            <a:srgbClr val="0A1B33"/>
          </a:solidFill>
          <a:ln w="12700">
            <a:solidFill>
              <a:srgbClr val="0A1B33"/>
            </a:solidFill>
            <a:prstDash val="solid"/>
          </a:ln>
        </p:spPr>
        <p:txBody>
          <a:bodyPr/>
          <a:lstStyle/>
          <a:p>
            <a:endParaRPr lang="en-US"/>
          </a:p>
        </p:txBody>
      </p:sp>
      <p:sp>
        <p:nvSpPr>
          <p:cNvPr id="7" name="Text 5"/>
          <p:cNvSpPr/>
          <p:nvPr/>
        </p:nvSpPr>
        <p:spPr>
          <a:xfrm>
            <a:off x="1554480" y="1993392"/>
            <a:ext cx="3383280" cy="219456"/>
          </a:xfrm>
          <a:prstGeom prst="rect">
            <a:avLst/>
          </a:prstGeom>
          <a:noFill/>
          <a:ln/>
        </p:spPr>
        <p:txBody>
          <a:bodyPr wrap="square" lIns="0" tIns="0" rIns="0" bIns="0" rtlCol="0" anchor="ctr">
            <a:normAutofit/>
          </a:bodyPr>
          <a:lstStyle/>
          <a:p>
            <a:pPr marL="0" indent="0">
              <a:buNone/>
            </a:pPr>
            <a:r>
              <a:rPr lang="en-US" sz="1200" b="1" dirty="0">
                <a:solidFill>
                  <a:srgbClr val="111B2D"/>
                </a:solidFill>
                <a:latin typeface="Aptos" pitchFamily="34" charset="0"/>
                <a:ea typeface="Aptos" pitchFamily="34" charset="-122"/>
                <a:cs typeface="Aptos" pitchFamily="34" charset="-120"/>
              </a:rPr>
              <a:t>Multi-Node Cisco cluster, RF3</a:t>
            </a:r>
            <a:endParaRPr lang="en-US" sz="1200" dirty="0"/>
          </a:p>
        </p:txBody>
      </p:sp>
      <p:sp>
        <p:nvSpPr>
          <p:cNvPr id="8" name="Text 6"/>
          <p:cNvSpPr/>
          <p:nvPr/>
        </p:nvSpPr>
        <p:spPr>
          <a:xfrm>
            <a:off x="5669280" y="1993392"/>
            <a:ext cx="4754880" cy="219456"/>
          </a:xfrm>
          <a:prstGeom prst="rect">
            <a:avLst/>
          </a:prstGeom>
          <a:noFill/>
          <a:ln/>
        </p:spPr>
        <p:txBody>
          <a:bodyPr wrap="square" lIns="0" tIns="0" rIns="0" bIns="0" rtlCol="0" anchor="ctr">
            <a:normAutofit/>
          </a:bodyPr>
          <a:lstStyle/>
          <a:p>
            <a:pPr marL="0" indent="0">
              <a:buNone/>
            </a:pPr>
            <a:r>
              <a:rPr lang="en-US" sz="1050" dirty="0">
                <a:solidFill>
                  <a:srgbClr val="5A6B7C"/>
                </a:solidFill>
                <a:latin typeface="Aptos" pitchFamily="34" charset="0"/>
                <a:ea typeface="Aptos" pitchFamily="34" charset="-122"/>
                <a:cs typeface="Aptos" pitchFamily="34" charset="-120"/>
              </a:rPr>
              <a:t>triple-replicated storage across multiple nodes, colocated in Suva</a:t>
            </a:r>
            <a:endParaRPr lang="en-US" sz="1050" dirty="0"/>
          </a:p>
        </p:txBody>
      </p:sp>
      <p:sp>
        <p:nvSpPr>
          <p:cNvPr id="9" name="Shape 7"/>
          <p:cNvSpPr/>
          <p:nvPr/>
        </p:nvSpPr>
        <p:spPr>
          <a:xfrm>
            <a:off x="868680" y="2624328"/>
            <a:ext cx="10424160" cy="548640"/>
          </a:xfrm>
          <a:prstGeom prst="roundRect">
            <a:avLst>
              <a:gd name="adj" fmla="val 8333"/>
            </a:avLst>
          </a:prstGeom>
          <a:solidFill>
            <a:srgbClr val="FFFFFF"/>
          </a:solidFill>
          <a:ln w="12700">
            <a:solidFill>
              <a:srgbClr val="FFFFFF"/>
            </a:solidFill>
            <a:prstDash val="solid"/>
          </a:ln>
        </p:spPr>
        <p:txBody>
          <a:bodyPr/>
          <a:lstStyle/>
          <a:p>
            <a:endParaRPr lang="en-US"/>
          </a:p>
        </p:txBody>
      </p:sp>
      <p:sp>
        <p:nvSpPr>
          <p:cNvPr id="10" name="Shape 8"/>
          <p:cNvSpPr/>
          <p:nvPr/>
        </p:nvSpPr>
        <p:spPr>
          <a:xfrm>
            <a:off x="1005840" y="2715768"/>
            <a:ext cx="347472" cy="347472"/>
          </a:xfrm>
          <a:prstGeom prst="ellipse">
            <a:avLst/>
          </a:prstGeom>
          <a:solidFill>
            <a:srgbClr val="0A1B33"/>
          </a:solidFill>
          <a:ln w="12700">
            <a:solidFill>
              <a:srgbClr val="0A1B33"/>
            </a:solidFill>
            <a:prstDash val="solid"/>
          </a:ln>
        </p:spPr>
        <p:txBody>
          <a:bodyPr/>
          <a:lstStyle/>
          <a:p>
            <a:endParaRPr lang="en-US"/>
          </a:p>
        </p:txBody>
      </p:sp>
      <p:sp>
        <p:nvSpPr>
          <p:cNvPr id="11" name="Text 9"/>
          <p:cNvSpPr/>
          <p:nvPr/>
        </p:nvSpPr>
        <p:spPr>
          <a:xfrm>
            <a:off x="1554480" y="2743200"/>
            <a:ext cx="3383280" cy="219456"/>
          </a:xfrm>
          <a:prstGeom prst="rect">
            <a:avLst/>
          </a:prstGeom>
          <a:noFill/>
          <a:ln/>
        </p:spPr>
        <p:txBody>
          <a:bodyPr wrap="square" lIns="0" tIns="0" rIns="0" bIns="0" rtlCol="0" anchor="ctr">
            <a:normAutofit/>
          </a:bodyPr>
          <a:lstStyle/>
          <a:p>
            <a:pPr marL="0" indent="0">
              <a:buNone/>
            </a:pPr>
            <a:r>
              <a:rPr lang="en-US" sz="1200" b="1" dirty="0">
                <a:solidFill>
                  <a:srgbClr val="111B2D"/>
                </a:solidFill>
                <a:latin typeface="Aptos" pitchFamily="34" charset="0"/>
                <a:ea typeface="Aptos" pitchFamily="34" charset="-122"/>
                <a:cs typeface="Aptos" pitchFamily="34" charset="-120"/>
              </a:rPr>
              <a:t>Dedicated backup servers</a:t>
            </a:r>
            <a:endParaRPr lang="en-US" sz="1200" dirty="0"/>
          </a:p>
        </p:txBody>
      </p:sp>
      <p:sp>
        <p:nvSpPr>
          <p:cNvPr id="12" name="Text 10"/>
          <p:cNvSpPr/>
          <p:nvPr/>
        </p:nvSpPr>
        <p:spPr>
          <a:xfrm>
            <a:off x="5669280" y="2743200"/>
            <a:ext cx="4754880" cy="219456"/>
          </a:xfrm>
          <a:prstGeom prst="rect">
            <a:avLst/>
          </a:prstGeom>
          <a:noFill/>
          <a:ln/>
        </p:spPr>
        <p:txBody>
          <a:bodyPr wrap="square" lIns="0" tIns="0" rIns="0" bIns="0" rtlCol="0" anchor="ctr">
            <a:normAutofit/>
          </a:bodyPr>
          <a:lstStyle/>
          <a:p>
            <a:pPr marL="0" indent="0">
              <a:buNone/>
            </a:pPr>
            <a:r>
              <a:rPr lang="en-US" sz="1050" dirty="0">
                <a:solidFill>
                  <a:srgbClr val="5A6B7C"/>
                </a:solidFill>
                <a:latin typeface="Aptos" pitchFamily="34" charset="0"/>
                <a:ea typeface="Aptos" pitchFamily="34" charset="-122"/>
                <a:cs typeface="Aptos" pitchFamily="34" charset="-120"/>
              </a:rPr>
              <a:t>independent backup infrastructure, encrypted at rest (AES-256-GCM)</a:t>
            </a:r>
            <a:endParaRPr lang="en-US" sz="1050" dirty="0"/>
          </a:p>
        </p:txBody>
      </p:sp>
      <p:sp>
        <p:nvSpPr>
          <p:cNvPr id="13" name="Shape 11"/>
          <p:cNvSpPr/>
          <p:nvPr/>
        </p:nvSpPr>
        <p:spPr>
          <a:xfrm>
            <a:off x="868680" y="3374136"/>
            <a:ext cx="10424160" cy="548640"/>
          </a:xfrm>
          <a:prstGeom prst="roundRect">
            <a:avLst>
              <a:gd name="adj" fmla="val 8333"/>
            </a:avLst>
          </a:prstGeom>
          <a:solidFill>
            <a:srgbClr val="F6FBFD"/>
          </a:solidFill>
          <a:ln w="12700">
            <a:solidFill>
              <a:srgbClr val="F6FBFD"/>
            </a:solidFill>
            <a:prstDash val="solid"/>
          </a:ln>
        </p:spPr>
        <p:txBody>
          <a:bodyPr/>
          <a:lstStyle/>
          <a:p>
            <a:endParaRPr lang="en-US"/>
          </a:p>
        </p:txBody>
      </p:sp>
      <p:sp>
        <p:nvSpPr>
          <p:cNvPr id="14" name="Shape 12"/>
          <p:cNvSpPr/>
          <p:nvPr/>
        </p:nvSpPr>
        <p:spPr>
          <a:xfrm>
            <a:off x="1005840" y="3465576"/>
            <a:ext cx="347472" cy="347472"/>
          </a:xfrm>
          <a:prstGeom prst="ellipse">
            <a:avLst/>
          </a:prstGeom>
          <a:solidFill>
            <a:srgbClr val="0A1B33"/>
          </a:solidFill>
          <a:ln w="12700">
            <a:solidFill>
              <a:srgbClr val="0A1B33"/>
            </a:solidFill>
            <a:prstDash val="solid"/>
          </a:ln>
        </p:spPr>
        <p:txBody>
          <a:bodyPr/>
          <a:lstStyle/>
          <a:p>
            <a:endParaRPr lang="en-US"/>
          </a:p>
        </p:txBody>
      </p:sp>
      <p:sp>
        <p:nvSpPr>
          <p:cNvPr id="15" name="Text 13"/>
          <p:cNvSpPr/>
          <p:nvPr/>
        </p:nvSpPr>
        <p:spPr>
          <a:xfrm>
            <a:off x="1554480" y="3493008"/>
            <a:ext cx="3383280" cy="219456"/>
          </a:xfrm>
          <a:prstGeom prst="rect">
            <a:avLst/>
          </a:prstGeom>
          <a:noFill/>
          <a:ln/>
        </p:spPr>
        <p:txBody>
          <a:bodyPr wrap="square" lIns="0" tIns="0" rIns="0" bIns="0" rtlCol="0" anchor="ctr">
            <a:normAutofit/>
          </a:bodyPr>
          <a:lstStyle/>
          <a:p>
            <a:pPr marL="0" indent="0">
              <a:buNone/>
            </a:pPr>
            <a:r>
              <a:rPr lang="en-US" sz="1200" b="1" dirty="0">
                <a:solidFill>
                  <a:srgbClr val="111B2D"/>
                </a:solidFill>
                <a:latin typeface="Aptos" pitchFamily="34" charset="0"/>
                <a:ea typeface="Aptos" pitchFamily="34" charset="-122"/>
                <a:cs typeface="Aptos" pitchFamily="34" charset="-120"/>
              </a:rPr>
              <a:t>cPanel/WHM + WHMCS</a:t>
            </a:r>
            <a:endParaRPr lang="en-US" sz="1200" dirty="0"/>
          </a:p>
        </p:txBody>
      </p:sp>
      <p:sp>
        <p:nvSpPr>
          <p:cNvPr id="16" name="Text 14"/>
          <p:cNvSpPr/>
          <p:nvPr/>
        </p:nvSpPr>
        <p:spPr>
          <a:xfrm>
            <a:off x="5669280" y="3493008"/>
            <a:ext cx="4754880" cy="219456"/>
          </a:xfrm>
          <a:prstGeom prst="rect">
            <a:avLst/>
          </a:prstGeom>
          <a:noFill/>
          <a:ln/>
        </p:spPr>
        <p:txBody>
          <a:bodyPr wrap="square" lIns="0" tIns="0" rIns="0" bIns="0" rtlCol="0" anchor="ctr">
            <a:normAutofit/>
          </a:bodyPr>
          <a:lstStyle/>
          <a:p>
            <a:pPr marL="0" indent="0">
              <a:buNone/>
            </a:pPr>
            <a:r>
              <a:rPr lang="en-US" sz="1050" dirty="0">
                <a:solidFill>
                  <a:srgbClr val="5A6B7C"/>
                </a:solidFill>
                <a:latin typeface="Aptos" pitchFamily="34" charset="0"/>
                <a:ea typeface="Aptos" pitchFamily="34" charset="-122"/>
                <a:cs typeface="Aptos" pitchFamily="34" charset="-120"/>
              </a:rPr>
              <a:t>hosting management and billing, fully integrated</a:t>
            </a:r>
            <a:endParaRPr lang="en-US" sz="1050" dirty="0"/>
          </a:p>
        </p:txBody>
      </p:sp>
      <p:sp>
        <p:nvSpPr>
          <p:cNvPr id="17" name="Shape 15"/>
          <p:cNvSpPr/>
          <p:nvPr/>
        </p:nvSpPr>
        <p:spPr>
          <a:xfrm>
            <a:off x="868680" y="4123944"/>
            <a:ext cx="10424160" cy="548640"/>
          </a:xfrm>
          <a:prstGeom prst="roundRect">
            <a:avLst>
              <a:gd name="adj" fmla="val 8333"/>
            </a:avLst>
          </a:prstGeom>
          <a:solidFill>
            <a:srgbClr val="FFFFFF"/>
          </a:solidFill>
          <a:ln w="12700">
            <a:solidFill>
              <a:srgbClr val="FFFFFF"/>
            </a:solidFill>
            <a:prstDash val="solid"/>
          </a:ln>
        </p:spPr>
        <p:txBody>
          <a:bodyPr/>
          <a:lstStyle/>
          <a:p>
            <a:endParaRPr lang="en-US"/>
          </a:p>
        </p:txBody>
      </p:sp>
      <p:sp>
        <p:nvSpPr>
          <p:cNvPr id="18" name="Shape 16"/>
          <p:cNvSpPr/>
          <p:nvPr/>
        </p:nvSpPr>
        <p:spPr>
          <a:xfrm>
            <a:off x="1005840" y="4215384"/>
            <a:ext cx="347472" cy="347472"/>
          </a:xfrm>
          <a:prstGeom prst="ellipse">
            <a:avLst/>
          </a:prstGeom>
          <a:solidFill>
            <a:srgbClr val="0A1B33"/>
          </a:solidFill>
          <a:ln w="12700">
            <a:solidFill>
              <a:srgbClr val="0A1B33"/>
            </a:solidFill>
            <a:prstDash val="solid"/>
          </a:ln>
        </p:spPr>
        <p:txBody>
          <a:bodyPr/>
          <a:lstStyle/>
          <a:p>
            <a:endParaRPr lang="en-US"/>
          </a:p>
        </p:txBody>
      </p:sp>
      <p:sp>
        <p:nvSpPr>
          <p:cNvPr id="19" name="Text 17"/>
          <p:cNvSpPr/>
          <p:nvPr/>
        </p:nvSpPr>
        <p:spPr>
          <a:xfrm>
            <a:off x="1554480" y="4242816"/>
            <a:ext cx="3383280" cy="219456"/>
          </a:xfrm>
          <a:prstGeom prst="rect">
            <a:avLst/>
          </a:prstGeom>
          <a:noFill/>
          <a:ln/>
        </p:spPr>
        <p:txBody>
          <a:bodyPr wrap="square" lIns="0" tIns="0" rIns="0" bIns="0" rtlCol="0" anchor="ctr">
            <a:normAutofit/>
          </a:bodyPr>
          <a:lstStyle/>
          <a:p>
            <a:pPr marL="0" indent="0">
              <a:buNone/>
            </a:pPr>
            <a:r>
              <a:rPr lang="en-US" sz="1200" b="1" dirty="0">
                <a:solidFill>
                  <a:srgbClr val="111B2D"/>
                </a:solidFill>
                <a:latin typeface="Aptos" pitchFamily="34" charset="0"/>
                <a:ea typeface="Aptos" pitchFamily="34" charset="-122"/>
                <a:cs typeface="Aptos" pitchFamily="34" charset="-120"/>
              </a:rPr>
              <a:t>PowerDNS + APNIC reverse DNS</a:t>
            </a:r>
            <a:endParaRPr lang="en-US" sz="1200" dirty="0"/>
          </a:p>
        </p:txBody>
      </p:sp>
      <p:sp>
        <p:nvSpPr>
          <p:cNvPr id="20" name="Text 18"/>
          <p:cNvSpPr/>
          <p:nvPr/>
        </p:nvSpPr>
        <p:spPr>
          <a:xfrm>
            <a:off x="5669280" y="4242816"/>
            <a:ext cx="4754880" cy="219456"/>
          </a:xfrm>
          <a:prstGeom prst="rect">
            <a:avLst/>
          </a:prstGeom>
          <a:noFill/>
          <a:ln/>
        </p:spPr>
        <p:txBody>
          <a:bodyPr wrap="square" lIns="0" tIns="0" rIns="0" bIns="0" rtlCol="0" anchor="ctr">
            <a:normAutofit/>
          </a:bodyPr>
          <a:lstStyle/>
          <a:p>
            <a:pPr marL="0" indent="0">
              <a:buNone/>
            </a:pPr>
            <a:r>
              <a:rPr lang="en-US" sz="1050" dirty="0">
                <a:solidFill>
                  <a:srgbClr val="5A6B7C"/>
                </a:solidFill>
                <a:latin typeface="Aptos" pitchFamily="34" charset="0"/>
                <a:ea typeface="Aptos" pitchFamily="34" charset="-122"/>
                <a:cs typeface="Aptos" pitchFamily="34" charset="-120"/>
              </a:rPr>
              <a:t>authoritative DNS with rDNS delegation for 198.15.17.0/24</a:t>
            </a:r>
            <a:endParaRPr lang="en-US" sz="1050" dirty="0"/>
          </a:p>
        </p:txBody>
      </p:sp>
      <p:sp>
        <p:nvSpPr>
          <p:cNvPr id="21" name="Shape 19"/>
          <p:cNvSpPr/>
          <p:nvPr/>
        </p:nvSpPr>
        <p:spPr>
          <a:xfrm>
            <a:off x="868680" y="4873752"/>
            <a:ext cx="10424160" cy="548640"/>
          </a:xfrm>
          <a:prstGeom prst="roundRect">
            <a:avLst>
              <a:gd name="adj" fmla="val 8333"/>
            </a:avLst>
          </a:prstGeom>
          <a:solidFill>
            <a:srgbClr val="F6FBFD"/>
          </a:solidFill>
          <a:ln w="12700">
            <a:solidFill>
              <a:srgbClr val="F6FBFD"/>
            </a:solidFill>
            <a:prstDash val="solid"/>
          </a:ln>
        </p:spPr>
        <p:txBody>
          <a:bodyPr/>
          <a:lstStyle/>
          <a:p>
            <a:endParaRPr lang="en-US"/>
          </a:p>
        </p:txBody>
      </p:sp>
      <p:sp>
        <p:nvSpPr>
          <p:cNvPr id="22" name="Shape 20"/>
          <p:cNvSpPr/>
          <p:nvPr/>
        </p:nvSpPr>
        <p:spPr>
          <a:xfrm>
            <a:off x="1005840" y="4965192"/>
            <a:ext cx="347472" cy="347472"/>
          </a:xfrm>
          <a:prstGeom prst="ellipse">
            <a:avLst/>
          </a:prstGeom>
          <a:solidFill>
            <a:srgbClr val="0A1B33"/>
          </a:solidFill>
          <a:ln w="12700">
            <a:solidFill>
              <a:srgbClr val="0A1B33"/>
            </a:solidFill>
            <a:prstDash val="solid"/>
          </a:ln>
        </p:spPr>
        <p:txBody>
          <a:bodyPr/>
          <a:lstStyle/>
          <a:p>
            <a:endParaRPr lang="en-US"/>
          </a:p>
        </p:txBody>
      </p:sp>
      <p:sp>
        <p:nvSpPr>
          <p:cNvPr id="23" name="Text 21"/>
          <p:cNvSpPr/>
          <p:nvPr/>
        </p:nvSpPr>
        <p:spPr>
          <a:xfrm>
            <a:off x="1554480" y="4992624"/>
            <a:ext cx="3383280" cy="219456"/>
          </a:xfrm>
          <a:prstGeom prst="rect">
            <a:avLst/>
          </a:prstGeom>
          <a:noFill/>
          <a:ln/>
        </p:spPr>
        <p:txBody>
          <a:bodyPr wrap="square" lIns="0" tIns="0" rIns="0" bIns="0" rtlCol="0" anchor="ctr">
            <a:normAutofit/>
          </a:bodyPr>
          <a:lstStyle/>
          <a:p>
            <a:pPr marL="0" indent="0">
              <a:buNone/>
            </a:pPr>
            <a:r>
              <a:rPr lang="en-US" sz="1200" b="1" dirty="0">
                <a:solidFill>
                  <a:srgbClr val="111B2D"/>
                </a:solidFill>
                <a:latin typeface="Aptos" pitchFamily="34" charset="0"/>
                <a:ea typeface="Aptos" pitchFamily="34" charset="-122"/>
                <a:cs typeface="Aptos" pitchFamily="34" charset="-120"/>
              </a:rPr>
              <a:t>Let’s Encrypt automation</a:t>
            </a:r>
            <a:endParaRPr lang="en-US" sz="1200" dirty="0"/>
          </a:p>
        </p:txBody>
      </p:sp>
      <p:sp>
        <p:nvSpPr>
          <p:cNvPr id="24" name="Text 22"/>
          <p:cNvSpPr/>
          <p:nvPr/>
        </p:nvSpPr>
        <p:spPr>
          <a:xfrm>
            <a:off x="5669280" y="4992624"/>
            <a:ext cx="4754880" cy="219456"/>
          </a:xfrm>
          <a:prstGeom prst="rect">
            <a:avLst/>
          </a:prstGeom>
          <a:noFill/>
          <a:ln/>
        </p:spPr>
        <p:txBody>
          <a:bodyPr wrap="square" lIns="0" tIns="0" rIns="0" bIns="0" rtlCol="0" anchor="ctr">
            <a:normAutofit/>
          </a:bodyPr>
          <a:lstStyle/>
          <a:p>
            <a:pPr marL="0" indent="0">
              <a:buNone/>
            </a:pPr>
            <a:r>
              <a:rPr lang="en-US" sz="1050" dirty="0">
                <a:solidFill>
                  <a:srgbClr val="5A6B7C"/>
                </a:solidFill>
                <a:latin typeface="Aptos" pitchFamily="34" charset="0"/>
                <a:ea typeface="Aptos" pitchFamily="34" charset="-122"/>
                <a:cs typeface="Aptos" pitchFamily="34" charset="-120"/>
              </a:rPr>
              <a:t>certbot + AutoSSL, auto-renewing across the platform</a:t>
            </a:r>
            <a:endParaRPr lang="en-US" sz="1050" dirty="0"/>
          </a:p>
        </p:txBody>
      </p:sp>
      <p:sp>
        <p:nvSpPr>
          <p:cNvPr id="25" name="Text 23"/>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7B8C9B"/>
                </a:solidFill>
                <a:latin typeface="Aptos" pitchFamily="34" charset="0"/>
                <a:ea typeface="Aptos" pitchFamily="34" charset="-122"/>
                <a:cs typeface="Aptos" pitchFamily="34" charset="-120"/>
              </a:rPr>
              <a:t>CLOUD679 · KASTEL</a:t>
            </a:r>
            <a:endParaRPr lang="en-US" sz="600" dirty="0"/>
          </a:p>
        </p:txBody>
      </p:sp>
      <p:sp>
        <p:nvSpPr>
          <p:cNvPr id="26" name="Text 24"/>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7B8C9B"/>
                </a:solidFill>
                <a:latin typeface="Aptos" pitchFamily="34" charset="0"/>
                <a:ea typeface="Aptos" pitchFamily="34" charset="-122"/>
                <a:cs typeface="Aptos" pitchFamily="34" charset="-120"/>
              </a:rPr>
              <a:t>10</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THE DIFFERENCE</a:t>
            </a:r>
            <a:endParaRPr lang="en-US" sz="800" dirty="0"/>
          </a:p>
        </p:txBody>
      </p:sp>
      <p:sp>
        <p:nvSpPr>
          <p:cNvPr id="3" name="Text 1"/>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111B2D"/>
                </a:solidFill>
                <a:latin typeface="Georgia" pitchFamily="34" charset="0"/>
                <a:ea typeface="Georgia" pitchFamily="34" charset="-122"/>
                <a:cs typeface="Georgia" pitchFamily="34" charset="-120"/>
              </a:rPr>
              <a:t>Support that knows Fiji</a:t>
            </a:r>
            <a:endParaRPr lang="en-US" sz="2600" dirty="0"/>
          </a:p>
        </p:txBody>
      </p:sp>
      <p:sp>
        <p:nvSpPr>
          <p:cNvPr id="4" name="Text 2"/>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5A6B7C"/>
                </a:solidFill>
                <a:latin typeface="Aptos" pitchFamily="34" charset="0"/>
                <a:ea typeface="Aptos" pitchFamily="34" charset="-122"/>
                <a:cs typeface="Aptos" pitchFamily="34" charset="-120"/>
              </a:rPr>
              <a:t>Capability matters — but context is what gets people online.</a:t>
            </a:r>
            <a:endParaRPr lang="en-US" sz="1300" dirty="0"/>
          </a:p>
        </p:txBody>
      </p:sp>
      <p:sp>
        <p:nvSpPr>
          <p:cNvPr id="5" name="Shape 3"/>
          <p:cNvSpPr/>
          <p:nvPr/>
        </p:nvSpPr>
        <p:spPr>
          <a:xfrm>
            <a:off x="685800" y="1965960"/>
            <a:ext cx="4892040" cy="2103120"/>
          </a:xfrm>
          <a:prstGeom prst="roundRect">
            <a:avLst>
              <a:gd name="adj" fmla="val 3478"/>
            </a:avLst>
          </a:prstGeom>
          <a:solidFill>
            <a:srgbClr val="EAF7FB"/>
          </a:solidFill>
          <a:ln w="12700">
            <a:solidFill>
              <a:srgbClr val="EAF7FB"/>
            </a:solidFill>
            <a:prstDash val="solid"/>
          </a:ln>
          <a:effectLst>
            <a:outerShdw blurRad="16510" dist="8890" dir="2700000" algn="bl" rotWithShape="0">
              <a:srgbClr val="000000">
                <a:alpha val="9000"/>
              </a:srgbClr>
            </a:outerShdw>
          </a:effectLst>
        </p:spPr>
        <p:txBody>
          <a:bodyPr/>
          <a:lstStyle/>
          <a:p>
            <a:endParaRPr lang="en-US"/>
          </a:p>
        </p:txBody>
      </p:sp>
      <p:sp>
        <p:nvSpPr>
          <p:cNvPr id="6" name="Text 4"/>
          <p:cNvSpPr/>
          <p:nvPr/>
        </p:nvSpPr>
        <p:spPr>
          <a:xfrm>
            <a:off x="1005840" y="2267712"/>
            <a:ext cx="4251960" cy="256032"/>
          </a:xfrm>
          <a:prstGeom prst="rect">
            <a:avLst/>
          </a:prstGeom>
          <a:noFill/>
          <a:ln/>
        </p:spPr>
        <p:txBody>
          <a:bodyPr wrap="square" lIns="0" tIns="0" rIns="0" bIns="0" rtlCol="0" anchor="ctr"/>
          <a:lstStyle/>
          <a:p>
            <a:pPr marL="0" indent="0">
              <a:buNone/>
            </a:pPr>
            <a:r>
              <a:rPr lang="en-US" sz="1800" b="1" dirty="0">
                <a:solidFill>
                  <a:srgbClr val="111B2D"/>
                </a:solidFill>
                <a:latin typeface="Georgia" pitchFamily="34" charset="0"/>
                <a:ea typeface="Georgia" pitchFamily="34" charset="-122"/>
                <a:cs typeface="Georgia" pitchFamily="34" charset="-120"/>
              </a:rPr>
              <a:t>Global platforms</a:t>
            </a:r>
            <a:endParaRPr lang="en-US" sz="1800" dirty="0"/>
          </a:p>
        </p:txBody>
      </p:sp>
      <p:sp>
        <p:nvSpPr>
          <p:cNvPr id="7" name="Text 5"/>
          <p:cNvSpPr/>
          <p:nvPr/>
        </p:nvSpPr>
        <p:spPr>
          <a:xfrm>
            <a:off x="1005840" y="2807208"/>
            <a:ext cx="4251960" cy="1097280"/>
          </a:xfrm>
          <a:prstGeom prst="rect">
            <a:avLst/>
          </a:prstGeom>
          <a:noFill/>
          <a:ln/>
        </p:spPr>
        <p:txBody>
          <a:bodyPr wrap="square" lIns="254" tIns="254" rIns="254" bIns="254" rtlCol="0" anchor="ctr">
            <a:normAutofit/>
          </a:bodyPr>
          <a:lstStyle/>
          <a:p>
            <a:pPr marL="0" indent="0">
              <a:buNone/>
            </a:pPr>
            <a:r>
              <a:rPr lang="en-US" sz="1400" dirty="0">
                <a:solidFill>
                  <a:srgbClr val="5A6B7C"/>
                </a:solidFill>
                <a:latin typeface="Aptos" pitchFamily="34" charset="0"/>
                <a:ea typeface="Aptos" pitchFamily="34" charset="-122"/>
                <a:cs typeface="Aptos" pitchFamily="34" charset="-120"/>
              </a:rPr>
              <a:t>Offshore ticket queues, no local context, and no understanding of MPaisa, FJD invoicing or Fiji business hours.</a:t>
            </a:r>
            <a:endParaRPr lang="en-US" sz="1400" dirty="0"/>
          </a:p>
        </p:txBody>
      </p:sp>
      <p:sp>
        <p:nvSpPr>
          <p:cNvPr id="8" name="Shape 6"/>
          <p:cNvSpPr/>
          <p:nvPr/>
        </p:nvSpPr>
        <p:spPr>
          <a:xfrm>
            <a:off x="6629400" y="1965960"/>
            <a:ext cx="4892040" cy="2103120"/>
          </a:xfrm>
          <a:prstGeom prst="roundRect">
            <a:avLst>
              <a:gd name="adj" fmla="val 3478"/>
            </a:avLst>
          </a:prstGeom>
          <a:solidFill>
            <a:srgbClr val="0A1B33"/>
          </a:solidFill>
          <a:ln w="12700">
            <a:solidFill>
              <a:srgbClr val="0A1B33"/>
            </a:solidFill>
            <a:prstDash val="solid"/>
          </a:ln>
          <a:effectLst>
            <a:outerShdw blurRad="16510" dist="8890" dir="2700000" algn="bl" rotWithShape="0">
              <a:srgbClr val="000000">
                <a:alpha val="9000"/>
              </a:srgbClr>
            </a:outerShdw>
          </a:effectLst>
        </p:spPr>
        <p:txBody>
          <a:bodyPr/>
          <a:lstStyle/>
          <a:p>
            <a:endParaRPr lang="en-US"/>
          </a:p>
        </p:txBody>
      </p:sp>
      <p:sp>
        <p:nvSpPr>
          <p:cNvPr id="9" name="Text 7"/>
          <p:cNvSpPr/>
          <p:nvPr/>
        </p:nvSpPr>
        <p:spPr>
          <a:xfrm>
            <a:off x="6949440" y="2267712"/>
            <a:ext cx="4251960" cy="256032"/>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Cloud679</a:t>
            </a:r>
            <a:endParaRPr lang="en-US" sz="1800" dirty="0"/>
          </a:p>
        </p:txBody>
      </p:sp>
      <p:sp>
        <p:nvSpPr>
          <p:cNvPr id="10" name="Text 8"/>
          <p:cNvSpPr/>
          <p:nvPr/>
        </p:nvSpPr>
        <p:spPr>
          <a:xfrm>
            <a:off x="6949440" y="2807208"/>
            <a:ext cx="4251960" cy="1097280"/>
          </a:xfrm>
          <a:prstGeom prst="rect">
            <a:avLst/>
          </a:prstGeom>
          <a:noFill/>
          <a:ln/>
        </p:spPr>
        <p:txBody>
          <a:bodyPr wrap="square" lIns="254" tIns="254" rIns="254" bIns="254" rtlCol="0" anchor="ctr">
            <a:normAutofit/>
          </a:bodyPr>
          <a:lstStyle/>
          <a:p>
            <a:pPr marL="0" indent="0">
              <a:buNone/>
            </a:pPr>
            <a:r>
              <a:rPr lang="en-US" sz="1400" dirty="0">
                <a:solidFill>
                  <a:srgbClr val="B7C4D1"/>
                </a:solidFill>
                <a:latin typeface="Aptos" pitchFamily="34" charset="0"/>
                <a:ea typeface="Aptos" pitchFamily="34" charset="-122"/>
                <a:cs typeface="Aptos" pitchFamily="34" charset="-120"/>
              </a:rPr>
              <a:t>A Fiji-based support team, in your time zone, who understand FJD billing and MPaisa — real people, not a chatbot in another hemisphere.</a:t>
            </a:r>
            <a:endParaRPr lang="en-US" sz="1400" dirty="0"/>
          </a:p>
        </p:txBody>
      </p:sp>
      <p:pic>
        <p:nvPicPr>
          <p:cNvPr id="11" name="Image 0" descr="/mnt/data/a_vibrant_outdoor_market_scene_with_a_warm_tropic_batch_3.png"/>
          <p:cNvPicPr>
            <a:picLocks noChangeAspect="1"/>
          </p:cNvPicPr>
          <p:nvPr/>
        </p:nvPicPr>
        <p:blipFill>
          <a:blip r:embed="rId3"/>
          <a:srcRect t="40629" b="40629"/>
          <a:stretch/>
        </p:blipFill>
        <p:spPr>
          <a:xfrm>
            <a:off x="685800" y="4572000"/>
            <a:ext cx="10835640" cy="1143000"/>
          </a:xfrm>
          <a:prstGeom prst="rect">
            <a:avLst/>
          </a:prstGeom>
        </p:spPr>
      </p:pic>
      <p:sp>
        <p:nvSpPr>
          <p:cNvPr id="12" name="Shape 9"/>
          <p:cNvSpPr/>
          <p:nvPr/>
        </p:nvSpPr>
        <p:spPr>
          <a:xfrm>
            <a:off x="685800" y="4572000"/>
            <a:ext cx="10835640" cy="1143000"/>
          </a:xfrm>
          <a:prstGeom prst="rect">
            <a:avLst/>
          </a:prstGeom>
          <a:solidFill>
            <a:srgbClr val="071426">
              <a:alpha val="68000"/>
            </a:srgbClr>
          </a:solidFill>
          <a:ln w="12700">
            <a:solidFill>
              <a:srgbClr val="071426">
                <a:alpha val="0"/>
              </a:srgbClr>
            </a:solidFill>
            <a:prstDash val="solid"/>
          </a:ln>
        </p:spPr>
        <p:txBody>
          <a:bodyPr/>
          <a:lstStyle/>
          <a:p>
            <a:endParaRPr lang="en-US"/>
          </a:p>
        </p:txBody>
      </p:sp>
      <p:sp>
        <p:nvSpPr>
          <p:cNvPr id="13" name="Text 10"/>
          <p:cNvSpPr/>
          <p:nvPr/>
        </p:nvSpPr>
        <p:spPr>
          <a:xfrm>
            <a:off x="1097280" y="4983480"/>
            <a:ext cx="9921240" cy="256032"/>
          </a:xfrm>
          <a:prstGeom prst="rect">
            <a:avLst/>
          </a:prstGeom>
          <a:noFill/>
          <a:ln/>
        </p:spPr>
        <p:txBody>
          <a:bodyPr wrap="square" lIns="0" tIns="0" rIns="0" bIns="0" rtlCol="0" anchor="ctr">
            <a:normAutofit/>
          </a:bodyPr>
          <a:lstStyle/>
          <a:p>
            <a:pPr marL="0" indent="0" algn="ctr">
              <a:buNone/>
            </a:pPr>
            <a:r>
              <a:rPr lang="en-US" sz="1600" i="1" dirty="0">
                <a:solidFill>
                  <a:srgbClr val="FFFFFF"/>
                </a:solidFill>
                <a:latin typeface="Georgia" pitchFamily="34" charset="0"/>
                <a:ea typeface="Georgia" pitchFamily="34" charset="-122"/>
                <a:cs typeface="Georgia" pitchFamily="34" charset="-120"/>
              </a:rPr>
              <a:t>That is what gets a market vendor in Sigatoka online for the first time — not just a bigger data centre.</a:t>
            </a:r>
            <a:endParaRPr lang="en-US" sz="1600" dirty="0"/>
          </a:p>
        </p:txBody>
      </p:sp>
      <p:sp>
        <p:nvSpPr>
          <p:cNvPr id="14" name="Text 11"/>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7B8C9B"/>
                </a:solidFill>
                <a:latin typeface="Aptos" pitchFamily="34" charset="0"/>
                <a:ea typeface="Aptos" pitchFamily="34" charset="-122"/>
                <a:cs typeface="Aptos" pitchFamily="34" charset="-120"/>
              </a:rPr>
              <a:t>CLOUD679 · KASTEL</a:t>
            </a:r>
            <a:endParaRPr lang="en-US" sz="600" dirty="0"/>
          </a:p>
        </p:txBody>
      </p:sp>
      <p:sp>
        <p:nvSpPr>
          <p:cNvPr id="15" name="Text 12"/>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7B8C9B"/>
                </a:solidFill>
                <a:latin typeface="Aptos" pitchFamily="34" charset="0"/>
                <a:ea typeface="Aptos" pitchFamily="34" charset="-122"/>
                <a:cs typeface="Aptos" pitchFamily="34" charset="-120"/>
              </a:rPr>
              <a:t>11</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THE ECONOMICS</a:t>
            </a:r>
            <a:endParaRPr lang="en-US" sz="800" dirty="0"/>
          </a:p>
        </p:txBody>
      </p:sp>
      <p:sp>
        <p:nvSpPr>
          <p:cNvPr id="3" name="Text 1"/>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111B2D"/>
                </a:solidFill>
                <a:latin typeface="Georgia" pitchFamily="34" charset="0"/>
                <a:ea typeface="Georgia" pitchFamily="34" charset="-122"/>
                <a:cs typeface="Georgia" pitchFamily="34" charset="-120"/>
              </a:rPr>
              <a:t>Two paths for the same dollar</a:t>
            </a:r>
            <a:endParaRPr lang="en-US" sz="2600" dirty="0"/>
          </a:p>
        </p:txBody>
      </p:sp>
      <p:sp>
        <p:nvSpPr>
          <p:cNvPr id="4" name="Text 2"/>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5A6B7C"/>
                </a:solidFill>
                <a:latin typeface="Aptos" pitchFamily="34" charset="0"/>
                <a:ea typeface="Aptos" pitchFamily="34" charset="-122"/>
                <a:cs typeface="Aptos" pitchFamily="34" charset="-120"/>
              </a:rPr>
              <a:t>The choice is not only technical. It affects where value circulates.</a:t>
            </a:r>
            <a:endParaRPr lang="en-US" sz="1300" dirty="0"/>
          </a:p>
        </p:txBody>
      </p:sp>
      <p:sp>
        <p:nvSpPr>
          <p:cNvPr id="5" name="Text 3"/>
          <p:cNvSpPr/>
          <p:nvPr/>
        </p:nvSpPr>
        <p:spPr>
          <a:xfrm>
            <a:off x="3017520" y="2057400"/>
            <a:ext cx="6217920" cy="502920"/>
          </a:xfrm>
          <a:prstGeom prst="rect">
            <a:avLst/>
          </a:prstGeom>
          <a:noFill/>
          <a:ln/>
        </p:spPr>
        <p:txBody>
          <a:bodyPr wrap="square" lIns="0" tIns="0" rIns="0" bIns="0" rtlCol="0" anchor="ctr"/>
          <a:lstStyle/>
          <a:p>
            <a:pPr marL="0" indent="0" algn="ctr">
              <a:buNone/>
            </a:pPr>
            <a:r>
              <a:rPr lang="en-US" sz="2800" b="1" dirty="0">
                <a:solidFill>
                  <a:srgbClr val="111B2D"/>
                </a:solidFill>
                <a:latin typeface="Georgia" pitchFamily="34" charset="0"/>
                <a:ea typeface="Georgia" pitchFamily="34" charset="-122"/>
                <a:cs typeface="Georgia" pitchFamily="34" charset="-120"/>
              </a:rPr>
              <a:t>GDP = C + I + G + (X − M)</a:t>
            </a:r>
            <a:endParaRPr lang="en-US" sz="2800" dirty="0"/>
          </a:p>
        </p:txBody>
      </p:sp>
      <p:sp>
        <p:nvSpPr>
          <p:cNvPr id="6" name="Shape 4"/>
          <p:cNvSpPr/>
          <p:nvPr/>
        </p:nvSpPr>
        <p:spPr>
          <a:xfrm>
            <a:off x="6099048" y="2834640"/>
            <a:ext cx="0" cy="640080"/>
          </a:xfrm>
          <a:prstGeom prst="line">
            <a:avLst/>
          </a:prstGeom>
          <a:noFill/>
          <a:ln w="25400">
            <a:solidFill>
              <a:srgbClr val="05BFE0"/>
            </a:solidFill>
            <a:prstDash val="solid"/>
          </a:ln>
        </p:spPr>
        <p:txBody>
          <a:bodyPr/>
          <a:lstStyle/>
          <a:p>
            <a:endParaRPr lang="en-US"/>
          </a:p>
        </p:txBody>
      </p:sp>
      <p:sp>
        <p:nvSpPr>
          <p:cNvPr id="7" name="Shape 5"/>
          <p:cNvSpPr/>
          <p:nvPr/>
        </p:nvSpPr>
        <p:spPr>
          <a:xfrm>
            <a:off x="822960" y="3657600"/>
            <a:ext cx="5074920" cy="1783080"/>
          </a:xfrm>
          <a:prstGeom prst="roundRect">
            <a:avLst>
              <a:gd name="adj" fmla="val 4103"/>
            </a:avLst>
          </a:prstGeom>
          <a:solidFill>
            <a:srgbClr val="EAF7FB"/>
          </a:solidFill>
          <a:ln w="12700">
            <a:solidFill>
              <a:srgbClr val="EAF7FB"/>
            </a:solidFill>
            <a:prstDash val="solid"/>
          </a:ln>
          <a:effectLst>
            <a:outerShdw blurRad="16510" dist="8890" dir="2700000" algn="bl" rotWithShape="0">
              <a:srgbClr val="000000">
                <a:alpha val="9000"/>
              </a:srgbClr>
            </a:outerShdw>
          </a:effectLst>
        </p:spPr>
        <p:txBody>
          <a:bodyPr/>
          <a:lstStyle/>
          <a:p>
            <a:endParaRPr lang="en-US"/>
          </a:p>
        </p:txBody>
      </p:sp>
      <p:sp>
        <p:nvSpPr>
          <p:cNvPr id="8" name="Text 6"/>
          <p:cNvSpPr/>
          <p:nvPr/>
        </p:nvSpPr>
        <p:spPr>
          <a:xfrm>
            <a:off x="1143000" y="3959352"/>
            <a:ext cx="4434840" cy="256032"/>
          </a:xfrm>
          <a:prstGeom prst="rect">
            <a:avLst/>
          </a:prstGeom>
          <a:noFill/>
          <a:ln/>
        </p:spPr>
        <p:txBody>
          <a:bodyPr wrap="square" lIns="0" tIns="0" rIns="0" bIns="0" rtlCol="0" anchor="ctr"/>
          <a:lstStyle/>
          <a:p>
            <a:pPr marL="0" indent="0">
              <a:buNone/>
            </a:pPr>
            <a:r>
              <a:rPr lang="en-US" sz="1800" b="1" dirty="0">
                <a:solidFill>
                  <a:srgbClr val="111B2D"/>
                </a:solidFill>
                <a:latin typeface="Georgia" pitchFamily="34" charset="0"/>
                <a:ea typeface="Georgia" pitchFamily="34" charset="-122"/>
                <a:cs typeface="Georgia" pitchFamily="34" charset="-120"/>
              </a:rPr>
              <a:t>Paid overseas</a:t>
            </a:r>
            <a:endParaRPr lang="en-US" sz="1800" dirty="0"/>
          </a:p>
        </p:txBody>
      </p:sp>
      <p:sp>
        <p:nvSpPr>
          <p:cNvPr id="9" name="Text 7"/>
          <p:cNvSpPr/>
          <p:nvPr/>
        </p:nvSpPr>
        <p:spPr>
          <a:xfrm>
            <a:off x="1143000" y="4498848"/>
            <a:ext cx="4434840" cy="777240"/>
          </a:xfrm>
          <a:prstGeom prst="rect">
            <a:avLst/>
          </a:prstGeom>
          <a:noFill/>
          <a:ln/>
        </p:spPr>
        <p:txBody>
          <a:bodyPr wrap="square" lIns="254" tIns="254" rIns="254" bIns="254" rtlCol="0" anchor="ctr">
            <a:normAutofit/>
          </a:bodyPr>
          <a:lstStyle/>
          <a:p>
            <a:pPr marL="0" indent="0">
              <a:buNone/>
            </a:pPr>
            <a:r>
              <a:rPr lang="en-US" sz="1400" dirty="0">
                <a:solidFill>
                  <a:srgbClr val="5A6B7C"/>
                </a:solidFill>
                <a:latin typeface="Aptos" pitchFamily="34" charset="0"/>
                <a:ea typeface="Aptos" pitchFamily="34" charset="-122"/>
                <a:cs typeface="Aptos" pitchFamily="34" charset="-120"/>
              </a:rPr>
              <a:t>An import (M) with no offsetting export — mechanically a drag on GDP. Money leaves the domestic economy instead of circulating through it.</a:t>
            </a:r>
            <a:endParaRPr lang="en-US" sz="1400" dirty="0"/>
          </a:p>
        </p:txBody>
      </p:sp>
      <p:sp>
        <p:nvSpPr>
          <p:cNvPr id="10" name="Shape 8"/>
          <p:cNvSpPr/>
          <p:nvPr/>
        </p:nvSpPr>
        <p:spPr>
          <a:xfrm>
            <a:off x="6309360" y="3657600"/>
            <a:ext cx="5074920" cy="1783080"/>
          </a:xfrm>
          <a:prstGeom prst="roundRect">
            <a:avLst>
              <a:gd name="adj" fmla="val 4103"/>
            </a:avLst>
          </a:prstGeom>
          <a:solidFill>
            <a:srgbClr val="0A1B33"/>
          </a:solidFill>
          <a:ln w="12700">
            <a:solidFill>
              <a:srgbClr val="0A1B33"/>
            </a:solidFill>
            <a:prstDash val="solid"/>
          </a:ln>
          <a:effectLst>
            <a:outerShdw blurRad="16510" dist="8890" dir="2700000" algn="bl" rotWithShape="0">
              <a:srgbClr val="000000">
                <a:alpha val="9000"/>
              </a:srgbClr>
            </a:outerShdw>
          </a:effectLst>
        </p:spPr>
        <p:txBody>
          <a:bodyPr/>
          <a:lstStyle/>
          <a:p>
            <a:endParaRPr lang="en-US"/>
          </a:p>
        </p:txBody>
      </p:sp>
      <p:sp>
        <p:nvSpPr>
          <p:cNvPr id="11" name="Text 9"/>
          <p:cNvSpPr/>
          <p:nvPr/>
        </p:nvSpPr>
        <p:spPr>
          <a:xfrm>
            <a:off x="6629400" y="3959352"/>
            <a:ext cx="4434840" cy="256032"/>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Captured locally</a:t>
            </a:r>
            <a:endParaRPr lang="en-US" sz="1800" dirty="0"/>
          </a:p>
        </p:txBody>
      </p:sp>
      <p:sp>
        <p:nvSpPr>
          <p:cNvPr id="12" name="Text 10"/>
          <p:cNvSpPr/>
          <p:nvPr/>
        </p:nvSpPr>
        <p:spPr>
          <a:xfrm>
            <a:off x="6629400" y="4498848"/>
            <a:ext cx="4434840" cy="777240"/>
          </a:xfrm>
          <a:prstGeom prst="rect">
            <a:avLst/>
          </a:prstGeom>
          <a:noFill/>
          <a:ln/>
        </p:spPr>
        <p:txBody>
          <a:bodyPr wrap="square" lIns="254" tIns="254" rIns="254" bIns="254" rtlCol="0" anchor="ctr">
            <a:normAutofit/>
          </a:bodyPr>
          <a:lstStyle/>
          <a:p>
            <a:pPr marL="0" indent="0">
              <a:buNone/>
            </a:pPr>
            <a:r>
              <a:rPr lang="en-US" sz="1400" dirty="0">
                <a:solidFill>
                  <a:srgbClr val="B7C4D1"/>
                </a:solidFill>
                <a:latin typeface="Aptos" pitchFamily="34" charset="0"/>
                <a:ea typeface="Aptos" pitchFamily="34" charset="-122"/>
                <a:cs typeface="Aptos" pitchFamily="34" charset="-120"/>
              </a:rPr>
              <a:t>Two positive channels: productivity gains for local businesses and — over time — digital-services exports if Fiji sells capacity outward too.</a:t>
            </a:r>
            <a:endParaRPr lang="en-US" sz="1400" dirty="0"/>
          </a:p>
        </p:txBody>
      </p:sp>
      <p:sp>
        <p:nvSpPr>
          <p:cNvPr id="13" name="Text 11"/>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7B8C9B"/>
                </a:solidFill>
                <a:latin typeface="Aptos" pitchFamily="34" charset="0"/>
                <a:ea typeface="Aptos" pitchFamily="34" charset="-122"/>
                <a:cs typeface="Aptos" pitchFamily="34" charset="-120"/>
              </a:rPr>
              <a:t>CLOUD679 · KASTEL</a:t>
            </a:r>
            <a:endParaRPr lang="en-US" sz="600" dirty="0"/>
          </a:p>
        </p:txBody>
      </p:sp>
      <p:sp>
        <p:nvSpPr>
          <p:cNvPr id="14" name="Text 12"/>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7B8C9B"/>
                </a:solidFill>
                <a:latin typeface="Aptos" pitchFamily="34" charset="0"/>
                <a:ea typeface="Aptos" pitchFamily="34" charset="-122"/>
                <a:cs typeface="Aptos" pitchFamily="34" charset="-120"/>
              </a:rPr>
              <a:t>12</a:t>
            </a:r>
            <a:endParaRPr lang="en-US" sz="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THE UPSIDE, HONESTLY SIZED</a:t>
            </a:r>
            <a:endParaRPr lang="en-US" sz="800" dirty="0"/>
          </a:p>
        </p:txBody>
      </p:sp>
      <p:sp>
        <p:nvSpPr>
          <p:cNvPr id="3" name="Text 1"/>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111B2D"/>
                </a:solidFill>
                <a:latin typeface="Georgia" pitchFamily="34" charset="0"/>
                <a:ea typeface="Georgia" pitchFamily="34" charset="-122"/>
                <a:cs typeface="Georgia" pitchFamily="34" charset="-120"/>
              </a:rPr>
              <a:t>What if this spend stayed home?</a:t>
            </a:r>
            <a:endParaRPr lang="en-US" sz="2600" dirty="0"/>
          </a:p>
        </p:txBody>
      </p:sp>
      <p:sp>
        <p:nvSpPr>
          <p:cNvPr id="4" name="Text 2"/>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5A6B7C"/>
                </a:solidFill>
                <a:latin typeface="Aptos" pitchFamily="34" charset="0"/>
                <a:ea typeface="Aptos" pitchFamily="34" charset="-122"/>
                <a:cs typeface="Aptos" pitchFamily="34" charset="-120"/>
              </a:rPr>
              <a:t>It will not solve the whole income gap — and that is exactly why every lever matters.</a:t>
            </a:r>
            <a:endParaRPr lang="en-US" sz="1300" dirty="0"/>
          </a:p>
        </p:txBody>
      </p:sp>
      <p:sp>
        <p:nvSpPr>
          <p:cNvPr id="5" name="Shape 3"/>
          <p:cNvSpPr/>
          <p:nvPr/>
        </p:nvSpPr>
        <p:spPr>
          <a:xfrm>
            <a:off x="2011680" y="3951871"/>
            <a:ext cx="1005840" cy="803009"/>
          </a:xfrm>
          <a:prstGeom prst="rect">
            <a:avLst/>
          </a:prstGeom>
          <a:solidFill>
            <a:srgbClr val="0A1B33"/>
          </a:solidFill>
          <a:ln w="12700">
            <a:solidFill>
              <a:srgbClr val="0A1B33"/>
            </a:solidFill>
            <a:prstDash val="solid"/>
          </a:ln>
        </p:spPr>
        <p:txBody>
          <a:bodyPr/>
          <a:lstStyle/>
          <a:p>
            <a:endParaRPr lang="en-US"/>
          </a:p>
        </p:txBody>
      </p:sp>
      <p:sp>
        <p:nvSpPr>
          <p:cNvPr id="6" name="Text 4"/>
          <p:cNvSpPr/>
          <p:nvPr/>
        </p:nvSpPr>
        <p:spPr>
          <a:xfrm>
            <a:off x="1920240" y="3659263"/>
            <a:ext cx="1188720" cy="201168"/>
          </a:xfrm>
          <a:prstGeom prst="rect">
            <a:avLst/>
          </a:prstGeom>
          <a:noFill/>
          <a:ln/>
        </p:spPr>
        <p:txBody>
          <a:bodyPr wrap="square" lIns="0" tIns="0" rIns="0" bIns="0" rtlCol="0" anchor="ctr"/>
          <a:lstStyle/>
          <a:p>
            <a:pPr marL="0" indent="0" algn="ctr">
              <a:buNone/>
            </a:pPr>
            <a:r>
              <a:rPr lang="en-US" sz="1600" b="1" dirty="0">
                <a:solidFill>
                  <a:srgbClr val="111B2D"/>
                </a:solidFill>
                <a:latin typeface="Georgia" pitchFamily="34" charset="0"/>
                <a:ea typeface="Georgia" pitchFamily="34" charset="-122"/>
                <a:cs typeface="Georgia" pitchFamily="34" charset="-120"/>
              </a:rPr>
              <a:t>0.23%</a:t>
            </a:r>
            <a:endParaRPr lang="en-US" sz="1600" dirty="0"/>
          </a:p>
        </p:txBody>
      </p:sp>
      <p:sp>
        <p:nvSpPr>
          <p:cNvPr id="7" name="Text 5"/>
          <p:cNvSpPr/>
          <p:nvPr/>
        </p:nvSpPr>
        <p:spPr>
          <a:xfrm>
            <a:off x="1920240" y="4937760"/>
            <a:ext cx="1188720" cy="228600"/>
          </a:xfrm>
          <a:prstGeom prst="rect">
            <a:avLst/>
          </a:prstGeom>
          <a:noFill/>
          <a:ln/>
        </p:spPr>
        <p:txBody>
          <a:bodyPr wrap="square" lIns="0" tIns="0" rIns="0" bIns="0" rtlCol="0" anchor="ctr"/>
          <a:lstStyle/>
          <a:p>
            <a:pPr marL="0" indent="0" algn="ctr">
              <a:buNone/>
            </a:pPr>
            <a:r>
              <a:rPr lang="en-US" sz="1100" b="1" dirty="0">
                <a:solidFill>
                  <a:srgbClr val="5A6B7C"/>
                </a:solidFill>
                <a:latin typeface="Aptos" pitchFamily="34" charset="0"/>
                <a:ea typeface="Aptos" pitchFamily="34" charset="-122"/>
                <a:cs typeface="Aptos" pitchFamily="34" charset="-120"/>
              </a:rPr>
              <a:t>2026</a:t>
            </a:r>
            <a:endParaRPr lang="en-US" sz="1100" dirty="0"/>
          </a:p>
        </p:txBody>
      </p:sp>
      <p:sp>
        <p:nvSpPr>
          <p:cNvPr id="8" name="Shape 6"/>
          <p:cNvSpPr/>
          <p:nvPr/>
        </p:nvSpPr>
        <p:spPr>
          <a:xfrm>
            <a:off x="4206240" y="3009207"/>
            <a:ext cx="1005840" cy="1745673"/>
          </a:xfrm>
          <a:prstGeom prst="rect">
            <a:avLst/>
          </a:prstGeom>
          <a:solidFill>
            <a:srgbClr val="05BFE0"/>
          </a:solidFill>
          <a:ln w="12700">
            <a:solidFill>
              <a:srgbClr val="05BFE0"/>
            </a:solidFill>
            <a:prstDash val="solid"/>
          </a:ln>
        </p:spPr>
        <p:txBody>
          <a:bodyPr/>
          <a:lstStyle/>
          <a:p>
            <a:endParaRPr lang="en-US"/>
          </a:p>
        </p:txBody>
      </p:sp>
      <p:sp>
        <p:nvSpPr>
          <p:cNvPr id="9" name="Text 7"/>
          <p:cNvSpPr/>
          <p:nvPr/>
        </p:nvSpPr>
        <p:spPr>
          <a:xfrm>
            <a:off x="4114800" y="2716599"/>
            <a:ext cx="1188720" cy="201168"/>
          </a:xfrm>
          <a:prstGeom prst="rect">
            <a:avLst/>
          </a:prstGeom>
          <a:noFill/>
          <a:ln/>
        </p:spPr>
        <p:txBody>
          <a:bodyPr wrap="square" lIns="0" tIns="0" rIns="0" bIns="0" rtlCol="0" anchor="ctr"/>
          <a:lstStyle/>
          <a:p>
            <a:pPr marL="0" indent="0" algn="ctr">
              <a:buNone/>
            </a:pPr>
            <a:r>
              <a:rPr lang="en-US" sz="1600" b="1" dirty="0">
                <a:solidFill>
                  <a:srgbClr val="111B2D"/>
                </a:solidFill>
                <a:latin typeface="Georgia" pitchFamily="34" charset="0"/>
                <a:ea typeface="Georgia" pitchFamily="34" charset="-122"/>
                <a:cs typeface="Georgia" pitchFamily="34" charset="-120"/>
              </a:rPr>
              <a:t>0.50%</a:t>
            </a:r>
            <a:endParaRPr lang="en-US" sz="1600" dirty="0"/>
          </a:p>
        </p:txBody>
      </p:sp>
      <p:sp>
        <p:nvSpPr>
          <p:cNvPr id="10" name="Text 8"/>
          <p:cNvSpPr/>
          <p:nvPr/>
        </p:nvSpPr>
        <p:spPr>
          <a:xfrm>
            <a:off x="4114800" y="4937760"/>
            <a:ext cx="1188720" cy="228600"/>
          </a:xfrm>
          <a:prstGeom prst="rect">
            <a:avLst/>
          </a:prstGeom>
          <a:noFill/>
          <a:ln/>
        </p:spPr>
        <p:txBody>
          <a:bodyPr wrap="square" lIns="0" tIns="0" rIns="0" bIns="0" rtlCol="0" anchor="ctr"/>
          <a:lstStyle/>
          <a:p>
            <a:pPr marL="0" indent="0" algn="ctr">
              <a:buNone/>
            </a:pPr>
            <a:r>
              <a:rPr lang="en-US" sz="1100" b="1" dirty="0">
                <a:solidFill>
                  <a:srgbClr val="5A6B7C"/>
                </a:solidFill>
                <a:latin typeface="Aptos" pitchFamily="34" charset="0"/>
                <a:ea typeface="Aptos" pitchFamily="34" charset="-122"/>
                <a:cs typeface="Aptos" pitchFamily="34" charset="-120"/>
              </a:rPr>
              <a:t>2031</a:t>
            </a:r>
            <a:endParaRPr lang="en-US" sz="1100" dirty="0"/>
          </a:p>
        </p:txBody>
      </p:sp>
      <p:sp>
        <p:nvSpPr>
          <p:cNvPr id="11" name="Shape 9"/>
          <p:cNvSpPr/>
          <p:nvPr/>
        </p:nvSpPr>
        <p:spPr>
          <a:xfrm>
            <a:off x="5943600" y="2331720"/>
            <a:ext cx="5029200" cy="2194560"/>
          </a:xfrm>
          <a:prstGeom prst="roundRect">
            <a:avLst>
              <a:gd name="adj" fmla="val 3333"/>
            </a:avLst>
          </a:prstGeom>
          <a:solidFill>
            <a:srgbClr val="EAF7FB"/>
          </a:solidFill>
          <a:ln w="12700">
            <a:solidFill>
              <a:srgbClr val="EAF7FB"/>
            </a:solidFill>
            <a:prstDash val="solid"/>
          </a:ln>
        </p:spPr>
        <p:txBody>
          <a:bodyPr/>
          <a:lstStyle/>
          <a:p>
            <a:endParaRPr lang="en-US"/>
          </a:p>
        </p:txBody>
      </p:sp>
      <p:sp>
        <p:nvSpPr>
          <p:cNvPr id="12" name="Text 10"/>
          <p:cNvSpPr/>
          <p:nvPr/>
        </p:nvSpPr>
        <p:spPr>
          <a:xfrm>
            <a:off x="6263640" y="2670048"/>
            <a:ext cx="4389120" cy="320040"/>
          </a:xfrm>
          <a:prstGeom prst="rect">
            <a:avLst/>
          </a:prstGeom>
          <a:noFill/>
          <a:ln/>
        </p:spPr>
        <p:txBody>
          <a:bodyPr wrap="square" lIns="0" tIns="0" rIns="0" bIns="0" rtlCol="0" anchor="ctr">
            <a:normAutofit fontScale="77500" lnSpcReduction="20000"/>
          </a:bodyPr>
          <a:lstStyle/>
          <a:p>
            <a:pPr marL="0" indent="0">
              <a:buNone/>
            </a:pPr>
            <a:r>
              <a:rPr lang="en-US" sz="2000" b="1" dirty="0">
                <a:solidFill>
                  <a:srgbClr val="111B2D"/>
                </a:solidFill>
                <a:latin typeface="Georgia" pitchFamily="34" charset="0"/>
                <a:ea typeface="Georgia" pitchFamily="34" charset="-122"/>
                <a:cs typeface="Georgia" pitchFamily="34" charset="-120"/>
              </a:rPr>
              <a:t>Not a silver bullet — and that is the point.</a:t>
            </a:r>
            <a:endParaRPr lang="en-US" sz="2000" dirty="0"/>
          </a:p>
        </p:txBody>
      </p:sp>
      <p:sp>
        <p:nvSpPr>
          <p:cNvPr id="13" name="Text 11"/>
          <p:cNvSpPr/>
          <p:nvPr/>
        </p:nvSpPr>
        <p:spPr>
          <a:xfrm>
            <a:off x="6263640" y="3172968"/>
            <a:ext cx="4389120" cy="914400"/>
          </a:xfrm>
          <a:prstGeom prst="rect">
            <a:avLst/>
          </a:prstGeom>
          <a:noFill/>
          <a:ln/>
        </p:spPr>
        <p:txBody>
          <a:bodyPr wrap="square" lIns="0" tIns="0" rIns="0" bIns="0" rtlCol="0" anchor="ctr">
            <a:normAutofit/>
          </a:bodyPr>
          <a:lstStyle/>
          <a:p>
            <a:pPr marL="0" indent="0">
              <a:buNone/>
            </a:pPr>
            <a:r>
              <a:rPr lang="en-US" sz="1200" dirty="0">
                <a:solidFill>
                  <a:srgbClr val="5A6B7C"/>
                </a:solidFill>
                <a:latin typeface="Aptos" pitchFamily="34" charset="0"/>
                <a:ea typeface="Aptos" pitchFamily="34" charset="-122"/>
                <a:cs typeface="Aptos" pitchFamily="34" charset="-120"/>
              </a:rPr>
              <a:t>Even at full, immediate localisation this closes well under 1% of the GDP-per-capita gap. But every dollar kept local is a dollar working for Fiji — not for Redmond or Mountain View.</a:t>
            </a:r>
            <a:endParaRPr lang="en-US" sz="1200" dirty="0"/>
          </a:p>
        </p:txBody>
      </p:sp>
      <p:sp>
        <p:nvSpPr>
          <p:cNvPr id="14" name="Text 12"/>
          <p:cNvSpPr/>
          <p:nvPr/>
        </p:nvSpPr>
        <p:spPr>
          <a:xfrm>
            <a:off x="822960" y="6126480"/>
            <a:ext cx="5669280" cy="182880"/>
          </a:xfrm>
          <a:prstGeom prst="rect">
            <a:avLst/>
          </a:prstGeom>
          <a:noFill/>
          <a:ln/>
        </p:spPr>
        <p:txBody>
          <a:bodyPr wrap="square" lIns="0" tIns="0" rIns="0" bIns="0" rtlCol="0" anchor="ctr"/>
          <a:lstStyle/>
          <a:p>
            <a:pPr marL="0" indent="0">
              <a:buNone/>
            </a:pPr>
            <a:r>
              <a:rPr lang="en-US" sz="800" i="1" dirty="0">
                <a:solidFill>
                  <a:srgbClr val="5A6B7C"/>
                </a:solidFill>
                <a:latin typeface="Aptos" pitchFamily="34" charset="0"/>
                <a:ea typeface="Aptos" pitchFamily="34" charset="-122"/>
                <a:cs typeface="Aptos" pitchFamily="34" charset="-120"/>
              </a:rPr>
              <a:t>Illustrative bottom-up model, not a forecast of Fiji’s income classification.</a:t>
            </a:r>
            <a:endParaRPr lang="en-US" sz="800" dirty="0"/>
          </a:p>
        </p:txBody>
      </p:sp>
      <p:sp>
        <p:nvSpPr>
          <p:cNvPr id="15" name="Text 13"/>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7B8C9B"/>
                </a:solidFill>
                <a:latin typeface="Aptos" pitchFamily="34" charset="0"/>
                <a:ea typeface="Aptos" pitchFamily="34" charset="-122"/>
                <a:cs typeface="Aptos" pitchFamily="34" charset="-120"/>
              </a:rPr>
              <a:t>CLOUD679 · KASTEL</a:t>
            </a:r>
            <a:endParaRPr lang="en-US" sz="600" dirty="0"/>
          </a:p>
        </p:txBody>
      </p:sp>
      <p:sp>
        <p:nvSpPr>
          <p:cNvPr id="16" name="Text 14"/>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7B8C9B"/>
                </a:solidFill>
                <a:latin typeface="Aptos" pitchFamily="34" charset="0"/>
                <a:ea typeface="Aptos" pitchFamily="34" charset="-122"/>
                <a:cs typeface="Aptos" pitchFamily="34" charset="-120"/>
              </a:rPr>
              <a:t>13</a:t>
            </a:r>
            <a:endParaRPr lang="en-US" sz="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GLOBAL GOALS, LOCAL ACTION</a:t>
            </a:r>
            <a:endParaRPr lang="en-US" sz="800" dirty="0"/>
          </a:p>
        </p:txBody>
      </p:sp>
      <p:sp>
        <p:nvSpPr>
          <p:cNvPr id="3" name="Text 1"/>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111B2D"/>
                </a:solidFill>
                <a:latin typeface="Georgia" pitchFamily="34" charset="0"/>
                <a:ea typeface="Georgia" pitchFamily="34" charset="-122"/>
                <a:cs typeface="Georgia" pitchFamily="34" charset="-120"/>
              </a:rPr>
              <a:t>Four goals we chose to speak to</a:t>
            </a:r>
            <a:endParaRPr lang="en-US" sz="2600" dirty="0"/>
          </a:p>
        </p:txBody>
      </p:sp>
      <p:sp>
        <p:nvSpPr>
          <p:cNvPr id="4" name="Text 2"/>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5A6B7C"/>
                </a:solidFill>
                <a:latin typeface="Aptos" pitchFamily="34" charset="0"/>
                <a:ea typeface="Aptos" pitchFamily="34" charset="-122"/>
                <a:cs typeface="Aptos" pitchFamily="34" charset="-120"/>
              </a:rPr>
              <a:t>Cloud679 aligns most directly with these SDGs.</a:t>
            </a:r>
            <a:endParaRPr lang="en-US" sz="1300" dirty="0"/>
          </a:p>
        </p:txBody>
      </p:sp>
      <p:sp>
        <p:nvSpPr>
          <p:cNvPr id="5" name="Shape 3"/>
          <p:cNvSpPr/>
          <p:nvPr/>
        </p:nvSpPr>
        <p:spPr>
          <a:xfrm>
            <a:off x="685800" y="1920240"/>
            <a:ext cx="4983480" cy="1188720"/>
          </a:xfrm>
          <a:prstGeom prst="roundRect">
            <a:avLst>
              <a:gd name="adj" fmla="val 6154"/>
            </a:avLst>
          </a:prstGeom>
          <a:solidFill>
            <a:srgbClr val="EAF7FB"/>
          </a:solidFill>
          <a:ln w="12700">
            <a:solidFill>
              <a:srgbClr val="EAF7FB"/>
            </a:solidFill>
            <a:prstDash val="solid"/>
          </a:ln>
        </p:spPr>
        <p:txBody>
          <a:bodyPr/>
          <a:lstStyle/>
          <a:p>
            <a:endParaRPr lang="en-US"/>
          </a:p>
        </p:txBody>
      </p:sp>
      <p:sp>
        <p:nvSpPr>
          <p:cNvPr id="6" name="Text 4"/>
          <p:cNvSpPr/>
          <p:nvPr/>
        </p:nvSpPr>
        <p:spPr>
          <a:xfrm>
            <a:off x="960120" y="2103120"/>
            <a:ext cx="777240" cy="228600"/>
          </a:xfrm>
          <a:prstGeom prst="rect">
            <a:avLst/>
          </a:prstGeom>
          <a:noFill/>
          <a:ln/>
        </p:spPr>
        <p:txBody>
          <a:bodyPr wrap="square" lIns="0" tIns="0" rIns="0" bIns="0" rtlCol="0" anchor="ctr"/>
          <a:lstStyle/>
          <a:p>
            <a:pPr marL="0" indent="0">
              <a:buNone/>
            </a:pPr>
            <a:r>
              <a:rPr lang="en-US" sz="1000" b="1" dirty="0">
                <a:solidFill>
                  <a:srgbClr val="05BFE0"/>
                </a:solidFill>
                <a:latin typeface="Aptos" pitchFamily="34" charset="0"/>
                <a:ea typeface="Aptos" pitchFamily="34" charset="-122"/>
                <a:cs typeface="Aptos" pitchFamily="34" charset="-120"/>
              </a:rPr>
              <a:t>SDG 5</a:t>
            </a:r>
            <a:endParaRPr lang="en-US" sz="1000" dirty="0"/>
          </a:p>
        </p:txBody>
      </p:sp>
      <p:sp>
        <p:nvSpPr>
          <p:cNvPr id="7" name="Text 5"/>
          <p:cNvSpPr/>
          <p:nvPr/>
        </p:nvSpPr>
        <p:spPr>
          <a:xfrm>
            <a:off x="1828800" y="2084832"/>
            <a:ext cx="3383280" cy="228600"/>
          </a:xfrm>
          <a:prstGeom prst="rect">
            <a:avLst/>
          </a:prstGeom>
          <a:noFill/>
          <a:ln/>
        </p:spPr>
        <p:txBody>
          <a:bodyPr wrap="square" lIns="0" tIns="0" rIns="0" bIns="0" rtlCol="0" anchor="ctr">
            <a:normAutofit/>
          </a:bodyPr>
          <a:lstStyle/>
          <a:p>
            <a:pPr marL="0" indent="0">
              <a:buNone/>
            </a:pPr>
            <a:r>
              <a:rPr lang="en-US" sz="1500" b="1" dirty="0">
                <a:solidFill>
                  <a:srgbClr val="111B2D"/>
                </a:solidFill>
                <a:latin typeface="Georgia" pitchFamily="34" charset="0"/>
                <a:ea typeface="Georgia" pitchFamily="34" charset="-122"/>
                <a:cs typeface="Georgia" pitchFamily="34" charset="-120"/>
              </a:rPr>
              <a:t>Gender Equality</a:t>
            </a:r>
            <a:endParaRPr lang="en-US" sz="1500" dirty="0"/>
          </a:p>
        </p:txBody>
      </p:sp>
      <p:sp>
        <p:nvSpPr>
          <p:cNvPr id="8" name="Text 6"/>
          <p:cNvSpPr/>
          <p:nvPr/>
        </p:nvSpPr>
        <p:spPr>
          <a:xfrm>
            <a:off x="1828800" y="2468880"/>
            <a:ext cx="3383280" cy="384048"/>
          </a:xfrm>
          <a:prstGeom prst="rect">
            <a:avLst/>
          </a:prstGeom>
          <a:noFill/>
          <a:ln/>
        </p:spPr>
        <p:txBody>
          <a:bodyPr wrap="square" lIns="0" tIns="0" rIns="0" bIns="0" rtlCol="0" anchor="ctr">
            <a:normAutofit/>
          </a:bodyPr>
          <a:lstStyle/>
          <a:p>
            <a:pPr marL="0" indent="0">
              <a:buNone/>
            </a:pPr>
            <a:r>
              <a:rPr lang="en-US" sz="1050" dirty="0">
                <a:solidFill>
                  <a:srgbClr val="5A6B7C"/>
                </a:solidFill>
                <a:latin typeface="Aptos" pitchFamily="34" charset="0"/>
                <a:ea typeface="Aptos" pitchFamily="34" charset="-122"/>
                <a:cs typeface="Aptos" pitchFamily="34" charset="-120"/>
              </a:rPr>
              <a:t>Local digital tools and support lower barriers for women-led online businesses.</a:t>
            </a:r>
            <a:endParaRPr lang="en-US" sz="1050" dirty="0"/>
          </a:p>
        </p:txBody>
      </p:sp>
      <p:sp>
        <p:nvSpPr>
          <p:cNvPr id="9" name="Shape 7"/>
          <p:cNvSpPr/>
          <p:nvPr/>
        </p:nvSpPr>
        <p:spPr>
          <a:xfrm>
            <a:off x="6172200" y="1920240"/>
            <a:ext cx="4983480" cy="1188720"/>
          </a:xfrm>
          <a:prstGeom prst="roundRect">
            <a:avLst>
              <a:gd name="adj" fmla="val 6154"/>
            </a:avLst>
          </a:prstGeom>
          <a:solidFill>
            <a:srgbClr val="EAF7FB"/>
          </a:solidFill>
          <a:ln w="12700">
            <a:solidFill>
              <a:srgbClr val="EAF7FB"/>
            </a:solidFill>
            <a:prstDash val="solid"/>
          </a:ln>
        </p:spPr>
        <p:txBody>
          <a:bodyPr/>
          <a:lstStyle/>
          <a:p>
            <a:endParaRPr lang="en-US"/>
          </a:p>
        </p:txBody>
      </p:sp>
      <p:sp>
        <p:nvSpPr>
          <p:cNvPr id="10" name="Text 8"/>
          <p:cNvSpPr/>
          <p:nvPr/>
        </p:nvSpPr>
        <p:spPr>
          <a:xfrm>
            <a:off x="6446520" y="2103120"/>
            <a:ext cx="777240" cy="228600"/>
          </a:xfrm>
          <a:prstGeom prst="rect">
            <a:avLst/>
          </a:prstGeom>
          <a:noFill/>
          <a:ln/>
        </p:spPr>
        <p:txBody>
          <a:bodyPr wrap="square" lIns="0" tIns="0" rIns="0" bIns="0" rtlCol="0" anchor="ctr"/>
          <a:lstStyle/>
          <a:p>
            <a:pPr marL="0" indent="0">
              <a:buNone/>
            </a:pPr>
            <a:r>
              <a:rPr lang="en-US" sz="1000" b="1" dirty="0">
                <a:solidFill>
                  <a:srgbClr val="05BFE0"/>
                </a:solidFill>
                <a:latin typeface="Aptos" pitchFamily="34" charset="0"/>
                <a:ea typeface="Aptos" pitchFamily="34" charset="-122"/>
                <a:cs typeface="Aptos" pitchFamily="34" charset="-120"/>
              </a:rPr>
              <a:t>SDG 8</a:t>
            </a:r>
            <a:endParaRPr lang="en-US" sz="1000" dirty="0"/>
          </a:p>
        </p:txBody>
      </p:sp>
      <p:sp>
        <p:nvSpPr>
          <p:cNvPr id="11" name="Text 9"/>
          <p:cNvSpPr/>
          <p:nvPr/>
        </p:nvSpPr>
        <p:spPr>
          <a:xfrm>
            <a:off x="7315200" y="2084832"/>
            <a:ext cx="3383280" cy="228600"/>
          </a:xfrm>
          <a:prstGeom prst="rect">
            <a:avLst/>
          </a:prstGeom>
          <a:noFill/>
          <a:ln/>
        </p:spPr>
        <p:txBody>
          <a:bodyPr wrap="square" lIns="0" tIns="0" rIns="0" bIns="0" rtlCol="0" anchor="ctr">
            <a:normAutofit/>
          </a:bodyPr>
          <a:lstStyle/>
          <a:p>
            <a:pPr marL="0" indent="0">
              <a:buNone/>
            </a:pPr>
            <a:r>
              <a:rPr lang="en-US" sz="1500" b="1" dirty="0">
                <a:solidFill>
                  <a:srgbClr val="111B2D"/>
                </a:solidFill>
                <a:latin typeface="Georgia" pitchFamily="34" charset="0"/>
                <a:ea typeface="Georgia" pitchFamily="34" charset="-122"/>
                <a:cs typeface="Georgia" pitchFamily="34" charset="-120"/>
              </a:rPr>
              <a:t>Decent Work &amp; Growth</a:t>
            </a:r>
            <a:endParaRPr lang="en-US" sz="1500" dirty="0"/>
          </a:p>
        </p:txBody>
      </p:sp>
      <p:sp>
        <p:nvSpPr>
          <p:cNvPr id="12" name="Text 10"/>
          <p:cNvSpPr/>
          <p:nvPr/>
        </p:nvSpPr>
        <p:spPr>
          <a:xfrm>
            <a:off x="7315200" y="2468880"/>
            <a:ext cx="3383280" cy="384048"/>
          </a:xfrm>
          <a:prstGeom prst="rect">
            <a:avLst/>
          </a:prstGeom>
          <a:noFill/>
          <a:ln/>
        </p:spPr>
        <p:txBody>
          <a:bodyPr wrap="square" lIns="0" tIns="0" rIns="0" bIns="0" rtlCol="0" anchor="ctr">
            <a:normAutofit/>
          </a:bodyPr>
          <a:lstStyle/>
          <a:p>
            <a:pPr marL="0" indent="0">
              <a:buNone/>
            </a:pPr>
            <a:r>
              <a:rPr lang="en-US" sz="1050" dirty="0">
                <a:solidFill>
                  <a:srgbClr val="5A6B7C"/>
                </a:solidFill>
                <a:latin typeface="Aptos" pitchFamily="34" charset="0"/>
                <a:ea typeface="Aptos" pitchFamily="34" charset="-122"/>
                <a:cs typeface="Aptos" pitchFamily="34" charset="-120"/>
              </a:rPr>
              <a:t>Affordable, locally billed infrastructure helps formalise and grow MSMEs.</a:t>
            </a:r>
            <a:endParaRPr lang="en-US" sz="1050" dirty="0"/>
          </a:p>
        </p:txBody>
      </p:sp>
      <p:sp>
        <p:nvSpPr>
          <p:cNvPr id="13" name="Shape 11"/>
          <p:cNvSpPr/>
          <p:nvPr/>
        </p:nvSpPr>
        <p:spPr>
          <a:xfrm>
            <a:off x="685800" y="3520440"/>
            <a:ext cx="4983480" cy="1188720"/>
          </a:xfrm>
          <a:prstGeom prst="roundRect">
            <a:avLst>
              <a:gd name="adj" fmla="val 6154"/>
            </a:avLst>
          </a:prstGeom>
          <a:solidFill>
            <a:srgbClr val="0A1B33"/>
          </a:solidFill>
          <a:ln w="12700">
            <a:solidFill>
              <a:srgbClr val="0A1B33"/>
            </a:solidFill>
            <a:prstDash val="solid"/>
          </a:ln>
        </p:spPr>
        <p:txBody>
          <a:bodyPr/>
          <a:lstStyle/>
          <a:p>
            <a:endParaRPr lang="en-US"/>
          </a:p>
        </p:txBody>
      </p:sp>
      <p:sp>
        <p:nvSpPr>
          <p:cNvPr id="14" name="Text 12"/>
          <p:cNvSpPr/>
          <p:nvPr/>
        </p:nvSpPr>
        <p:spPr>
          <a:xfrm>
            <a:off x="960120" y="3703320"/>
            <a:ext cx="777240" cy="228600"/>
          </a:xfrm>
          <a:prstGeom prst="rect">
            <a:avLst/>
          </a:prstGeom>
          <a:noFill/>
          <a:ln/>
        </p:spPr>
        <p:txBody>
          <a:bodyPr wrap="square" lIns="0" tIns="0" rIns="0" bIns="0" rtlCol="0" anchor="ctr"/>
          <a:lstStyle/>
          <a:p>
            <a:pPr marL="0" indent="0">
              <a:buNone/>
            </a:pPr>
            <a:r>
              <a:rPr lang="en-US" sz="1000" b="1" dirty="0">
                <a:solidFill>
                  <a:srgbClr val="05BFE0"/>
                </a:solidFill>
                <a:latin typeface="Aptos" pitchFamily="34" charset="0"/>
                <a:ea typeface="Aptos" pitchFamily="34" charset="-122"/>
                <a:cs typeface="Aptos" pitchFamily="34" charset="-120"/>
              </a:rPr>
              <a:t>SDG 9</a:t>
            </a:r>
            <a:endParaRPr lang="en-US" sz="1000" dirty="0"/>
          </a:p>
        </p:txBody>
      </p:sp>
      <p:sp>
        <p:nvSpPr>
          <p:cNvPr id="15" name="Text 13"/>
          <p:cNvSpPr/>
          <p:nvPr/>
        </p:nvSpPr>
        <p:spPr>
          <a:xfrm>
            <a:off x="1828800" y="3685032"/>
            <a:ext cx="3383280" cy="228600"/>
          </a:xfrm>
          <a:prstGeom prst="rect">
            <a:avLst/>
          </a:prstGeom>
          <a:noFill/>
          <a:ln/>
        </p:spPr>
        <p:txBody>
          <a:bodyPr wrap="square" lIns="0" tIns="0" rIns="0" bIns="0" rtlCol="0" anchor="ctr">
            <a:normAutofit/>
          </a:bodyPr>
          <a:lstStyle/>
          <a:p>
            <a:pPr marL="0" indent="0">
              <a:buNone/>
            </a:pPr>
            <a:r>
              <a:rPr lang="en-US" sz="1500" b="1" dirty="0">
                <a:solidFill>
                  <a:srgbClr val="FFFFFF"/>
                </a:solidFill>
                <a:latin typeface="Georgia" pitchFamily="34" charset="0"/>
                <a:ea typeface="Georgia" pitchFamily="34" charset="-122"/>
                <a:cs typeface="Georgia" pitchFamily="34" charset="-120"/>
              </a:rPr>
              <a:t>Innovation &amp; Infrastructure</a:t>
            </a:r>
            <a:endParaRPr lang="en-US" sz="1500" dirty="0"/>
          </a:p>
        </p:txBody>
      </p:sp>
      <p:sp>
        <p:nvSpPr>
          <p:cNvPr id="16" name="Text 14"/>
          <p:cNvSpPr/>
          <p:nvPr/>
        </p:nvSpPr>
        <p:spPr>
          <a:xfrm>
            <a:off x="1828800" y="4069080"/>
            <a:ext cx="3383280" cy="384048"/>
          </a:xfrm>
          <a:prstGeom prst="rect">
            <a:avLst/>
          </a:prstGeom>
          <a:noFill/>
          <a:ln/>
        </p:spPr>
        <p:txBody>
          <a:bodyPr wrap="square" lIns="0" tIns="0" rIns="0" bIns="0" rtlCol="0" anchor="ctr">
            <a:normAutofit/>
          </a:bodyPr>
          <a:lstStyle/>
          <a:p>
            <a:pPr marL="0" indent="0">
              <a:buNone/>
            </a:pPr>
            <a:r>
              <a:rPr lang="en-US" sz="1050" dirty="0">
                <a:solidFill>
                  <a:srgbClr val="BFD0DE"/>
                </a:solidFill>
                <a:latin typeface="Aptos" pitchFamily="34" charset="0"/>
                <a:ea typeface="Aptos" pitchFamily="34" charset="-122"/>
                <a:cs typeface="Aptos" pitchFamily="34" charset="-120"/>
              </a:rPr>
              <a:t>Genuine in-country digital infrastructure, not just resold capacity.</a:t>
            </a:r>
            <a:endParaRPr lang="en-US" sz="1050" dirty="0"/>
          </a:p>
        </p:txBody>
      </p:sp>
      <p:sp>
        <p:nvSpPr>
          <p:cNvPr id="17" name="Shape 15"/>
          <p:cNvSpPr/>
          <p:nvPr/>
        </p:nvSpPr>
        <p:spPr>
          <a:xfrm>
            <a:off x="6172200" y="3520440"/>
            <a:ext cx="4983480" cy="1188720"/>
          </a:xfrm>
          <a:prstGeom prst="roundRect">
            <a:avLst>
              <a:gd name="adj" fmla="val 6154"/>
            </a:avLst>
          </a:prstGeom>
          <a:solidFill>
            <a:srgbClr val="EAF7FB"/>
          </a:solidFill>
          <a:ln w="12700">
            <a:solidFill>
              <a:srgbClr val="EAF7FB"/>
            </a:solidFill>
            <a:prstDash val="solid"/>
          </a:ln>
        </p:spPr>
        <p:txBody>
          <a:bodyPr/>
          <a:lstStyle/>
          <a:p>
            <a:endParaRPr lang="en-US"/>
          </a:p>
        </p:txBody>
      </p:sp>
      <p:sp>
        <p:nvSpPr>
          <p:cNvPr id="18" name="Text 16"/>
          <p:cNvSpPr/>
          <p:nvPr/>
        </p:nvSpPr>
        <p:spPr>
          <a:xfrm>
            <a:off x="6446520" y="3703320"/>
            <a:ext cx="777240" cy="228600"/>
          </a:xfrm>
          <a:prstGeom prst="rect">
            <a:avLst/>
          </a:prstGeom>
          <a:noFill/>
          <a:ln/>
        </p:spPr>
        <p:txBody>
          <a:bodyPr wrap="square" lIns="0" tIns="0" rIns="0" bIns="0" rtlCol="0" anchor="ctr"/>
          <a:lstStyle/>
          <a:p>
            <a:pPr marL="0" indent="0">
              <a:buNone/>
            </a:pPr>
            <a:r>
              <a:rPr lang="en-US" sz="1000" b="1" dirty="0">
                <a:solidFill>
                  <a:srgbClr val="05BFE0"/>
                </a:solidFill>
                <a:latin typeface="Aptos" pitchFamily="34" charset="0"/>
                <a:ea typeface="Aptos" pitchFamily="34" charset="-122"/>
                <a:cs typeface="Aptos" pitchFamily="34" charset="-120"/>
              </a:rPr>
              <a:t>SDG 10</a:t>
            </a:r>
            <a:endParaRPr lang="en-US" sz="1000" dirty="0"/>
          </a:p>
        </p:txBody>
      </p:sp>
      <p:sp>
        <p:nvSpPr>
          <p:cNvPr id="19" name="Text 17"/>
          <p:cNvSpPr/>
          <p:nvPr/>
        </p:nvSpPr>
        <p:spPr>
          <a:xfrm>
            <a:off x="7315200" y="3685032"/>
            <a:ext cx="3383280" cy="228600"/>
          </a:xfrm>
          <a:prstGeom prst="rect">
            <a:avLst/>
          </a:prstGeom>
          <a:noFill/>
          <a:ln/>
        </p:spPr>
        <p:txBody>
          <a:bodyPr wrap="square" lIns="0" tIns="0" rIns="0" bIns="0" rtlCol="0" anchor="ctr">
            <a:normAutofit/>
          </a:bodyPr>
          <a:lstStyle/>
          <a:p>
            <a:pPr marL="0" indent="0">
              <a:buNone/>
            </a:pPr>
            <a:r>
              <a:rPr lang="en-US" sz="1500" b="1" dirty="0">
                <a:solidFill>
                  <a:srgbClr val="111B2D"/>
                </a:solidFill>
                <a:latin typeface="Georgia" pitchFamily="34" charset="0"/>
                <a:ea typeface="Georgia" pitchFamily="34" charset="-122"/>
                <a:cs typeface="Georgia" pitchFamily="34" charset="-120"/>
              </a:rPr>
              <a:t>Reduced Inequalities</a:t>
            </a:r>
            <a:endParaRPr lang="en-US" sz="1500" dirty="0"/>
          </a:p>
        </p:txBody>
      </p:sp>
      <p:sp>
        <p:nvSpPr>
          <p:cNvPr id="20" name="Text 18"/>
          <p:cNvSpPr/>
          <p:nvPr/>
        </p:nvSpPr>
        <p:spPr>
          <a:xfrm>
            <a:off x="7315200" y="4069080"/>
            <a:ext cx="3383280" cy="384048"/>
          </a:xfrm>
          <a:prstGeom prst="rect">
            <a:avLst/>
          </a:prstGeom>
          <a:noFill/>
          <a:ln/>
        </p:spPr>
        <p:txBody>
          <a:bodyPr wrap="square" lIns="0" tIns="0" rIns="0" bIns="0" rtlCol="0" anchor="ctr">
            <a:normAutofit/>
          </a:bodyPr>
          <a:lstStyle/>
          <a:p>
            <a:pPr marL="0" indent="0">
              <a:buNone/>
            </a:pPr>
            <a:r>
              <a:rPr lang="en-US" sz="1050" dirty="0">
                <a:solidFill>
                  <a:srgbClr val="5A6B7C"/>
                </a:solidFill>
                <a:latin typeface="Aptos" pitchFamily="34" charset="0"/>
                <a:ea typeface="Aptos" pitchFamily="34" charset="-122"/>
                <a:cs typeface="Aptos" pitchFamily="34" charset="-120"/>
              </a:rPr>
              <a:t>Bringing rural and grassroots communities into the digital economy.</a:t>
            </a:r>
            <a:endParaRPr lang="en-US" sz="1050" dirty="0"/>
          </a:p>
        </p:txBody>
      </p:sp>
      <p:sp>
        <p:nvSpPr>
          <p:cNvPr id="21" name="Text 19"/>
          <p:cNvSpPr/>
          <p:nvPr/>
        </p:nvSpPr>
        <p:spPr>
          <a:xfrm>
            <a:off x="1005840" y="5577840"/>
            <a:ext cx="10149840" cy="320040"/>
          </a:xfrm>
          <a:prstGeom prst="rect">
            <a:avLst/>
          </a:prstGeom>
          <a:noFill/>
          <a:ln/>
        </p:spPr>
        <p:txBody>
          <a:bodyPr wrap="square" lIns="0" tIns="0" rIns="0" bIns="0" rtlCol="0" anchor="ctr">
            <a:normAutofit/>
          </a:bodyPr>
          <a:lstStyle/>
          <a:p>
            <a:pPr marL="0" indent="0" algn="ctr">
              <a:buNone/>
            </a:pPr>
            <a:r>
              <a:rPr lang="en-US" sz="1100" i="1" dirty="0">
                <a:solidFill>
                  <a:srgbClr val="5A6B7C"/>
                </a:solidFill>
                <a:latin typeface="Aptos" pitchFamily="34" charset="0"/>
                <a:ea typeface="Aptos" pitchFamily="34" charset="-122"/>
                <a:cs typeface="Aptos" pitchFamily="34" charset="-120"/>
              </a:rPr>
              <a:t>The Blue Pacific 2050 Strategy aligns to the full 2030 Agenda; these four are where Cloud679 has a direct, traceable line of impact.</a:t>
            </a:r>
            <a:endParaRPr lang="en-US" sz="1100" dirty="0"/>
          </a:p>
        </p:txBody>
      </p:sp>
      <p:sp>
        <p:nvSpPr>
          <p:cNvPr id="22" name="Text 20"/>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7B8C9B"/>
                </a:solidFill>
                <a:latin typeface="Aptos" pitchFamily="34" charset="0"/>
                <a:ea typeface="Aptos" pitchFamily="34" charset="-122"/>
                <a:cs typeface="Aptos" pitchFamily="34" charset="-120"/>
              </a:rPr>
              <a:t>CLOUD679 · KASTEL</a:t>
            </a:r>
            <a:endParaRPr lang="en-US" sz="600" dirty="0"/>
          </a:p>
        </p:txBody>
      </p:sp>
      <p:sp>
        <p:nvSpPr>
          <p:cNvPr id="23" name="Text 21"/>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7B8C9B"/>
                </a:solidFill>
                <a:latin typeface="Aptos" pitchFamily="34" charset="0"/>
                <a:ea typeface="Aptos" pitchFamily="34" charset="-122"/>
                <a:cs typeface="Aptos" pitchFamily="34" charset="-120"/>
              </a:rPr>
              <a:t>14</a:t>
            </a:r>
            <a:endParaRPr lang="en-US" sz="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71426"/>
        </a:solidFill>
        <a:effectLst/>
      </p:bgPr>
    </p:bg>
    <p:spTree>
      <p:nvGrpSpPr>
        <p:cNvPr id="1" name=""/>
        <p:cNvGrpSpPr/>
        <p:nvPr/>
      </p:nvGrpSpPr>
      <p:grpSpPr>
        <a:xfrm>
          <a:off x="0" y="0"/>
          <a:ext cx="0" cy="0"/>
          <a:chOff x="0" y="0"/>
          <a:chExt cx="0" cy="0"/>
        </a:xfrm>
      </p:grpSpPr>
      <p:pic>
        <p:nvPicPr>
          <p:cNvPr id="2" name="Image 0" descr="/mnt/data/wide_atmospheric_aerial_cinematic_landscape_scene_batch_1.png"/>
          <p:cNvPicPr>
            <a:picLocks noChangeAspect="1"/>
          </p:cNvPicPr>
          <p:nvPr/>
        </p:nvPicPr>
        <p:blipFill>
          <a:blip r:embed="rId3"/>
          <a:srcRect l="24363" r="24363"/>
          <a:stretch/>
        </p:blipFill>
        <p:spPr>
          <a:xfrm>
            <a:off x="5943600" y="0"/>
            <a:ext cx="6248095" cy="6858000"/>
          </a:xfrm>
          <a:prstGeom prst="rect">
            <a:avLst/>
          </a:prstGeom>
        </p:spPr>
      </p:pic>
      <p:sp>
        <p:nvSpPr>
          <p:cNvPr id="3" name="Shape 0"/>
          <p:cNvSpPr/>
          <p:nvPr/>
        </p:nvSpPr>
        <p:spPr>
          <a:xfrm>
            <a:off x="0" y="0"/>
            <a:ext cx="12191695" cy="6858000"/>
          </a:xfrm>
          <a:prstGeom prst="rect">
            <a:avLst/>
          </a:prstGeom>
          <a:solidFill>
            <a:srgbClr val="071426">
              <a:alpha val="55000"/>
            </a:srgbClr>
          </a:solidFill>
          <a:ln w="12700">
            <a:solidFill>
              <a:srgbClr val="071426">
                <a:alpha val="0"/>
              </a:srgbClr>
            </a:solidFill>
            <a:prstDash val="solid"/>
          </a:ln>
        </p:spPr>
        <p:txBody>
          <a:bodyPr/>
          <a:lstStyle/>
          <a:p>
            <a:endParaRPr lang="en-US"/>
          </a:p>
        </p:txBody>
      </p:sp>
      <p:sp>
        <p:nvSpPr>
          <p:cNvPr id="4" name="Text 1"/>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THE TAILWIND</a:t>
            </a:r>
            <a:endParaRPr lang="en-US" sz="800" dirty="0"/>
          </a:p>
        </p:txBody>
      </p:sp>
      <p:sp>
        <p:nvSpPr>
          <p:cNvPr id="5" name="Text 2"/>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FFFFFF"/>
                </a:solidFill>
                <a:latin typeface="Georgia" pitchFamily="34" charset="0"/>
                <a:ea typeface="Georgia" pitchFamily="34" charset="-122"/>
                <a:cs typeface="Georgia" pitchFamily="34" charset="-120"/>
              </a:rPr>
              <a:t>Fiji’s digital moment is now</a:t>
            </a:r>
            <a:endParaRPr lang="en-US" sz="2600" dirty="0"/>
          </a:p>
        </p:txBody>
      </p:sp>
      <p:sp>
        <p:nvSpPr>
          <p:cNvPr id="6" name="Text 3"/>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A9B8C7"/>
                </a:solidFill>
                <a:latin typeface="Aptos" pitchFamily="34" charset="0"/>
                <a:ea typeface="Aptos" pitchFamily="34" charset="-122"/>
                <a:cs typeface="Aptos" pitchFamily="34" charset="-120"/>
              </a:rPr>
              <a:t>Policy, connectivity and infrastructure are converging.</a:t>
            </a:r>
            <a:endParaRPr lang="en-US" sz="1300" dirty="0"/>
          </a:p>
        </p:txBody>
      </p:sp>
      <p:sp>
        <p:nvSpPr>
          <p:cNvPr id="7" name="Shape 4"/>
          <p:cNvSpPr/>
          <p:nvPr/>
        </p:nvSpPr>
        <p:spPr>
          <a:xfrm>
            <a:off x="914400" y="2331720"/>
            <a:ext cx="411480" cy="411480"/>
          </a:xfrm>
          <a:prstGeom prst="ellipse">
            <a:avLst/>
          </a:prstGeom>
          <a:solidFill>
            <a:srgbClr val="05BFE0"/>
          </a:solidFill>
          <a:ln w="12700">
            <a:solidFill>
              <a:srgbClr val="05BFE0"/>
            </a:solidFill>
            <a:prstDash val="solid"/>
          </a:ln>
        </p:spPr>
        <p:txBody>
          <a:bodyPr/>
          <a:lstStyle/>
          <a:p>
            <a:endParaRPr lang="en-US"/>
          </a:p>
        </p:txBody>
      </p:sp>
      <p:sp>
        <p:nvSpPr>
          <p:cNvPr id="8" name="Text 5"/>
          <p:cNvSpPr/>
          <p:nvPr/>
        </p:nvSpPr>
        <p:spPr>
          <a:xfrm>
            <a:off x="1508760" y="2350008"/>
            <a:ext cx="3749040" cy="228600"/>
          </a:xfrm>
          <a:prstGeom prst="rect">
            <a:avLst/>
          </a:prstGeom>
          <a:noFill/>
          <a:ln/>
        </p:spPr>
        <p:txBody>
          <a:bodyPr wrap="square" lIns="0" tIns="0" rIns="0" bIns="0" rtlCol="0" anchor="ctr">
            <a:normAutofit fontScale="92500" lnSpcReduction="10000"/>
          </a:bodyPr>
          <a:lstStyle/>
          <a:p>
            <a:pPr marL="0" indent="0">
              <a:buNone/>
            </a:pPr>
            <a:r>
              <a:rPr lang="en-US" sz="1700" b="1" dirty="0">
                <a:solidFill>
                  <a:srgbClr val="FFFFFF"/>
                </a:solidFill>
                <a:latin typeface="Georgia" pitchFamily="34" charset="0"/>
                <a:ea typeface="Georgia" pitchFamily="34" charset="-122"/>
                <a:cs typeface="Georgia" pitchFamily="34" charset="-120"/>
              </a:rPr>
              <a:t>National Digital Strategy</a:t>
            </a:r>
            <a:endParaRPr lang="en-US" sz="1700" dirty="0"/>
          </a:p>
        </p:txBody>
      </p:sp>
      <p:sp>
        <p:nvSpPr>
          <p:cNvPr id="9" name="Text 6"/>
          <p:cNvSpPr/>
          <p:nvPr/>
        </p:nvSpPr>
        <p:spPr>
          <a:xfrm>
            <a:off x="1517904" y="2679192"/>
            <a:ext cx="4937760" cy="228600"/>
          </a:xfrm>
          <a:prstGeom prst="rect">
            <a:avLst/>
          </a:prstGeom>
          <a:noFill/>
          <a:ln/>
        </p:spPr>
        <p:txBody>
          <a:bodyPr wrap="square" lIns="0" tIns="0" rIns="0" bIns="0" rtlCol="0" anchor="ctr">
            <a:normAutofit/>
          </a:bodyPr>
          <a:lstStyle/>
          <a:p>
            <a:pPr marL="0" indent="0">
              <a:buNone/>
            </a:pPr>
            <a:r>
              <a:rPr lang="en-US" sz="1100" dirty="0">
                <a:solidFill>
                  <a:srgbClr val="BFD0DE"/>
                </a:solidFill>
                <a:latin typeface="Aptos" pitchFamily="34" charset="0"/>
                <a:ea typeface="Aptos" pitchFamily="34" charset="-122"/>
                <a:cs typeface="Aptos" pitchFamily="34" charset="-120"/>
              </a:rPr>
              <a:t>five pillars including digital infrastructure and cyber resilience</a:t>
            </a:r>
            <a:endParaRPr lang="en-US" sz="1100" dirty="0"/>
          </a:p>
        </p:txBody>
      </p:sp>
      <p:sp>
        <p:nvSpPr>
          <p:cNvPr id="10" name="Shape 7"/>
          <p:cNvSpPr/>
          <p:nvPr/>
        </p:nvSpPr>
        <p:spPr>
          <a:xfrm>
            <a:off x="914400" y="3291840"/>
            <a:ext cx="411480" cy="411480"/>
          </a:xfrm>
          <a:prstGeom prst="ellipse">
            <a:avLst/>
          </a:prstGeom>
          <a:solidFill>
            <a:srgbClr val="05BFE0"/>
          </a:solidFill>
          <a:ln w="12700">
            <a:solidFill>
              <a:srgbClr val="05BFE0"/>
            </a:solidFill>
            <a:prstDash val="solid"/>
          </a:ln>
        </p:spPr>
        <p:txBody>
          <a:bodyPr/>
          <a:lstStyle/>
          <a:p>
            <a:endParaRPr lang="en-US"/>
          </a:p>
        </p:txBody>
      </p:sp>
      <p:sp>
        <p:nvSpPr>
          <p:cNvPr id="11" name="Text 8"/>
          <p:cNvSpPr/>
          <p:nvPr/>
        </p:nvSpPr>
        <p:spPr>
          <a:xfrm>
            <a:off x="1508760" y="3310128"/>
            <a:ext cx="3749040" cy="228600"/>
          </a:xfrm>
          <a:prstGeom prst="rect">
            <a:avLst/>
          </a:prstGeom>
          <a:noFill/>
          <a:ln/>
        </p:spPr>
        <p:txBody>
          <a:bodyPr wrap="square" lIns="0" tIns="0" rIns="0" bIns="0" rtlCol="0" anchor="ctr">
            <a:normAutofit fontScale="92500" lnSpcReduction="10000"/>
          </a:bodyPr>
          <a:lstStyle/>
          <a:p>
            <a:pPr marL="0" indent="0">
              <a:buNone/>
            </a:pPr>
            <a:r>
              <a:rPr lang="en-US" sz="1700" b="1" dirty="0">
                <a:solidFill>
                  <a:srgbClr val="FFFFFF"/>
                </a:solidFill>
                <a:latin typeface="Georgia" pitchFamily="34" charset="0"/>
                <a:ea typeface="Georgia" pitchFamily="34" charset="-122"/>
                <a:cs typeface="Georgia" pitchFamily="34" charset="-120"/>
              </a:rPr>
              <a:t>Starlink + rural Wi‑Fi</a:t>
            </a:r>
            <a:endParaRPr lang="en-US" sz="1700" dirty="0"/>
          </a:p>
        </p:txBody>
      </p:sp>
      <p:sp>
        <p:nvSpPr>
          <p:cNvPr id="12" name="Text 9"/>
          <p:cNvSpPr/>
          <p:nvPr/>
        </p:nvSpPr>
        <p:spPr>
          <a:xfrm>
            <a:off x="1517904" y="3639312"/>
            <a:ext cx="4937760" cy="228600"/>
          </a:xfrm>
          <a:prstGeom prst="rect">
            <a:avLst/>
          </a:prstGeom>
          <a:noFill/>
          <a:ln/>
        </p:spPr>
        <p:txBody>
          <a:bodyPr wrap="square" lIns="0" tIns="0" rIns="0" bIns="0" rtlCol="0" anchor="ctr">
            <a:normAutofit/>
          </a:bodyPr>
          <a:lstStyle/>
          <a:p>
            <a:pPr marL="0" indent="0">
              <a:buNone/>
            </a:pPr>
            <a:r>
              <a:rPr lang="en-US" sz="1100" dirty="0">
                <a:solidFill>
                  <a:srgbClr val="BFD0DE"/>
                </a:solidFill>
                <a:latin typeface="Aptos" pitchFamily="34" charset="0"/>
                <a:ea typeface="Aptos" pitchFamily="34" charset="-122"/>
                <a:cs typeface="Aptos" pitchFamily="34" charset="-120"/>
              </a:rPr>
              <a:t>new access layers reaching previously unconnected people</a:t>
            </a:r>
            <a:endParaRPr lang="en-US" sz="1100" dirty="0"/>
          </a:p>
        </p:txBody>
      </p:sp>
      <p:sp>
        <p:nvSpPr>
          <p:cNvPr id="13" name="Shape 10"/>
          <p:cNvSpPr/>
          <p:nvPr/>
        </p:nvSpPr>
        <p:spPr>
          <a:xfrm>
            <a:off x="914400" y="4251960"/>
            <a:ext cx="411480" cy="411480"/>
          </a:xfrm>
          <a:prstGeom prst="ellipse">
            <a:avLst/>
          </a:prstGeom>
          <a:solidFill>
            <a:srgbClr val="05BFE0"/>
          </a:solidFill>
          <a:ln w="12700">
            <a:solidFill>
              <a:srgbClr val="05BFE0"/>
            </a:solidFill>
            <a:prstDash val="solid"/>
          </a:ln>
        </p:spPr>
        <p:txBody>
          <a:bodyPr/>
          <a:lstStyle/>
          <a:p>
            <a:endParaRPr lang="en-US"/>
          </a:p>
        </p:txBody>
      </p:sp>
      <p:sp>
        <p:nvSpPr>
          <p:cNvPr id="14" name="Text 11"/>
          <p:cNvSpPr/>
          <p:nvPr/>
        </p:nvSpPr>
        <p:spPr>
          <a:xfrm>
            <a:off x="1508760" y="4270248"/>
            <a:ext cx="3749040" cy="228600"/>
          </a:xfrm>
          <a:prstGeom prst="rect">
            <a:avLst/>
          </a:prstGeom>
          <a:noFill/>
          <a:ln/>
        </p:spPr>
        <p:txBody>
          <a:bodyPr wrap="square" lIns="0" tIns="0" rIns="0" bIns="0" rtlCol="0" anchor="ctr">
            <a:normAutofit fontScale="92500" lnSpcReduction="10000"/>
          </a:bodyPr>
          <a:lstStyle/>
          <a:p>
            <a:pPr marL="0" indent="0">
              <a:buNone/>
            </a:pPr>
            <a:r>
              <a:rPr lang="en-US" sz="1700" b="1" dirty="0">
                <a:solidFill>
                  <a:srgbClr val="FFFFFF"/>
                </a:solidFill>
                <a:latin typeface="Georgia" pitchFamily="34" charset="0"/>
                <a:ea typeface="Georgia" pitchFamily="34" charset="-122"/>
                <a:cs typeface="Georgia" pitchFamily="34" charset="-120"/>
              </a:rPr>
              <a:t>Tabua subsea cable</a:t>
            </a:r>
            <a:endParaRPr lang="en-US" sz="1700" dirty="0"/>
          </a:p>
        </p:txBody>
      </p:sp>
      <p:sp>
        <p:nvSpPr>
          <p:cNvPr id="15" name="Text 12"/>
          <p:cNvSpPr/>
          <p:nvPr/>
        </p:nvSpPr>
        <p:spPr>
          <a:xfrm>
            <a:off x="1517904" y="4599432"/>
            <a:ext cx="4937760" cy="228600"/>
          </a:xfrm>
          <a:prstGeom prst="rect">
            <a:avLst/>
          </a:prstGeom>
          <a:noFill/>
          <a:ln/>
        </p:spPr>
        <p:txBody>
          <a:bodyPr wrap="square" lIns="0" tIns="0" rIns="0" bIns="0" rtlCol="0" anchor="ctr">
            <a:normAutofit/>
          </a:bodyPr>
          <a:lstStyle/>
          <a:p>
            <a:pPr marL="0" indent="0">
              <a:buNone/>
            </a:pPr>
            <a:r>
              <a:rPr lang="en-US" sz="1100" dirty="0">
                <a:solidFill>
                  <a:srgbClr val="BFD0DE"/>
                </a:solidFill>
                <a:latin typeface="Aptos" pitchFamily="34" charset="0"/>
                <a:ea typeface="Aptos" pitchFamily="34" charset="-122"/>
                <a:cs typeface="Aptos" pitchFamily="34" charset="-120"/>
              </a:rPr>
              <a:t>a new Australia–Fiji–Hawaii–US digital gateway</a:t>
            </a:r>
            <a:endParaRPr lang="en-US" sz="1100" dirty="0"/>
          </a:p>
        </p:txBody>
      </p:sp>
      <p:sp>
        <p:nvSpPr>
          <p:cNvPr id="16" name="Text 13"/>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A8B6C6"/>
                </a:solidFill>
                <a:latin typeface="Aptos" pitchFamily="34" charset="0"/>
                <a:ea typeface="Aptos" pitchFamily="34" charset="-122"/>
                <a:cs typeface="Aptos" pitchFamily="34" charset="-120"/>
              </a:rPr>
              <a:t>CLOUD679 · KASTEL</a:t>
            </a:r>
            <a:endParaRPr lang="en-US" sz="600" dirty="0"/>
          </a:p>
        </p:txBody>
      </p:sp>
      <p:sp>
        <p:nvSpPr>
          <p:cNvPr id="17" name="Text 14"/>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A8B6C6"/>
                </a:solidFill>
                <a:latin typeface="Aptos" pitchFamily="34" charset="0"/>
                <a:ea typeface="Aptos" pitchFamily="34" charset="-122"/>
                <a:cs typeface="Aptos" pitchFamily="34" charset="-120"/>
              </a:rPr>
              <a:t>15</a:t>
            </a:r>
            <a:endParaRPr lang="en-US" sz="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502920"/>
            <a:ext cx="5303520" cy="18288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THE ROADMAP</a:t>
            </a:r>
            <a:endParaRPr lang="en-US" sz="800" dirty="0"/>
          </a:p>
        </p:txBody>
      </p:sp>
      <p:sp>
        <p:nvSpPr>
          <p:cNvPr id="3" name="Text 1"/>
          <p:cNvSpPr/>
          <p:nvPr/>
        </p:nvSpPr>
        <p:spPr>
          <a:xfrm>
            <a:off x="594360" y="932688"/>
            <a:ext cx="7498080" cy="548640"/>
          </a:xfrm>
          <a:prstGeom prst="rect">
            <a:avLst/>
          </a:prstGeom>
          <a:noFill/>
          <a:ln/>
        </p:spPr>
        <p:txBody>
          <a:bodyPr wrap="square" lIns="0" tIns="0" rIns="0" bIns="0" rtlCol="0" anchor="ctr">
            <a:normAutofit/>
          </a:bodyPr>
          <a:lstStyle/>
          <a:p>
            <a:pPr marL="0" indent="0">
              <a:buNone/>
            </a:pPr>
            <a:r>
              <a:rPr lang="en-US" sz="2600" b="1" dirty="0">
                <a:solidFill>
                  <a:srgbClr val="111B2D"/>
                </a:solidFill>
                <a:latin typeface="Georgia" pitchFamily="34" charset="0"/>
                <a:ea typeface="Georgia" pitchFamily="34" charset="-122"/>
                <a:cs typeface="Georgia" pitchFamily="34" charset="-120"/>
              </a:rPr>
              <a:t>What’s next</a:t>
            </a:r>
            <a:endParaRPr lang="en-US" sz="2600" dirty="0"/>
          </a:p>
        </p:txBody>
      </p:sp>
      <p:sp>
        <p:nvSpPr>
          <p:cNvPr id="4" name="Text 2"/>
          <p:cNvSpPr/>
          <p:nvPr/>
        </p:nvSpPr>
        <p:spPr>
          <a:xfrm>
            <a:off x="612648" y="1581912"/>
            <a:ext cx="7498080" cy="320040"/>
          </a:xfrm>
          <a:prstGeom prst="rect">
            <a:avLst/>
          </a:prstGeom>
          <a:noFill/>
          <a:ln/>
        </p:spPr>
        <p:txBody>
          <a:bodyPr wrap="square" lIns="0" tIns="0" rIns="0" bIns="0" rtlCol="0" anchor="ctr">
            <a:normAutofit/>
          </a:bodyPr>
          <a:lstStyle/>
          <a:p>
            <a:pPr marL="0" indent="0">
              <a:buNone/>
            </a:pPr>
            <a:r>
              <a:rPr lang="en-US" sz="1300" dirty="0">
                <a:solidFill>
                  <a:srgbClr val="5A6B7C"/>
                </a:solidFill>
                <a:latin typeface="Aptos" pitchFamily="34" charset="0"/>
                <a:ea typeface="Aptos" pitchFamily="34" charset="-122"/>
                <a:cs typeface="Aptos" pitchFamily="34" charset="-120"/>
              </a:rPr>
              <a:t>From one local facility to a Pacific-scale digital services platform.</a:t>
            </a:r>
            <a:endParaRPr lang="en-US" sz="1300" dirty="0"/>
          </a:p>
        </p:txBody>
      </p:sp>
      <p:sp>
        <p:nvSpPr>
          <p:cNvPr id="5" name="Shape 3"/>
          <p:cNvSpPr/>
          <p:nvPr/>
        </p:nvSpPr>
        <p:spPr>
          <a:xfrm>
            <a:off x="1005840" y="3017520"/>
            <a:ext cx="10149840" cy="0"/>
          </a:xfrm>
          <a:prstGeom prst="line">
            <a:avLst/>
          </a:prstGeom>
          <a:noFill/>
          <a:ln w="25400">
            <a:solidFill>
              <a:srgbClr val="B8CAD7"/>
            </a:solidFill>
            <a:prstDash val="solid"/>
          </a:ln>
        </p:spPr>
        <p:txBody>
          <a:bodyPr/>
          <a:lstStyle/>
          <a:p>
            <a:endParaRPr lang="en-US"/>
          </a:p>
        </p:txBody>
      </p:sp>
      <p:sp>
        <p:nvSpPr>
          <p:cNvPr id="6" name="Shape 4"/>
          <p:cNvSpPr/>
          <p:nvPr/>
        </p:nvSpPr>
        <p:spPr>
          <a:xfrm>
            <a:off x="914400" y="2798064"/>
            <a:ext cx="457200" cy="457200"/>
          </a:xfrm>
          <a:prstGeom prst="ellipse">
            <a:avLst/>
          </a:prstGeom>
          <a:solidFill>
            <a:srgbClr val="37D399"/>
          </a:solidFill>
          <a:ln w="12700">
            <a:solidFill>
              <a:srgbClr val="37D399"/>
            </a:solidFill>
            <a:prstDash val="solid"/>
          </a:ln>
        </p:spPr>
        <p:txBody>
          <a:bodyPr/>
          <a:lstStyle/>
          <a:p>
            <a:endParaRPr lang="en-US"/>
          </a:p>
        </p:txBody>
      </p:sp>
      <p:sp>
        <p:nvSpPr>
          <p:cNvPr id="7" name="Text 5"/>
          <p:cNvSpPr/>
          <p:nvPr/>
        </p:nvSpPr>
        <p:spPr>
          <a:xfrm>
            <a:off x="457200" y="3520440"/>
            <a:ext cx="1371600" cy="274320"/>
          </a:xfrm>
          <a:prstGeom prst="rect">
            <a:avLst/>
          </a:prstGeom>
          <a:noFill/>
          <a:ln/>
        </p:spPr>
        <p:txBody>
          <a:bodyPr wrap="square" lIns="0" tIns="0" rIns="0" bIns="0" rtlCol="0" anchor="ctr">
            <a:normAutofit/>
          </a:bodyPr>
          <a:lstStyle/>
          <a:p>
            <a:pPr marL="0" indent="0" algn="ctr">
              <a:buNone/>
            </a:pPr>
            <a:r>
              <a:rPr lang="en-US" sz="1400" b="1" dirty="0">
                <a:solidFill>
                  <a:srgbClr val="111B2D"/>
                </a:solidFill>
                <a:latin typeface="Georgia" pitchFamily="34" charset="0"/>
                <a:ea typeface="Georgia" pitchFamily="34" charset="-122"/>
                <a:cs typeface="Georgia" pitchFamily="34" charset="-120"/>
              </a:rPr>
              <a:t>FJ1 Suva</a:t>
            </a:r>
            <a:endParaRPr lang="en-US" sz="1400" dirty="0"/>
          </a:p>
        </p:txBody>
      </p:sp>
      <p:sp>
        <p:nvSpPr>
          <p:cNvPr id="8" name="Text 6"/>
          <p:cNvSpPr/>
          <p:nvPr/>
        </p:nvSpPr>
        <p:spPr>
          <a:xfrm>
            <a:off x="246888" y="3931920"/>
            <a:ext cx="1783080" cy="438912"/>
          </a:xfrm>
          <a:prstGeom prst="rect">
            <a:avLst/>
          </a:prstGeom>
          <a:noFill/>
          <a:ln/>
        </p:spPr>
        <p:txBody>
          <a:bodyPr wrap="square" lIns="0" tIns="0" rIns="0" bIns="0" rtlCol="0" anchor="ctr">
            <a:normAutofit/>
          </a:bodyPr>
          <a:lstStyle/>
          <a:p>
            <a:pPr marL="0" indent="0" algn="ctr">
              <a:buNone/>
            </a:pPr>
            <a:r>
              <a:rPr lang="en-US" sz="950" dirty="0">
                <a:solidFill>
                  <a:srgbClr val="5A6B7C"/>
                </a:solidFill>
                <a:latin typeface="Aptos" pitchFamily="34" charset="0"/>
                <a:ea typeface="Aptos" pitchFamily="34" charset="-122"/>
                <a:cs typeface="Aptos" pitchFamily="34" charset="-120"/>
              </a:rPr>
              <a:t>live today</a:t>
            </a:r>
            <a:endParaRPr lang="en-US" sz="950" dirty="0"/>
          </a:p>
        </p:txBody>
      </p:sp>
      <p:sp>
        <p:nvSpPr>
          <p:cNvPr id="9" name="Shape 7"/>
          <p:cNvSpPr/>
          <p:nvPr/>
        </p:nvSpPr>
        <p:spPr>
          <a:xfrm>
            <a:off x="3310128" y="2798064"/>
            <a:ext cx="457200" cy="457200"/>
          </a:xfrm>
          <a:prstGeom prst="ellipse">
            <a:avLst/>
          </a:prstGeom>
          <a:solidFill>
            <a:srgbClr val="05BFE0"/>
          </a:solidFill>
          <a:ln w="12700">
            <a:solidFill>
              <a:srgbClr val="05BFE0"/>
            </a:solidFill>
            <a:prstDash val="solid"/>
          </a:ln>
        </p:spPr>
        <p:txBody>
          <a:bodyPr/>
          <a:lstStyle/>
          <a:p>
            <a:endParaRPr lang="en-US"/>
          </a:p>
        </p:txBody>
      </p:sp>
      <p:sp>
        <p:nvSpPr>
          <p:cNvPr id="10" name="Text 8"/>
          <p:cNvSpPr/>
          <p:nvPr/>
        </p:nvSpPr>
        <p:spPr>
          <a:xfrm>
            <a:off x="2852928" y="3520440"/>
            <a:ext cx="1371600" cy="274320"/>
          </a:xfrm>
          <a:prstGeom prst="rect">
            <a:avLst/>
          </a:prstGeom>
          <a:noFill/>
          <a:ln/>
        </p:spPr>
        <p:txBody>
          <a:bodyPr wrap="square" lIns="0" tIns="0" rIns="0" bIns="0" rtlCol="0" anchor="ctr">
            <a:normAutofit/>
          </a:bodyPr>
          <a:lstStyle/>
          <a:p>
            <a:pPr marL="0" indent="0" algn="ctr">
              <a:buNone/>
            </a:pPr>
            <a:r>
              <a:rPr lang="en-US" sz="1400" b="1" dirty="0">
                <a:solidFill>
                  <a:srgbClr val="111B2D"/>
                </a:solidFill>
                <a:latin typeface="Georgia" pitchFamily="34" charset="0"/>
                <a:ea typeface="Georgia" pitchFamily="34" charset="-122"/>
                <a:cs typeface="Georgia" pitchFamily="34" charset="-120"/>
              </a:rPr>
              <a:t>FJ2 Nadi</a:t>
            </a:r>
            <a:endParaRPr lang="en-US" sz="1400" dirty="0"/>
          </a:p>
        </p:txBody>
      </p:sp>
      <p:sp>
        <p:nvSpPr>
          <p:cNvPr id="11" name="Text 9"/>
          <p:cNvSpPr/>
          <p:nvPr/>
        </p:nvSpPr>
        <p:spPr>
          <a:xfrm>
            <a:off x="2642616" y="3931920"/>
            <a:ext cx="1783080" cy="438912"/>
          </a:xfrm>
          <a:prstGeom prst="rect">
            <a:avLst/>
          </a:prstGeom>
          <a:noFill/>
          <a:ln/>
        </p:spPr>
        <p:txBody>
          <a:bodyPr wrap="square" lIns="0" tIns="0" rIns="0" bIns="0" rtlCol="0" anchor="ctr">
            <a:normAutofit/>
          </a:bodyPr>
          <a:lstStyle/>
          <a:p>
            <a:pPr marL="0" indent="0" algn="ctr">
              <a:buNone/>
            </a:pPr>
            <a:r>
              <a:rPr lang="en-US" sz="950" dirty="0">
                <a:solidFill>
                  <a:srgbClr val="5A6B7C"/>
                </a:solidFill>
                <a:latin typeface="Aptos" pitchFamily="34" charset="0"/>
                <a:ea typeface="Aptos" pitchFamily="34" charset="-122"/>
                <a:cs typeface="Aptos" pitchFamily="34" charset="-120"/>
              </a:rPr>
              <a:t>second data centre for 100 tenants</a:t>
            </a:r>
            <a:endParaRPr lang="en-US" sz="950" dirty="0"/>
          </a:p>
        </p:txBody>
      </p:sp>
      <p:sp>
        <p:nvSpPr>
          <p:cNvPr id="12" name="Shape 10"/>
          <p:cNvSpPr/>
          <p:nvPr/>
        </p:nvSpPr>
        <p:spPr>
          <a:xfrm>
            <a:off x="5705856" y="2798064"/>
            <a:ext cx="457200" cy="457200"/>
          </a:xfrm>
          <a:prstGeom prst="ellipse">
            <a:avLst/>
          </a:prstGeom>
          <a:solidFill>
            <a:srgbClr val="05BFE0"/>
          </a:solidFill>
          <a:ln w="12700">
            <a:solidFill>
              <a:srgbClr val="05BFE0"/>
            </a:solidFill>
            <a:prstDash val="solid"/>
          </a:ln>
        </p:spPr>
        <p:txBody>
          <a:bodyPr/>
          <a:lstStyle/>
          <a:p>
            <a:endParaRPr lang="en-US"/>
          </a:p>
        </p:txBody>
      </p:sp>
      <p:sp>
        <p:nvSpPr>
          <p:cNvPr id="13" name="Text 11"/>
          <p:cNvSpPr/>
          <p:nvPr/>
        </p:nvSpPr>
        <p:spPr>
          <a:xfrm>
            <a:off x="5248656" y="3520440"/>
            <a:ext cx="1371600" cy="274320"/>
          </a:xfrm>
          <a:prstGeom prst="rect">
            <a:avLst/>
          </a:prstGeom>
          <a:noFill/>
          <a:ln/>
        </p:spPr>
        <p:txBody>
          <a:bodyPr wrap="square" lIns="0" tIns="0" rIns="0" bIns="0" rtlCol="0" anchor="ctr">
            <a:normAutofit/>
          </a:bodyPr>
          <a:lstStyle/>
          <a:p>
            <a:pPr marL="0" indent="0" algn="ctr">
              <a:buNone/>
            </a:pPr>
            <a:r>
              <a:rPr lang="en-US" sz="1400" b="1" dirty="0">
                <a:solidFill>
                  <a:srgbClr val="111B2D"/>
                </a:solidFill>
                <a:latin typeface="Georgia" pitchFamily="34" charset="0"/>
                <a:ea typeface="Georgia" pitchFamily="34" charset="-122"/>
                <a:cs typeface="Georgia" pitchFamily="34" charset="-120"/>
              </a:rPr>
              <a:t>FJ3 Suva</a:t>
            </a:r>
            <a:endParaRPr lang="en-US" sz="1400" dirty="0"/>
          </a:p>
        </p:txBody>
      </p:sp>
      <p:sp>
        <p:nvSpPr>
          <p:cNvPr id="14" name="Text 12"/>
          <p:cNvSpPr/>
          <p:nvPr/>
        </p:nvSpPr>
        <p:spPr>
          <a:xfrm>
            <a:off x="5038344" y="3931920"/>
            <a:ext cx="1783080" cy="438912"/>
          </a:xfrm>
          <a:prstGeom prst="rect">
            <a:avLst/>
          </a:prstGeom>
          <a:noFill/>
          <a:ln/>
        </p:spPr>
        <p:txBody>
          <a:bodyPr wrap="square" lIns="0" tIns="0" rIns="0" bIns="0" rtlCol="0" anchor="ctr">
            <a:normAutofit/>
          </a:bodyPr>
          <a:lstStyle/>
          <a:p>
            <a:pPr marL="0" indent="0" algn="ctr">
              <a:buNone/>
            </a:pPr>
            <a:r>
              <a:rPr lang="en-US" sz="950" dirty="0">
                <a:solidFill>
                  <a:srgbClr val="5A6B7C"/>
                </a:solidFill>
                <a:latin typeface="Aptos" pitchFamily="34" charset="0"/>
                <a:ea typeface="Aptos" pitchFamily="34" charset="-122"/>
                <a:cs typeface="Aptos" pitchFamily="34" charset="-120"/>
              </a:rPr>
              <a:t>GPU hosting for sovereign AI</a:t>
            </a:r>
            <a:endParaRPr lang="en-US" sz="950" dirty="0"/>
          </a:p>
        </p:txBody>
      </p:sp>
      <p:sp>
        <p:nvSpPr>
          <p:cNvPr id="15" name="Shape 13"/>
          <p:cNvSpPr/>
          <p:nvPr/>
        </p:nvSpPr>
        <p:spPr>
          <a:xfrm>
            <a:off x="8101584" y="2798064"/>
            <a:ext cx="457200" cy="457200"/>
          </a:xfrm>
          <a:prstGeom prst="ellipse">
            <a:avLst/>
          </a:prstGeom>
          <a:solidFill>
            <a:srgbClr val="05BFE0"/>
          </a:solidFill>
          <a:ln w="12700">
            <a:solidFill>
              <a:srgbClr val="05BFE0"/>
            </a:solidFill>
            <a:prstDash val="solid"/>
          </a:ln>
        </p:spPr>
        <p:txBody>
          <a:bodyPr/>
          <a:lstStyle/>
          <a:p>
            <a:endParaRPr lang="en-US"/>
          </a:p>
        </p:txBody>
      </p:sp>
      <p:sp>
        <p:nvSpPr>
          <p:cNvPr id="16" name="Text 14"/>
          <p:cNvSpPr/>
          <p:nvPr/>
        </p:nvSpPr>
        <p:spPr>
          <a:xfrm>
            <a:off x="7644384" y="3520440"/>
            <a:ext cx="1371600" cy="274320"/>
          </a:xfrm>
          <a:prstGeom prst="rect">
            <a:avLst/>
          </a:prstGeom>
          <a:noFill/>
          <a:ln/>
        </p:spPr>
        <p:txBody>
          <a:bodyPr wrap="square" lIns="0" tIns="0" rIns="0" bIns="0" rtlCol="0" anchor="ctr">
            <a:normAutofit/>
          </a:bodyPr>
          <a:lstStyle/>
          <a:p>
            <a:pPr marL="0" indent="0" algn="ctr">
              <a:buNone/>
            </a:pPr>
            <a:r>
              <a:rPr lang="en-US" sz="1400" b="1" dirty="0">
                <a:solidFill>
                  <a:srgbClr val="111B2D"/>
                </a:solidFill>
                <a:latin typeface="Georgia" pitchFamily="34" charset="0"/>
                <a:ea typeface="Georgia" pitchFamily="34" charset="-122"/>
                <a:cs typeface="Georgia" pitchFamily="34" charset="-120"/>
              </a:rPr>
              <a:t>DRaaS</a:t>
            </a:r>
            <a:endParaRPr lang="en-US" sz="1400" dirty="0"/>
          </a:p>
        </p:txBody>
      </p:sp>
      <p:sp>
        <p:nvSpPr>
          <p:cNvPr id="17" name="Text 15"/>
          <p:cNvSpPr/>
          <p:nvPr/>
        </p:nvSpPr>
        <p:spPr>
          <a:xfrm>
            <a:off x="7434072" y="3931920"/>
            <a:ext cx="1783080" cy="438912"/>
          </a:xfrm>
          <a:prstGeom prst="rect">
            <a:avLst/>
          </a:prstGeom>
          <a:noFill/>
          <a:ln/>
        </p:spPr>
        <p:txBody>
          <a:bodyPr wrap="square" lIns="0" tIns="0" rIns="0" bIns="0" rtlCol="0" anchor="ctr">
            <a:normAutofit/>
          </a:bodyPr>
          <a:lstStyle/>
          <a:p>
            <a:pPr marL="0" indent="0" algn="ctr">
              <a:buNone/>
            </a:pPr>
            <a:r>
              <a:rPr lang="en-US" sz="950" dirty="0">
                <a:solidFill>
                  <a:srgbClr val="5A6B7C"/>
                </a:solidFill>
                <a:latin typeface="Aptos" pitchFamily="34" charset="0"/>
                <a:ea typeface="Aptos" pitchFamily="34" charset="-122"/>
                <a:cs typeface="Aptos" pitchFamily="34" charset="-120"/>
              </a:rPr>
              <a:t>geographically separate resilience</a:t>
            </a:r>
            <a:endParaRPr lang="en-US" sz="950" dirty="0"/>
          </a:p>
        </p:txBody>
      </p:sp>
      <p:sp>
        <p:nvSpPr>
          <p:cNvPr id="18" name="Shape 16"/>
          <p:cNvSpPr/>
          <p:nvPr/>
        </p:nvSpPr>
        <p:spPr>
          <a:xfrm>
            <a:off x="10497312" y="2798064"/>
            <a:ext cx="457200" cy="457200"/>
          </a:xfrm>
          <a:prstGeom prst="ellipse">
            <a:avLst/>
          </a:prstGeom>
          <a:solidFill>
            <a:srgbClr val="05BFE0"/>
          </a:solidFill>
          <a:ln w="12700">
            <a:solidFill>
              <a:srgbClr val="05BFE0"/>
            </a:solidFill>
            <a:prstDash val="solid"/>
          </a:ln>
        </p:spPr>
        <p:txBody>
          <a:bodyPr/>
          <a:lstStyle/>
          <a:p>
            <a:endParaRPr lang="en-US"/>
          </a:p>
        </p:txBody>
      </p:sp>
      <p:sp>
        <p:nvSpPr>
          <p:cNvPr id="19" name="Text 17"/>
          <p:cNvSpPr/>
          <p:nvPr/>
        </p:nvSpPr>
        <p:spPr>
          <a:xfrm>
            <a:off x="10040112" y="3520440"/>
            <a:ext cx="1371600" cy="274320"/>
          </a:xfrm>
          <a:prstGeom prst="rect">
            <a:avLst/>
          </a:prstGeom>
          <a:noFill/>
          <a:ln/>
        </p:spPr>
        <p:txBody>
          <a:bodyPr wrap="square" lIns="0" tIns="0" rIns="0" bIns="0" rtlCol="0" anchor="ctr">
            <a:normAutofit fontScale="85000" lnSpcReduction="10000"/>
          </a:bodyPr>
          <a:lstStyle/>
          <a:p>
            <a:pPr marL="0" indent="0" algn="ctr">
              <a:buNone/>
            </a:pPr>
            <a:r>
              <a:rPr lang="en-US" sz="1400" b="1" dirty="0">
                <a:solidFill>
                  <a:srgbClr val="111B2D"/>
                </a:solidFill>
                <a:latin typeface="Georgia" pitchFamily="34" charset="0"/>
                <a:ea typeface="Georgia" pitchFamily="34" charset="-122"/>
                <a:cs typeface="Georgia" pitchFamily="34" charset="-120"/>
              </a:rPr>
              <a:t>Pacific expansion</a:t>
            </a:r>
            <a:endParaRPr lang="en-US" sz="1400" dirty="0"/>
          </a:p>
        </p:txBody>
      </p:sp>
      <p:sp>
        <p:nvSpPr>
          <p:cNvPr id="20" name="Text 18"/>
          <p:cNvSpPr/>
          <p:nvPr/>
        </p:nvSpPr>
        <p:spPr>
          <a:xfrm>
            <a:off x="9829800" y="3931920"/>
            <a:ext cx="1783080" cy="438912"/>
          </a:xfrm>
          <a:prstGeom prst="rect">
            <a:avLst/>
          </a:prstGeom>
          <a:noFill/>
          <a:ln/>
        </p:spPr>
        <p:txBody>
          <a:bodyPr wrap="square" lIns="0" tIns="0" rIns="0" bIns="0" rtlCol="0" anchor="ctr">
            <a:normAutofit/>
          </a:bodyPr>
          <a:lstStyle/>
          <a:p>
            <a:pPr marL="0" indent="0" algn="ctr">
              <a:buNone/>
            </a:pPr>
            <a:r>
              <a:rPr lang="en-US" sz="950" dirty="0">
                <a:solidFill>
                  <a:srgbClr val="5A6B7C"/>
                </a:solidFill>
                <a:latin typeface="Aptos" pitchFamily="34" charset="0"/>
                <a:ea typeface="Aptos" pitchFamily="34" charset="-122"/>
                <a:cs typeface="Aptos" pitchFamily="34" charset="-120"/>
              </a:rPr>
              <a:t>regional Cloud679 footprint</a:t>
            </a:r>
            <a:endParaRPr lang="en-US" sz="950" dirty="0"/>
          </a:p>
        </p:txBody>
      </p:sp>
      <p:pic>
        <p:nvPicPr>
          <p:cNvPr id="21" name="Image 0" descr="/mnt/data/a_wide_futuristic_high_tech_control_innovation_l_batch_4.png"/>
          <p:cNvPicPr>
            <a:picLocks noChangeAspect="1"/>
          </p:cNvPicPr>
          <p:nvPr/>
        </p:nvPicPr>
        <p:blipFill>
          <a:blip r:embed="rId3"/>
          <a:srcRect t="41116" b="41116"/>
          <a:stretch/>
        </p:blipFill>
        <p:spPr>
          <a:xfrm>
            <a:off x="822960" y="4983480"/>
            <a:ext cx="10515600" cy="1051560"/>
          </a:xfrm>
          <a:prstGeom prst="rect">
            <a:avLst/>
          </a:prstGeom>
        </p:spPr>
      </p:pic>
      <p:sp>
        <p:nvSpPr>
          <p:cNvPr id="22" name="Text 19"/>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7B8C9B"/>
                </a:solidFill>
                <a:latin typeface="Aptos" pitchFamily="34" charset="0"/>
                <a:ea typeface="Aptos" pitchFamily="34" charset="-122"/>
                <a:cs typeface="Aptos" pitchFamily="34" charset="-120"/>
              </a:rPr>
              <a:t>CLOUD679 · KASTEL</a:t>
            </a:r>
            <a:endParaRPr lang="en-US" sz="600" dirty="0"/>
          </a:p>
        </p:txBody>
      </p:sp>
      <p:sp>
        <p:nvSpPr>
          <p:cNvPr id="23" name="Text 20"/>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7B8C9B"/>
                </a:solidFill>
                <a:latin typeface="Aptos" pitchFamily="34" charset="0"/>
                <a:ea typeface="Aptos" pitchFamily="34" charset="-122"/>
                <a:cs typeface="Aptos" pitchFamily="34" charset="-120"/>
              </a:rPr>
              <a:t>16</a:t>
            </a:r>
            <a:endParaRPr lang="en-US" sz="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71426"/>
        </a:solidFill>
        <a:effectLst/>
      </p:bgPr>
    </p:bg>
    <p:spTree>
      <p:nvGrpSpPr>
        <p:cNvPr id="1" name=""/>
        <p:cNvGrpSpPr/>
        <p:nvPr/>
      </p:nvGrpSpPr>
      <p:grpSpPr>
        <a:xfrm>
          <a:off x="0" y="0"/>
          <a:ext cx="0" cy="0"/>
          <a:chOff x="0" y="0"/>
          <a:chExt cx="0" cy="0"/>
        </a:xfrm>
      </p:grpSpPr>
      <p:sp>
        <p:nvSpPr>
          <p:cNvPr id="2" name="Text 0"/>
          <p:cNvSpPr/>
          <p:nvPr/>
        </p:nvSpPr>
        <p:spPr>
          <a:xfrm>
            <a:off x="658368" y="502920"/>
            <a:ext cx="2286000" cy="228600"/>
          </a:xfrm>
          <a:prstGeom prst="rect">
            <a:avLst/>
          </a:prstGeom>
          <a:noFill/>
          <a:ln/>
        </p:spPr>
        <p:txBody>
          <a:bodyPr wrap="square" lIns="0" tIns="0" rIns="0" bIns="0" rtlCol="0" anchor="ctr"/>
          <a:lstStyle/>
          <a:p>
            <a:pPr marL="0" indent="0">
              <a:buNone/>
            </a:pPr>
            <a:r>
              <a:rPr lang="en-US" sz="800" b="1" dirty="0">
                <a:solidFill>
                  <a:srgbClr val="05BFE0"/>
                </a:solidFill>
                <a:latin typeface="Aptos" pitchFamily="34" charset="0"/>
                <a:ea typeface="Aptos" pitchFamily="34" charset="-122"/>
                <a:cs typeface="Aptos" pitchFamily="34" charset="-120"/>
              </a:rPr>
              <a:t>THE ASK</a:t>
            </a:r>
            <a:endParaRPr lang="en-US" sz="800" dirty="0"/>
          </a:p>
        </p:txBody>
      </p:sp>
      <p:sp>
        <p:nvSpPr>
          <p:cNvPr id="3" name="Text 1"/>
          <p:cNvSpPr/>
          <p:nvPr/>
        </p:nvSpPr>
        <p:spPr>
          <a:xfrm>
            <a:off x="658368" y="1005840"/>
            <a:ext cx="6217920" cy="914400"/>
          </a:xfrm>
          <a:prstGeom prst="rect">
            <a:avLst/>
          </a:prstGeom>
          <a:noFill/>
          <a:ln/>
        </p:spPr>
        <p:txBody>
          <a:bodyPr wrap="square" lIns="0" tIns="0" rIns="0" bIns="0" rtlCol="0" anchor="ctr">
            <a:normAutofit/>
          </a:bodyPr>
          <a:lstStyle/>
          <a:p>
            <a:pPr marL="0" indent="0">
              <a:buNone/>
            </a:pPr>
            <a:r>
              <a:rPr lang="en-US" sz="3000" b="1" dirty="0">
                <a:solidFill>
                  <a:srgbClr val="FFFFFF"/>
                </a:solidFill>
                <a:latin typeface="Georgia" pitchFamily="34" charset="0"/>
                <a:ea typeface="Georgia" pitchFamily="34" charset="-122"/>
                <a:cs typeface="Georgia" pitchFamily="34" charset="-120"/>
              </a:rPr>
              <a:t>Every dollar you keep local</a:t>
            </a:r>
            <a:endParaRPr lang="en-US" sz="3000" dirty="0"/>
          </a:p>
          <a:p>
            <a:pPr marL="0" indent="0">
              <a:buNone/>
            </a:pPr>
            <a:r>
              <a:rPr lang="en-US" sz="3000" b="1" dirty="0">
                <a:solidFill>
                  <a:srgbClr val="FFFFFF"/>
                </a:solidFill>
                <a:latin typeface="Georgia" pitchFamily="34" charset="0"/>
                <a:ea typeface="Georgia" pitchFamily="34" charset="-122"/>
                <a:cs typeface="Georgia" pitchFamily="34" charset="-120"/>
              </a:rPr>
              <a:t>is a dollar working for Fiji</a:t>
            </a:r>
            <a:endParaRPr lang="en-US" sz="3000" dirty="0"/>
          </a:p>
        </p:txBody>
      </p:sp>
      <p:sp>
        <p:nvSpPr>
          <p:cNvPr id="4" name="Shape 2"/>
          <p:cNvSpPr/>
          <p:nvPr/>
        </p:nvSpPr>
        <p:spPr>
          <a:xfrm>
            <a:off x="685800" y="2423160"/>
            <a:ext cx="5074920" cy="960120"/>
          </a:xfrm>
          <a:prstGeom prst="roundRect">
            <a:avLst>
              <a:gd name="adj" fmla="val 6667"/>
            </a:avLst>
          </a:prstGeom>
          <a:solidFill>
            <a:srgbClr val="0E2545"/>
          </a:solidFill>
          <a:ln w="12700">
            <a:solidFill>
              <a:srgbClr val="0E2545"/>
            </a:solidFill>
            <a:prstDash val="solid"/>
          </a:ln>
        </p:spPr>
        <p:txBody>
          <a:bodyPr/>
          <a:lstStyle/>
          <a:p>
            <a:endParaRPr lang="en-US"/>
          </a:p>
        </p:txBody>
      </p:sp>
      <p:sp>
        <p:nvSpPr>
          <p:cNvPr id="5" name="Text 3"/>
          <p:cNvSpPr/>
          <p:nvPr/>
        </p:nvSpPr>
        <p:spPr>
          <a:xfrm>
            <a:off x="1005840" y="2624328"/>
            <a:ext cx="438912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FFFFFF"/>
                </a:solidFill>
                <a:latin typeface="Georgia" pitchFamily="34" charset="0"/>
                <a:ea typeface="Georgia" pitchFamily="34" charset="-122"/>
                <a:cs typeface="Georgia" pitchFamily="34" charset="-120"/>
              </a:rPr>
              <a:t>Businesses</a:t>
            </a:r>
            <a:endParaRPr lang="en-US" sz="1400" dirty="0"/>
          </a:p>
        </p:txBody>
      </p:sp>
      <p:sp>
        <p:nvSpPr>
          <p:cNvPr id="6" name="Text 4"/>
          <p:cNvSpPr/>
          <p:nvPr/>
        </p:nvSpPr>
        <p:spPr>
          <a:xfrm>
            <a:off x="1005840" y="2953512"/>
            <a:ext cx="4389120" cy="201168"/>
          </a:xfrm>
          <a:prstGeom prst="rect">
            <a:avLst/>
          </a:prstGeom>
          <a:noFill/>
          <a:ln/>
        </p:spPr>
        <p:txBody>
          <a:bodyPr wrap="square" lIns="0" tIns="0" rIns="0" bIns="0" rtlCol="0" anchor="ctr">
            <a:normAutofit/>
          </a:bodyPr>
          <a:lstStyle/>
          <a:p>
            <a:pPr marL="0" indent="0">
              <a:buNone/>
            </a:pPr>
            <a:r>
              <a:rPr lang="en-US" sz="980" dirty="0">
                <a:solidFill>
                  <a:srgbClr val="BFD0DE"/>
                </a:solidFill>
                <a:latin typeface="Aptos" pitchFamily="34" charset="0"/>
                <a:ea typeface="Aptos" pitchFamily="34" charset="-122"/>
                <a:cs typeface="Aptos" pitchFamily="34" charset="-120"/>
              </a:rPr>
              <a:t>move hosting, email and domains home — try Cloud679</a:t>
            </a:r>
            <a:endParaRPr lang="en-US" sz="980" dirty="0"/>
          </a:p>
        </p:txBody>
      </p:sp>
      <p:sp>
        <p:nvSpPr>
          <p:cNvPr id="7" name="Shape 5"/>
          <p:cNvSpPr/>
          <p:nvPr/>
        </p:nvSpPr>
        <p:spPr>
          <a:xfrm>
            <a:off x="6263640" y="2423160"/>
            <a:ext cx="5074920" cy="960120"/>
          </a:xfrm>
          <a:prstGeom prst="roundRect">
            <a:avLst>
              <a:gd name="adj" fmla="val 6667"/>
            </a:avLst>
          </a:prstGeom>
          <a:solidFill>
            <a:srgbClr val="0E2545"/>
          </a:solidFill>
          <a:ln w="12700">
            <a:solidFill>
              <a:srgbClr val="0E2545"/>
            </a:solidFill>
            <a:prstDash val="solid"/>
          </a:ln>
        </p:spPr>
        <p:txBody>
          <a:bodyPr/>
          <a:lstStyle/>
          <a:p>
            <a:endParaRPr lang="en-US"/>
          </a:p>
        </p:txBody>
      </p:sp>
      <p:sp>
        <p:nvSpPr>
          <p:cNvPr id="8" name="Text 6"/>
          <p:cNvSpPr/>
          <p:nvPr/>
        </p:nvSpPr>
        <p:spPr>
          <a:xfrm>
            <a:off x="6583680" y="2624328"/>
            <a:ext cx="438912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FFFFFF"/>
                </a:solidFill>
                <a:latin typeface="Georgia" pitchFamily="34" charset="0"/>
                <a:ea typeface="Georgia" pitchFamily="34" charset="-122"/>
                <a:cs typeface="Georgia" pitchFamily="34" charset="-120"/>
              </a:rPr>
              <a:t>Government &amp; regulators</a:t>
            </a:r>
            <a:endParaRPr lang="en-US" sz="1400" dirty="0"/>
          </a:p>
        </p:txBody>
      </p:sp>
      <p:sp>
        <p:nvSpPr>
          <p:cNvPr id="9" name="Text 7"/>
          <p:cNvSpPr/>
          <p:nvPr/>
        </p:nvSpPr>
        <p:spPr>
          <a:xfrm>
            <a:off x="6583680" y="2953512"/>
            <a:ext cx="4389120" cy="201168"/>
          </a:xfrm>
          <a:prstGeom prst="rect">
            <a:avLst/>
          </a:prstGeom>
          <a:noFill/>
          <a:ln/>
        </p:spPr>
        <p:txBody>
          <a:bodyPr wrap="square" lIns="0" tIns="0" rIns="0" bIns="0" rtlCol="0" anchor="ctr">
            <a:normAutofit/>
          </a:bodyPr>
          <a:lstStyle/>
          <a:p>
            <a:pPr marL="0" indent="0">
              <a:buNone/>
            </a:pPr>
            <a:r>
              <a:rPr lang="en-US" sz="980" dirty="0">
                <a:solidFill>
                  <a:srgbClr val="BFD0DE"/>
                </a:solidFill>
                <a:latin typeface="Aptos" pitchFamily="34" charset="0"/>
                <a:ea typeface="Aptos" pitchFamily="34" charset="-122"/>
                <a:cs typeface="Aptos" pitchFamily="34" charset="-120"/>
              </a:rPr>
              <a:t>back policy that lets Fiji build digital-services export capacity</a:t>
            </a:r>
            <a:endParaRPr lang="en-US" sz="980" dirty="0"/>
          </a:p>
        </p:txBody>
      </p:sp>
      <p:sp>
        <p:nvSpPr>
          <p:cNvPr id="10" name="Shape 8"/>
          <p:cNvSpPr/>
          <p:nvPr/>
        </p:nvSpPr>
        <p:spPr>
          <a:xfrm>
            <a:off x="685800" y="3794760"/>
            <a:ext cx="5074920" cy="960120"/>
          </a:xfrm>
          <a:prstGeom prst="roundRect">
            <a:avLst>
              <a:gd name="adj" fmla="val 6667"/>
            </a:avLst>
          </a:prstGeom>
          <a:solidFill>
            <a:srgbClr val="0E2545"/>
          </a:solidFill>
          <a:ln w="12700">
            <a:solidFill>
              <a:srgbClr val="0E2545"/>
            </a:solidFill>
            <a:prstDash val="solid"/>
          </a:ln>
        </p:spPr>
        <p:txBody>
          <a:bodyPr/>
          <a:lstStyle/>
          <a:p>
            <a:endParaRPr lang="en-US"/>
          </a:p>
        </p:txBody>
      </p:sp>
      <p:sp>
        <p:nvSpPr>
          <p:cNvPr id="11" name="Text 9"/>
          <p:cNvSpPr/>
          <p:nvPr/>
        </p:nvSpPr>
        <p:spPr>
          <a:xfrm>
            <a:off x="1005840" y="3995928"/>
            <a:ext cx="438912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FFFFFF"/>
                </a:solidFill>
                <a:latin typeface="Georgia" pitchFamily="34" charset="0"/>
                <a:ea typeface="Georgia" pitchFamily="34" charset="-122"/>
                <a:cs typeface="Georgia" pitchFamily="34" charset="-120"/>
              </a:rPr>
              <a:t>Rural entrepreneurs &amp; women-led MSMEs</a:t>
            </a:r>
            <a:endParaRPr lang="en-US" sz="1400" dirty="0"/>
          </a:p>
        </p:txBody>
      </p:sp>
      <p:sp>
        <p:nvSpPr>
          <p:cNvPr id="12" name="Text 10"/>
          <p:cNvSpPr/>
          <p:nvPr/>
        </p:nvSpPr>
        <p:spPr>
          <a:xfrm>
            <a:off x="1005840" y="4325112"/>
            <a:ext cx="4389120" cy="201168"/>
          </a:xfrm>
          <a:prstGeom prst="rect">
            <a:avLst/>
          </a:prstGeom>
          <a:noFill/>
          <a:ln/>
        </p:spPr>
        <p:txBody>
          <a:bodyPr wrap="square" lIns="0" tIns="0" rIns="0" bIns="0" rtlCol="0" anchor="ctr">
            <a:normAutofit/>
          </a:bodyPr>
          <a:lstStyle/>
          <a:p>
            <a:pPr marL="0" indent="0">
              <a:buNone/>
            </a:pPr>
            <a:r>
              <a:rPr lang="en-US" sz="980" dirty="0">
                <a:solidFill>
                  <a:srgbClr val="BFD0DE"/>
                </a:solidFill>
                <a:latin typeface="Aptos" pitchFamily="34" charset="0"/>
                <a:ea typeface="Aptos" pitchFamily="34" charset="-122"/>
                <a:cs typeface="Aptos" pitchFamily="34" charset="-120"/>
              </a:rPr>
              <a:t>get online with support that speaks your context</a:t>
            </a:r>
            <a:endParaRPr lang="en-US" sz="980" dirty="0"/>
          </a:p>
        </p:txBody>
      </p:sp>
      <p:sp>
        <p:nvSpPr>
          <p:cNvPr id="13" name="Shape 11"/>
          <p:cNvSpPr/>
          <p:nvPr/>
        </p:nvSpPr>
        <p:spPr>
          <a:xfrm>
            <a:off x="6263640" y="3794760"/>
            <a:ext cx="5074920" cy="960120"/>
          </a:xfrm>
          <a:prstGeom prst="roundRect">
            <a:avLst>
              <a:gd name="adj" fmla="val 6667"/>
            </a:avLst>
          </a:prstGeom>
          <a:solidFill>
            <a:srgbClr val="0E2545"/>
          </a:solidFill>
          <a:ln w="12700">
            <a:solidFill>
              <a:srgbClr val="0E2545"/>
            </a:solidFill>
            <a:prstDash val="solid"/>
          </a:ln>
        </p:spPr>
        <p:txBody>
          <a:bodyPr/>
          <a:lstStyle/>
          <a:p>
            <a:endParaRPr lang="en-US"/>
          </a:p>
        </p:txBody>
      </p:sp>
      <p:sp>
        <p:nvSpPr>
          <p:cNvPr id="14" name="Text 12"/>
          <p:cNvSpPr/>
          <p:nvPr/>
        </p:nvSpPr>
        <p:spPr>
          <a:xfrm>
            <a:off x="6583680" y="3995928"/>
            <a:ext cx="4389120" cy="201168"/>
          </a:xfrm>
          <a:prstGeom prst="rect">
            <a:avLst/>
          </a:prstGeom>
          <a:noFill/>
          <a:ln/>
        </p:spPr>
        <p:txBody>
          <a:bodyPr wrap="square" lIns="0" tIns="0" rIns="0" bIns="0" rtlCol="0" anchor="ctr">
            <a:normAutofit lnSpcReduction="10000"/>
          </a:bodyPr>
          <a:lstStyle/>
          <a:p>
            <a:pPr marL="0" indent="0">
              <a:buNone/>
            </a:pPr>
            <a:r>
              <a:rPr lang="en-US" sz="1400" b="1" dirty="0">
                <a:solidFill>
                  <a:srgbClr val="FFFFFF"/>
                </a:solidFill>
                <a:latin typeface="Georgia" pitchFamily="34" charset="0"/>
                <a:ea typeface="Georgia" pitchFamily="34" charset="-122"/>
                <a:cs typeface="Georgia" pitchFamily="34" charset="-120"/>
              </a:rPr>
              <a:t>Engineers &amp; students</a:t>
            </a:r>
            <a:endParaRPr lang="en-US" sz="1400" dirty="0"/>
          </a:p>
        </p:txBody>
      </p:sp>
      <p:sp>
        <p:nvSpPr>
          <p:cNvPr id="15" name="Text 13"/>
          <p:cNvSpPr/>
          <p:nvPr/>
        </p:nvSpPr>
        <p:spPr>
          <a:xfrm>
            <a:off x="6583680" y="4325112"/>
            <a:ext cx="4389120" cy="201168"/>
          </a:xfrm>
          <a:prstGeom prst="rect">
            <a:avLst/>
          </a:prstGeom>
          <a:noFill/>
          <a:ln/>
        </p:spPr>
        <p:txBody>
          <a:bodyPr wrap="square" lIns="0" tIns="0" rIns="0" bIns="0" rtlCol="0" anchor="ctr">
            <a:normAutofit/>
          </a:bodyPr>
          <a:lstStyle/>
          <a:p>
            <a:pPr marL="0" indent="0">
              <a:buNone/>
            </a:pPr>
            <a:r>
              <a:rPr lang="en-US" sz="980" dirty="0">
                <a:solidFill>
                  <a:srgbClr val="BFD0DE"/>
                </a:solidFill>
                <a:latin typeface="Aptos" pitchFamily="34" charset="0"/>
                <a:ea typeface="Aptos" pitchFamily="34" charset="-122"/>
                <a:cs typeface="Aptos" pitchFamily="34" charset="-120"/>
              </a:rPr>
              <a:t>help build the workforce sovereign AI in Fiji will need</a:t>
            </a:r>
            <a:endParaRPr lang="en-US" sz="980" dirty="0"/>
          </a:p>
        </p:txBody>
      </p:sp>
      <p:pic>
        <p:nvPicPr>
          <p:cNvPr id="16" name="Image 0" descr="/mnt/data/ppt_unzip/ppt/media/image1.png"/>
          <p:cNvPicPr>
            <a:picLocks noChangeAspect="1"/>
          </p:cNvPicPr>
          <p:nvPr/>
        </p:nvPicPr>
        <p:blipFill>
          <a:blip r:embed="rId3"/>
          <a:stretch>
            <a:fillRect/>
          </a:stretch>
        </p:blipFill>
        <p:spPr>
          <a:xfrm>
            <a:off x="685800" y="5603559"/>
            <a:ext cx="5272548" cy="688842"/>
          </a:xfrm>
          <a:prstGeom prst="rect">
            <a:avLst/>
          </a:prstGeom>
        </p:spPr>
      </p:pic>
      <p:sp>
        <p:nvSpPr>
          <p:cNvPr id="17" name="Text 14"/>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A8B6C6"/>
                </a:solidFill>
                <a:latin typeface="Aptos" pitchFamily="34" charset="0"/>
                <a:ea typeface="Aptos" pitchFamily="34" charset="-122"/>
                <a:cs typeface="Aptos" pitchFamily="34" charset="-120"/>
              </a:rPr>
              <a:t>CLOUD679 · KASTEL</a:t>
            </a:r>
            <a:endParaRPr lang="en-US" sz="600" dirty="0"/>
          </a:p>
        </p:txBody>
      </p:sp>
      <p:sp>
        <p:nvSpPr>
          <p:cNvPr id="18" name="Text 15"/>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A8B6C6"/>
                </a:solidFill>
                <a:latin typeface="Aptos" pitchFamily="34" charset="0"/>
                <a:ea typeface="Aptos" pitchFamily="34" charset="-122"/>
                <a:cs typeface="Aptos" pitchFamily="34" charset="-120"/>
              </a:rPr>
              <a:t>17</a:t>
            </a:r>
            <a:endParaRPr lang="en-US" sz="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71426"/>
        </a:solidFill>
        <a:effectLst/>
      </p:bgPr>
    </p:bg>
    <p:spTree>
      <p:nvGrpSpPr>
        <p:cNvPr id="1" name=""/>
        <p:cNvGrpSpPr/>
        <p:nvPr/>
      </p:nvGrpSpPr>
      <p:grpSpPr>
        <a:xfrm>
          <a:off x="0" y="0"/>
          <a:ext cx="0" cy="0"/>
          <a:chOff x="0" y="0"/>
          <a:chExt cx="0" cy="0"/>
        </a:xfrm>
      </p:grpSpPr>
      <p:pic>
        <p:nvPicPr>
          <p:cNvPr id="2" name="Image 0" descr="/mnt/data/a_wide_futuristic_high_tech_control_innovation_l_batch_4.png"/>
          <p:cNvPicPr>
            <a:picLocks noChangeAspect="1"/>
          </p:cNvPicPr>
          <p:nvPr/>
        </p:nvPicPr>
        <p:blipFill>
          <a:blip r:embed="rId3"/>
          <a:srcRect l="23987" r="23987"/>
          <a:stretch/>
        </p:blipFill>
        <p:spPr>
          <a:xfrm>
            <a:off x="5852160" y="0"/>
            <a:ext cx="6339535" cy="6858000"/>
          </a:xfrm>
          <a:prstGeom prst="rect">
            <a:avLst/>
          </a:prstGeom>
        </p:spPr>
      </p:pic>
      <p:sp>
        <p:nvSpPr>
          <p:cNvPr id="3" name="Shape 0"/>
          <p:cNvSpPr/>
          <p:nvPr/>
        </p:nvSpPr>
        <p:spPr>
          <a:xfrm>
            <a:off x="0" y="0"/>
            <a:ext cx="12191695" cy="6858000"/>
          </a:xfrm>
          <a:prstGeom prst="rect">
            <a:avLst/>
          </a:prstGeom>
          <a:solidFill>
            <a:srgbClr val="071426">
              <a:alpha val="45000"/>
            </a:srgbClr>
          </a:solidFill>
          <a:ln w="12700">
            <a:solidFill>
              <a:srgbClr val="071426">
                <a:alpha val="0"/>
              </a:srgbClr>
            </a:solidFill>
            <a:prstDash val="solid"/>
          </a:ln>
        </p:spPr>
        <p:txBody>
          <a:bodyPr/>
          <a:lstStyle/>
          <a:p>
            <a:endParaRPr lang="en-US"/>
          </a:p>
        </p:txBody>
      </p:sp>
      <p:sp>
        <p:nvSpPr>
          <p:cNvPr id="4" name="Text 1"/>
          <p:cNvSpPr/>
          <p:nvPr/>
        </p:nvSpPr>
        <p:spPr>
          <a:xfrm>
            <a:off x="685800" y="2606040"/>
            <a:ext cx="3474720" cy="594360"/>
          </a:xfrm>
          <a:prstGeom prst="rect">
            <a:avLst/>
          </a:prstGeom>
          <a:noFill/>
          <a:ln/>
        </p:spPr>
        <p:txBody>
          <a:bodyPr wrap="square" lIns="0" tIns="0" rIns="0" bIns="0" rtlCol="0" anchor="ctr"/>
          <a:lstStyle/>
          <a:p>
            <a:pPr marL="0" indent="0">
              <a:buNone/>
            </a:pPr>
            <a:r>
              <a:rPr lang="en-US" sz="4200" b="1" dirty="0">
                <a:solidFill>
                  <a:srgbClr val="FFFFFF"/>
                </a:solidFill>
                <a:latin typeface="Georgia" pitchFamily="34" charset="0"/>
                <a:ea typeface="Georgia" pitchFamily="34" charset="-122"/>
                <a:cs typeface="Georgia" pitchFamily="34" charset="-120"/>
              </a:rPr>
              <a:t>Vinaka.</a:t>
            </a:r>
            <a:endParaRPr lang="en-US" sz="4200" dirty="0"/>
          </a:p>
        </p:txBody>
      </p:sp>
      <p:sp>
        <p:nvSpPr>
          <p:cNvPr id="5" name="Text 2"/>
          <p:cNvSpPr/>
          <p:nvPr/>
        </p:nvSpPr>
        <p:spPr>
          <a:xfrm>
            <a:off x="713232" y="3566160"/>
            <a:ext cx="5669280" cy="228600"/>
          </a:xfrm>
          <a:prstGeom prst="rect">
            <a:avLst/>
          </a:prstGeom>
          <a:noFill/>
          <a:ln/>
        </p:spPr>
        <p:txBody>
          <a:bodyPr wrap="square" lIns="0" tIns="0" rIns="0" bIns="0" rtlCol="0" anchor="ctr">
            <a:normAutofit/>
          </a:bodyPr>
          <a:lstStyle/>
          <a:p>
            <a:pPr marL="0" indent="0">
              <a:buNone/>
            </a:pPr>
            <a:r>
              <a:rPr lang="en-US" sz="1300" i="1" dirty="0">
                <a:solidFill>
                  <a:srgbClr val="C7D5E2"/>
                </a:solidFill>
                <a:latin typeface="Aptos" pitchFamily="34" charset="0"/>
                <a:ea typeface="Aptos" pitchFamily="34" charset="-122"/>
                <a:cs typeface="Aptos" pitchFamily="34" charset="-120"/>
              </a:rPr>
              <a:t>Thank you — Fiji National University &amp; the National IT Conference 2026</a:t>
            </a:r>
            <a:endParaRPr lang="en-US" sz="1300" dirty="0"/>
          </a:p>
        </p:txBody>
      </p:sp>
      <p:sp>
        <p:nvSpPr>
          <p:cNvPr id="6" name="Shape 3"/>
          <p:cNvSpPr/>
          <p:nvPr/>
        </p:nvSpPr>
        <p:spPr>
          <a:xfrm>
            <a:off x="713232" y="4069080"/>
            <a:ext cx="2743200" cy="27432"/>
          </a:xfrm>
          <a:prstGeom prst="rect">
            <a:avLst/>
          </a:prstGeom>
          <a:solidFill>
            <a:srgbClr val="05BFE0"/>
          </a:solidFill>
          <a:ln w="12700">
            <a:solidFill>
              <a:srgbClr val="05BFE0"/>
            </a:solidFill>
            <a:prstDash val="solid"/>
          </a:ln>
        </p:spPr>
        <p:txBody>
          <a:bodyPr/>
          <a:lstStyle/>
          <a:p>
            <a:endParaRPr lang="en-US"/>
          </a:p>
        </p:txBody>
      </p:sp>
      <p:sp>
        <p:nvSpPr>
          <p:cNvPr id="7" name="Text 4"/>
          <p:cNvSpPr/>
          <p:nvPr/>
        </p:nvSpPr>
        <p:spPr>
          <a:xfrm>
            <a:off x="713232" y="4434840"/>
            <a:ext cx="3474720" cy="228600"/>
          </a:xfrm>
          <a:prstGeom prst="rect">
            <a:avLst/>
          </a:prstGeom>
          <a:noFill/>
          <a:ln/>
        </p:spPr>
        <p:txBody>
          <a:bodyPr wrap="square" lIns="0" tIns="0" rIns="0" bIns="0" rtlCol="0" anchor="ctr"/>
          <a:lstStyle/>
          <a:p>
            <a:pPr marL="0" indent="0">
              <a:buNone/>
            </a:pPr>
            <a:r>
              <a:rPr lang="en-US" sz="1300" b="1" dirty="0">
                <a:solidFill>
                  <a:srgbClr val="FFFFFF"/>
                </a:solidFill>
                <a:latin typeface="Aptos" pitchFamily="34" charset="0"/>
                <a:ea typeface="Aptos" pitchFamily="34" charset="-122"/>
                <a:cs typeface="Aptos" pitchFamily="34" charset="-120"/>
              </a:rPr>
              <a:t>Kash  ·  Kastel / Cloud679</a:t>
            </a:r>
            <a:endParaRPr lang="en-US" sz="1300" dirty="0"/>
          </a:p>
        </p:txBody>
      </p:sp>
      <p:sp>
        <p:nvSpPr>
          <p:cNvPr id="8" name="Text 5"/>
          <p:cNvSpPr/>
          <p:nvPr/>
        </p:nvSpPr>
        <p:spPr>
          <a:xfrm>
            <a:off x="713232" y="4800600"/>
            <a:ext cx="2011680" cy="228600"/>
          </a:xfrm>
          <a:prstGeom prst="rect">
            <a:avLst/>
          </a:prstGeom>
          <a:noFill/>
          <a:ln/>
        </p:spPr>
        <p:txBody>
          <a:bodyPr wrap="square" lIns="0" tIns="0" rIns="0" bIns="0" rtlCol="0" anchor="ctr"/>
          <a:lstStyle/>
          <a:p>
            <a:pPr marL="0" indent="0">
              <a:buNone/>
            </a:pPr>
            <a:r>
              <a:rPr lang="en-US" sz="1200" b="1" dirty="0">
                <a:solidFill>
                  <a:srgbClr val="05BFE0"/>
                </a:solidFill>
                <a:latin typeface="Aptos" pitchFamily="34" charset="0"/>
                <a:ea typeface="Aptos" pitchFamily="34" charset="-122"/>
                <a:cs typeface="Aptos" pitchFamily="34" charset="-120"/>
              </a:rPr>
              <a:t>cloud679.com</a:t>
            </a:r>
            <a:endParaRPr lang="en-US" sz="1200" dirty="0"/>
          </a:p>
        </p:txBody>
      </p:sp>
      <p:pic>
        <p:nvPicPr>
          <p:cNvPr id="9" name="Image 1" descr="/mnt/data/ppt_unzip/ppt/media/image1.png"/>
          <p:cNvPicPr>
            <a:picLocks noChangeAspect="1"/>
          </p:cNvPicPr>
          <p:nvPr/>
        </p:nvPicPr>
        <p:blipFill>
          <a:blip r:embed="rId4"/>
          <a:stretch>
            <a:fillRect/>
          </a:stretch>
        </p:blipFill>
        <p:spPr>
          <a:xfrm>
            <a:off x="713231" y="5303520"/>
            <a:ext cx="6498729" cy="811974"/>
          </a:xfrm>
          <a:prstGeom prst="rect">
            <a:avLst/>
          </a:prstGeom>
        </p:spPr>
      </p:pic>
      <p:sp>
        <p:nvSpPr>
          <p:cNvPr id="10" name="Text 6"/>
          <p:cNvSpPr/>
          <p:nvPr/>
        </p:nvSpPr>
        <p:spPr>
          <a:xfrm>
            <a:off x="502920" y="6537960"/>
            <a:ext cx="1828800" cy="109728"/>
          </a:xfrm>
          <a:prstGeom prst="rect">
            <a:avLst/>
          </a:prstGeom>
          <a:noFill/>
          <a:ln/>
        </p:spPr>
        <p:txBody>
          <a:bodyPr wrap="square" lIns="0" tIns="0" rIns="0" bIns="0" rtlCol="0" anchor="ctr">
            <a:normAutofit/>
          </a:bodyPr>
          <a:lstStyle/>
          <a:p>
            <a:pPr marL="0" indent="0">
              <a:buNone/>
            </a:pPr>
            <a:r>
              <a:rPr lang="en-US" sz="600" b="1" dirty="0">
                <a:solidFill>
                  <a:srgbClr val="A8B6C6"/>
                </a:solidFill>
                <a:latin typeface="Aptos" pitchFamily="34" charset="0"/>
                <a:ea typeface="Aptos" pitchFamily="34" charset="-122"/>
                <a:cs typeface="Aptos" pitchFamily="34" charset="-120"/>
              </a:rPr>
              <a:t>CLOUD679 · KASTEL</a:t>
            </a:r>
            <a:endParaRPr lang="en-US" sz="600" dirty="0"/>
          </a:p>
        </p:txBody>
      </p:sp>
      <p:sp>
        <p:nvSpPr>
          <p:cNvPr id="11" name="Text 7"/>
          <p:cNvSpPr/>
          <p:nvPr/>
        </p:nvSpPr>
        <p:spPr>
          <a:xfrm>
            <a:off x="11475720" y="6510528"/>
            <a:ext cx="228600" cy="137160"/>
          </a:xfrm>
          <a:prstGeom prst="rect">
            <a:avLst/>
          </a:prstGeom>
          <a:noFill/>
          <a:ln/>
        </p:spPr>
        <p:txBody>
          <a:bodyPr wrap="square" lIns="0" tIns="0" rIns="0" bIns="0" rtlCol="0" anchor="ctr"/>
          <a:lstStyle/>
          <a:p>
            <a:pPr marL="0" indent="0" algn="r">
              <a:buNone/>
            </a:pPr>
            <a:r>
              <a:rPr lang="en-US" sz="700" dirty="0">
                <a:solidFill>
                  <a:srgbClr val="A8B6C6"/>
                </a:solidFill>
                <a:latin typeface="Aptos" pitchFamily="34" charset="0"/>
                <a:ea typeface="Aptos" pitchFamily="34" charset="-122"/>
                <a:cs typeface="Aptos" pitchFamily="34" charset="-120"/>
              </a:rPr>
              <a:t>18</a:t>
            </a:r>
            <a:endParaRPr lang="en-US" sz="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1150</TotalTime>
  <Words>2781</Words>
  <Application>Microsoft Macintosh PowerPoint</Application>
  <PresentationFormat>Widescreen</PresentationFormat>
  <Paragraphs>303</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Arial</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Kastel / Cloud679</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Vanua to Virtual: Bridging the Gap</dc:title>
  <dc:subject>Vanua to Virtual - improved presentation</dc:subject>
  <dc:creator>OpenAI</dc:creator>
  <cp:lastModifiedBy>Karunesh Mani</cp:lastModifiedBy>
  <cp:revision>2</cp:revision>
  <dcterms:created xsi:type="dcterms:W3CDTF">2026-08-25T21:30:52Z</dcterms:created>
  <dcterms:modified xsi:type="dcterms:W3CDTF">2026-08-26T18:50:47Z</dcterms:modified>
</cp:coreProperties>
</file>